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8"/>
  </p:notesMasterIdLst>
  <p:handoutMasterIdLst>
    <p:handoutMasterId r:id="rId69"/>
  </p:handoutMasterIdLst>
  <p:sldIdLst>
    <p:sldId id="258" r:id="rId5"/>
    <p:sldId id="278" r:id="rId6"/>
    <p:sldId id="285" r:id="rId7"/>
    <p:sldId id="312" r:id="rId8"/>
    <p:sldId id="1301" r:id="rId9"/>
    <p:sldId id="373" r:id="rId10"/>
    <p:sldId id="382" r:id="rId11"/>
    <p:sldId id="1334" r:id="rId12"/>
    <p:sldId id="337" r:id="rId13"/>
    <p:sldId id="439" r:id="rId14"/>
    <p:sldId id="1320" r:id="rId15"/>
    <p:sldId id="375" r:id="rId16"/>
    <p:sldId id="1321" r:id="rId17"/>
    <p:sldId id="1319" r:id="rId18"/>
    <p:sldId id="1322" r:id="rId19"/>
    <p:sldId id="376" r:id="rId20"/>
    <p:sldId id="299" r:id="rId21"/>
    <p:sldId id="1317" r:id="rId22"/>
    <p:sldId id="333" r:id="rId23"/>
    <p:sldId id="334" r:id="rId24"/>
    <p:sldId id="1332" r:id="rId25"/>
    <p:sldId id="1302" r:id="rId26"/>
    <p:sldId id="389" r:id="rId27"/>
    <p:sldId id="391" r:id="rId28"/>
    <p:sldId id="390" r:id="rId29"/>
    <p:sldId id="1326" r:id="rId30"/>
    <p:sldId id="1315" r:id="rId31"/>
    <p:sldId id="1313" r:id="rId32"/>
    <p:sldId id="1327" r:id="rId33"/>
    <p:sldId id="397" r:id="rId34"/>
    <p:sldId id="396" r:id="rId35"/>
    <p:sldId id="1289" r:id="rId36"/>
    <p:sldId id="1290" r:id="rId37"/>
    <p:sldId id="1291" r:id="rId38"/>
    <p:sldId id="1292" r:id="rId39"/>
    <p:sldId id="405" r:id="rId40"/>
    <p:sldId id="406" r:id="rId41"/>
    <p:sldId id="1293" r:id="rId42"/>
    <p:sldId id="1294" r:id="rId43"/>
    <p:sldId id="1295" r:id="rId44"/>
    <p:sldId id="1296" r:id="rId45"/>
    <p:sldId id="411" r:id="rId46"/>
    <p:sldId id="412" r:id="rId47"/>
    <p:sldId id="1297" r:id="rId48"/>
    <p:sldId id="1298" r:id="rId49"/>
    <p:sldId id="1300" r:id="rId50"/>
    <p:sldId id="1299" r:id="rId51"/>
    <p:sldId id="437" r:id="rId52"/>
    <p:sldId id="427" r:id="rId53"/>
    <p:sldId id="429" r:id="rId54"/>
    <p:sldId id="428" r:id="rId55"/>
    <p:sldId id="430" r:id="rId56"/>
    <p:sldId id="432" r:id="rId57"/>
    <p:sldId id="1316" r:id="rId58"/>
    <p:sldId id="1324" r:id="rId59"/>
    <p:sldId id="1310" r:id="rId60"/>
    <p:sldId id="314" r:id="rId61"/>
    <p:sldId id="438" r:id="rId62"/>
    <p:sldId id="1304" r:id="rId63"/>
    <p:sldId id="1305" r:id="rId64"/>
    <p:sldId id="1306" r:id="rId65"/>
    <p:sldId id="1307" r:id="rId66"/>
    <p:sldId id="1308" r:id="rId6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4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ey McCrary" initials="HM" lastIdx="27" clrIdx="0">
    <p:extLst>
      <p:ext uri="{19B8F6BF-5375-455C-9EA6-DF929625EA0E}">
        <p15:presenceInfo xmlns:p15="http://schemas.microsoft.com/office/powerpoint/2012/main" userId="S-1-5-21-1417001333-1383384898-725345543-66307" providerId="AD"/>
      </p:ext>
    </p:extLst>
  </p:cmAuthor>
  <p:cmAuthor id="2" name="Sarah Joung" initials="SJ" lastIdx="4" clrIdx="1">
    <p:extLst>
      <p:ext uri="{19B8F6BF-5375-455C-9EA6-DF929625EA0E}">
        <p15:presenceInfo xmlns:p15="http://schemas.microsoft.com/office/powerpoint/2012/main" userId="S::sarah.joung@altarum.org::b81653b4-c0c1-456d-9000-30261fe680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532"/>
    <a:srgbClr val="0076A8"/>
    <a:srgbClr val="00AB8E"/>
    <a:srgbClr val="AFABAB"/>
    <a:srgbClr val="88DBDF"/>
    <a:srgbClr val="EA2839"/>
    <a:srgbClr val="A4AEB5"/>
    <a:srgbClr val="616365"/>
    <a:srgbClr val="6BA3B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40"/>
      </p:cViewPr>
      <p:guideLst>
        <p:guide orient="horz" pos="2160"/>
        <p:guide pos="441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ey McCrary" userId="cfe1522a-6d20-4d62-ac16-ee8295928bc8" providerId="ADAL" clId="{E1628932-85BA-459D-B7B5-98508CA82BB5}"/>
    <pc:docChg chg="modSld sldOrd">
      <pc:chgData name="Haley McCrary" userId="cfe1522a-6d20-4d62-ac16-ee8295928bc8" providerId="ADAL" clId="{E1628932-85BA-459D-B7B5-98508CA82BB5}" dt="2021-03-10T18:01:17.335" v="66" actId="20577"/>
      <pc:docMkLst>
        <pc:docMk/>
      </pc:docMkLst>
      <pc:sldChg chg="ord">
        <pc:chgData name="Haley McCrary" userId="cfe1522a-6d20-4d62-ac16-ee8295928bc8" providerId="ADAL" clId="{E1628932-85BA-459D-B7B5-98508CA82BB5}" dt="2021-03-10T17:59:18.478" v="0"/>
        <pc:sldMkLst>
          <pc:docMk/>
          <pc:sldMk cId="1983516507" sldId="285"/>
        </pc:sldMkLst>
      </pc:sldChg>
      <pc:sldChg chg="modSp">
        <pc:chgData name="Haley McCrary" userId="cfe1522a-6d20-4d62-ac16-ee8295928bc8" providerId="ADAL" clId="{E1628932-85BA-459D-B7B5-98508CA82BB5}" dt="2021-03-10T18:01:17.335" v="66" actId="20577"/>
        <pc:sldMkLst>
          <pc:docMk/>
          <pc:sldMk cId="3924528500" sldId="1324"/>
        </pc:sldMkLst>
        <pc:spChg chg="mod">
          <ac:chgData name="Haley McCrary" userId="cfe1522a-6d20-4d62-ac16-ee8295928bc8" providerId="ADAL" clId="{E1628932-85BA-459D-B7B5-98508CA82BB5}" dt="2021-03-10T18:01:17.335" v="66" actId="20577"/>
          <ac:spMkLst>
            <pc:docMk/>
            <pc:sldMk cId="3924528500" sldId="1324"/>
            <ac:spMk id="2" creationId="{9F9561BD-8490-4BB8-BDA2-249294960361}"/>
          </ac:spMkLst>
        </pc:spChg>
      </pc:sldChg>
      <pc:sldChg chg="modSp">
        <pc:chgData name="Haley McCrary" userId="cfe1522a-6d20-4d62-ac16-ee8295928bc8" providerId="ADAL" clId="{E1628932-85BA-459D-B7B5-98508CA82BB5}" dt="2021-03-10T18:00:10.311" v="21" actId="20577"/>
        <pc:sldMkLst>
          <pc:docMk/>
          <pc:sldMk cId="585737532" sldId="1332"/>
        </pc:sldMkLst>
        <pc:spChg chg="mod">
          <ac:chgData name="Haley McCrary" userId="cfe1522a-6d20-4d62-ac16-ee8295928bc8" providerId="ADAL" clId="{E1628932-85BA-459D-B7B5-98508CA82BB5}" dt="2021-03-10T18:00:10.311" v="21" actId="20577"/>
          <ac:spMkLst>
            <pc:docMk/>
            <pc:sldMk cId="585737532" sldId="1332"/>
            <ac:spMk id="2" creationId="{9F9561BD-8490-4BB8-BDA2-24929496036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altaruminstitute.sharepoint.com/sites/CBHMHEFBHConsentProject/Shared%20Documents/Evaluation/Dialogue%20Pre-survey/prelim_result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altaruminstitute.sharepoint.com/sites/CBHMHEFBHConsentProject/Shared%20Documents/Evaluation/Dialogue%20Pre-survey/prelim_result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altaruminstitute.sharepoint.com/sites/CBHMHEFBHConsentProject/Shared%20Documents/Evaluation/Dialogue%20Pre-survey/prelim_result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altaruminstitute.sharepoint.com/sites/CBHMHEFBHConsentProject/Shared%20Documents/Evaluation/Dialogue%20Pre-survey/prelim_result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altaruminstitute.sharepoint.com/sites/CBHMHEFBHConsentProject/Shared%20Documents/Evaluation/Dialogue%20Pre-survey/prelim_result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ltaruminstitute.sharepoint.com/sites/CBHMHEFBHConsentProject/Shared%20Documents/Deliverables%20(Internal)/Webinar%20Documents/Webinar%20evaluation/Registration%20Report%20as%20of%2010.8.1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600" b="1">
                <a:solidFill>
                  <a:schemeClr val="bg2">
                    <a:lumMod val="50000"/>
                  </a:schemeClr>
                </a:solidFill>
              </a:rPr>
              <a:t>Unique Pageviews by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Sheet1!$B$3:$B$18</c:f>
              <c:numCache>
                <c:formatCode>mmm\-yy</c:formatCode>
                <c:ptCount val="16"/>
                <c:pt idx="0">
                  <c:v>43709</c:v>
                </c:pt>
                <c:pt idx="1">
                  <c:v>43739</c:v>
                </c:pt>
                <c:pt idx="2">
                  <c:v>43770</c:v>
                </c:pt>
                <c:pt idx="3">
                  <c:v>43800</c:v>
                </c:pt>
                <c:pt idx="4">
                  <c:v>43831</c:v>
                </c:pt>
                <c:pt idx="5">
                  <c:v>43862</c:v>
                </c:pt>
                <c:pt idx="6">
                  <c:v>43891</c:v>
                </c:pt>
                <c:pt idx="7">
                  <c:v>43922</c:v>
                </c:pt>
                <c:pt idx="8">
                  <c:v>43952</c:v>
                </c:pt>
                <c:pt idx="9">
                  <c:v>43983</c:v>
                </c:pt>
                <c:pt idx="10">
                  <c:v>44013</c:v>
                </c:pt>
                <c:pt idx="11">
                  <c:v>44044</c:v>
                </c:pt>
                <c:pt idx="12">
                  <c:v>44075</c:v>
                </c:pt>
                <c:pt idx="13">
                  <c:v>44105</c:v>
                </c:pt>
                <c:pt idx="14">
                  <c:v>44136</c:v>
                </c:pt>
                <c:pt idx="15">
                  <c:v>44166</c:v>
                </c:pt>
              </c:numCache>
            </c:numRef>
          </c:cat>
          <c:val>
            <c:numRef>
              <c:f>Sheet1!$C$3:$C$18</c:f>
              <c:numCache>
                <c:formatCode>General</c:formatCode>
                <c:ptCount val="16"/>
                <c:pt idx="0">
                  <c:v>598</c:v>
                </c:pt>
                <c:pt idx="1">
                  <c:v>417</c:v>
                </c:pt>
                <c:pt idx="2">
                  <c:v>220</c:v>
                </c:pt>
                <c:pt idx="3">
                  <c:v>1060</c:v>
                </c:pt>
                <c:pt idx="4">
                  <c:v>682</c:v>
                </c:pt>
                <c:pt idx="5">
                  <c:v>286</c:v>
                </c:pt>
                <c:pt idx="6">
                  <c:v>205</c:v>
                </c:pt>
                <c:pt idx="7">
                  <c:v>212</c:v>
                </c:pt>
                <c:pt idx="8">
                  <c:v>160</c:v>
                </c:pt>
                <c:pt idx="9">
                  <c:v>128</c:v>
                </c:pt>
                <c:pt idx="10">
                  <c:v>157</c:v>
                </c:pt>
                <c:pt idx="11">
                  <c:v>269</c:v>
                </c:pt>
                <c:pt idx="12">
                  <c:v>240</c:v>
                </c:pt>
                <c:pt idx="13">
                  <c:v>169</c:v>
                </c:pt>
                <c:pt idx="14">
                  <c:v>142</c:v>
                </c:pt>
                <c:pt idx="15">
                  <c:v>783</c:v>
                </c:pt>
              </c:numCache>
            </c:numRef>
          </c:val>
          <c:smooth val="0"/>
          <c:extLst>
            <c:ext xmlns:c16="http://schemas.microsoft.com/office/drawing/2014/chart" uri="{C3380CC4-5D6E-409C-BE32-E72D297353CC}">
              <c16:uniqueId val="{00000000-FA53-478F-9CEE-08B70876319F}"/>
            </c:ext>
          </c:extLst>
        </c:ser>
        <c:dLbls>
          <c:dLblPos val="t"/>
          <c:showLegendKey val="0"/>
          <c:showVal val="1"/>
          <c:showCatName val="0"/>
          <c:showSerName val="0"/>
          <c:showPercent val="0"/>
          <c:showBubbleSize val="0"/>
        </c:dLbls>
        <c:smooth val="0"/>
        <c:axId val="234789664"/>
        <c:axId val="206464400"/>
      </c:lineChart>
      <c:dateAx>
        <c:axId val="23478966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06464400"/>
        <c:crosses val="autoZero"/>
        <c:auto val="1"/>
        <c:lblOffset val="100"/>
        <c:baseTimeUnit val="months"/>
      </c:dateAx>
      <c:valAx>
        <c:axId val="206464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34789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US" sz="1000" b="1">
                <a:solidFill>
                  <a:schemeClr val="tx1"/>
                </a:solidFill>
              </a:rPr>
              <a:t>Satisfaction with Tools and Resources</a:t>
            </a:r>
            <a:r>
              <a:rPr lang="en-US" sz="1000" b="1" baseline="0">
                <a:solidFill>
                  <a:schemeClr val="tx1"/>
                </a:solidFill>
              </a:rPr>
              <a:t> Available</a:t>
            </a:r>
          </a:p>
          <a:p>
            <a:pPr>
              <a:defRPr sz="1000" b="1">
                <a:solidFill>
                  <a:schemeClr val="tx1"/>
                </a:solidFill>
              </a:defRPr>
            </a:pPr>
            <a:r>
              <a:rPr lang="en-US" sz="1000" b="1" baseline="0">
                <a:solidFill>
                  <a:schemeClr val="tx1"/>
                </a:solidFill>
              </a:rPr>
              <a:t>(n=91)</a:t>
            </a:r>
            <a:endParaRPr lang="en-US" sz="1000" b="1">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5202701967405929E-2"/>
          <c:y val="0.30057869120420561"/>
          <c:w val="0.89062901968363584"/>
          <c:h val="0.57823977847991004"/>
        </c:manualLayout>
      </c:layout>
      <c:barChart>
        <c:barDir val="col"/>
        <c:grouping val="clustered"/>
        <c:varyColors val="0"/>
        <c:ser>
          <c:idx val="0"/>
          <c:order val="0"/>
          <c:tx>
            <c:strRef>
              <c:f>Sheet1!$B$1</c:f>
              <c:strCache>
                <c:ptCount val="1"/>
                <c:pt idx="0">
                  <c:v>PRE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Satisfied</c:v>
                </c:pt>
                <c:pt idx="1">
                  <c:v>Slightly 
Satisfied</c:v>
                </c:pt>
                <c:pt idx="2">
                  <c:v>Moderately 
Satisfied</c:v>
                </c:pt>
                <c:pt idx="3">
                  <c:v>Very
Satisfied</c:v>
                </c:pt>
                <c:pt idx="4">
                  <c:v>Extremely 
Satisfied</c:v>
                </c:pt>
              </c:strCache>
            </c:strRef>
          </c:cat>
          <c:val>
            <c:numRef>
              <c:f>Sheet1!$B$2:$B$6</c:f>
              <c:numCache>
                <c:formatCode>0%</c:formatCode>
                <c:ptCount val="5"/>
                <c:pt idx="0">
                  <c:v>0.11</c:v>
                </c:pt>
                <c:pt idx="1">
                  <c:v>0.3</c:v>
                </c:pt>
                <c:pt idx="2">
                  <c:v>0.47</c:v>
                </c:pt>
                <c:pt idx="3">
                  <c:v>0.11</c:v>
                </c:pt>
                <c:pt idx="4">
                  <c:v>0.01</c:v>
                </c:pt>
              </c:numCache>
            </c:numRef>
          </c:val>
          <c:extLst>
            <c:ext xmlns:c16="http://schemas.microsoft.com/office/drawing/2014/chart" uri="{C3380CC4-5D6E-409C-BE32-E72D297353CC}">
              <c16:uniqueId val="{00000000-0A5F-4B48-96F2-8F27C4DAEFF9}"/>
            </c:ext>
          </c:extLst>
        </c:ser>
        <c:ser>
          <c:idx val="1"/>
          <c:order val="1"/>
          <c:tx>
            <c:strRef>
              <c:f>Sheet1!$C$1</c:f>
              <c:strCache>
                <c:ptCount val="1"/>
                <c:pt idx="0">
                  <c:v>POST</c:v>
                </c:pt>
              </c:strCache>
            </c:strRef>
          </c:tx>
          <c:spPr>
            <a:solidFill>
              <a:srgbClr val="0076A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Satisfied</c:v>
                </c:pt>
                <c:pt idx="1">
                  <c:v>Slightly 
Satisfied</c:v>
                </c:pt>
                <c:pt idx="2">
                  <c:v>Moderately 
Satisfied</c:v>
                </c:pt>
                <c:pt idx="3">
                  <c:v>Very
Satisfied</c:v>
                </c:pt>
                <c:pt idx="4">
                  <c:v>Extremely 
Satisfied</c:v>
                </c:pt>
              </c:strCache>
            </c:strRef>
          </c:cat>
          <c:val>
            <c:numRef>
              <c:f>Sheet1!$C$2:$C$6</c:f>
              <c:numCache>
                <c:formatCode>0%</c:formatCode>
                <c:ptCount val="5"/>
                <c:pt idx="0">
                  <c:v>0.01</c:v>
                </c:pt>
                <c:pt idx="1">
                  <c:v>0.1</c:v>
                </c:pt>
                <c:pt idx="2">
                  <c:v>0.37</c:v>
                </c:pt>
                <c:pt idx="3">
                  <c:v>0.37</c:v>
                </c:pt>
                <c:pt idx="4">
                  <c:v>0.14000000000000001</c:v>
                </c:pt>
              </c:numCache>
            </c:numRef>
          </c:val>
          <c:extLst>
            <c:ext xmlns:c16="http://schemas.microsoft.com/office/drawing/2014/chart" uri="{C3380CC4-5D6E-409C-BE32-E72D297353CC}">
              <c16:uniqueId val="{00000001-0A5F-4B48-96F2-8F27C4DAEFF9}"/>
            </c:ext>
          </c:extLst>
        </c:ser>
        <c:dLbls>
          <c:showLegendKey val="0"/>
          <c:showVal val="0"/>
          <c:showCatName val="0"/>
          <c:showSerName val="0"/>
          <c:showPercent val="0"/>
          <c:showBubbleSize val="0"/>
        </c:dLbls>
        <c:gapWidth val="72"/>
        <c:axId val="299121935"/>
        <c:axId val="309573023"/>
      </c:barChart>
      <c:catAx>
        <c:axId val="299121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309573023"/>
        <c:crosses val="autoZero"/>
        <c:auto val="1"/>
        <c:lblAlgn val="ctr"/>
        <c:lblOffset val="100"/>
        <c:noMultiLvlLbl val="0"/>
      </c:catAx>
      <c:valAx>
        <c:axId val="309573023"/>
        <c:scaling>
          <c:orientation val="minMax"/>
        </c:scaling>
        <c:delete val="1"/>
        <c:axPos val="l"/>
        <c:numFmt formatCode="0%" sourceLinked="1"/>
        <c:majorTickMark val="none"/>
        <c:minorTickMark val="none"/>
        <c:tickLblPos val="nextTo"/>
        <c:crossAx val="299121935"/>
        <c:crosses val="autoZero"/>
        <c:crossBetween val="between"/>
      </c:valAx>
      <c:spPr>
        <a:noFill/>
        <a:ln>
          <a:noFill/>
        </a:ln>
        <a:effectLst/>
      </c:spPr>
    </c:plotArea>
    <c:legend>
      <c:legendPos val="r"/>
      <c:layout>
        <c:manualLayout>
          <c:xMode val="edge"/>
          <c:yMode val="edge"/>
          <c:x val="0.8563504635246153"/>
          <c:y val="0.43135358051031025"/>
          <c:w val="0.11501622463645768"/>
          <c:h val="0.167589281242970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2">
                    <a:lumMod val="50000"/>
                  </a:schemeClr>
                </a:solidFill>
                <a:latin typeface="+mn-lt"/>
                <a:ea typeface="+mn-ea"/>
                <a:cs typeface="+mn-cs"/>
              </a:defRPr>
            </a:pPr>
            <a:r>
              <a:rPr lang="en-US"/>
              <a:t>Usefulness of Resources Presented in Webinar</a:t>
            </a:r>
          </a:p>
          <a:p>
            <a:pPr>
              <a:defRPr/>
            </a:pPr>
            <a:r>
              <a:rPr lang="en-US"/>
              <a:t>(n=99)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2">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c:v>
                </c:pt>
              </c:strCache>
            </c:strRef>
          </c:tx>
          <c:spPr>
            <a:solidFill>
              <a:srgbClr val="0076A8"/>
            </a:solidFill>
            <a:ln>
              <a:noFill/>
            </a:ln>
            <a:effectLst/>
          </c:spPr>
          <c:invertIfNegative val="0"/>
          <c:dPt>
            <c:idx val="0"/>
            <c:invertIfNegative val="0"/>
            <c:bubble3D val="0"/>
            <c:spPr>
              <a:solidFill>
                <a:srgbClr val="EB7532"/>
              </a:solidFill>
              <a:ln>
                <a:noFill/>
              </a:ln>
              <a:effectLst/>
            </c:spPr>
            <c:extLst>
              <c:ext xmlns:c16="http://schemas.microsoft.com/office/drawing/2014/chart" uri="{C3380CC4-5D6E-409C-BE32-E72D297353CC}">
                <c16:uniqueId val="{00000001-A361-44A1-A9DF-A1F8E6EE85DA}"/>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A361-44A1-A9DF-A1F8E6EE85DA}"/>
              </c:ext>
            </c:extLst>
          </c:dPt>
          <c:dLbls>
            <c:spPr>
              <a:noFill/>
              <a:ln>
                <a:noFill/>
              </a:ln>
              <a:effectLst/>
            </c:spPr>
            <c:txPr>
              <a:bodyPr rot="0" spcFirstLastPara="1" vertOverflow="ellipsis" vert="horz" wrap="square" anchor="ctr" anchorCtr="1"/>
              <a:lstStyle/>
              <a:p>
                <a:pPr>
                  <a:defRPr sz="1197" b="0" i="0" u="none" strike="noStrike" kern="1200" baseline="0">
                    <a:solidFill>
                      <a:schemeClr val="bg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Not at all
Useful</c:v>
                </c:pt>
                <c:pt idx="1">
                  <c:v>Somewhat
Useful</c:v>
                </c:pt>
                <c:pt idx="2">
                  <c:v>Very
Useful</c:v>
                </c:pt>
              </c:strCache>
            </c:strRef>
          </c:cat>
          <c:val>
            <c:numRef>
              <c:f>Sheet1!$B$2:$B$4</c:f>
              <c:numCache>
                <c:formatCode>0%</c:formatCode>
                <c:ptCount val="3"/>
                <c:pt idx="0">
                  <c:v>0.02</c:v>
                </c:pt>
                <c:pt idx="1">
                  <c:v>0.32</c:v>
                </c:pt>
                <c:pt idx="2">
                  <c:v>0.66</c:v>
                </c:pt>
              </c:numCache>
            </c:numRef>
          </c:val>
          <c:extLst>
            <c:ext xmlns:c16="http://schemas.microsoft.com/office/drawing/2014/chart" uri="{C3380CC4-5D6E-409C-BE32-E72D297353CC}">
              <c16:uniqueId val="{00000004-A361-44A1-A9DF-A1F8E6EE85DA}"/>
            </c:ext>
          </c:extLst>
        </c:ser>
        <c:dLbls>
          <c:showLegendKey val="0"/>
          <c:showVal val="0"/>
          <c:showCatName val="0"/>
          <c:showSerName val="0"/>
          <c:showPercent val="0"/>
          <c:showBubbleSize val="0"/>
        </c:dLbls>
        <c:gapWidth val="72"/>
        <c:axId val="299121935"/>
        <c:axId val="309573023"/>
      </c:barChart>
      <c:catAx>
        <c:axId val="299121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50000"/>
                  </a:schemeClr>
                </a:solidFill>
                <a:latin typeface="+mn-lt"/>
                <a:ea typeface="+mn-ea"/>
                <a:cs typeface="+mn-cs"/>
              </a:defRPr>
            </a:pPr>
            <a:endParaRPr lang="en-US"/>
          </a:p>
        </c:txPr>
        <c:crossAx val="309573023"/>
        <c:crosses val="autoZero"/>
        <c:auto val="1"/>
        <c:lblAlgn val="ctr"/>
        <c:lblOffset val="100"/>
        <c:noMultiLvlLbl val="0"/>
      </c:catAx>
      <c:valAx>
        <c:axId val="309573023"/>
        <c:scaling>
          <c:orientation val="minMax"/>
        </c:scaling>
        <c:delete val="1"/>
        <c:axPos val="l"/>
        <c:numFmt formatCode="0%" sourceLinked="1"/>
        <c:majorTickMark val="none"/>
        <c:minorTickMark val="none"/>
        <c:tickLblPos val="nextTo"/>
        <c:crossAx val="299121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lumMod val="50000"/>
            </a:schemeClr>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2">
                    <a:lumMod val="50000"/>
                  </a:schemeClr>
                </a:solidFill>
                <a:latin typeface="+mn-lt"/>
                <a:ea typeface="+mn-ea"/>
                <a:cs typeface="+mn-cs"/>
              </a:defRPr>
            </a:pPr>
            <a:r>
              <a:rPr lang="en-US"/>
              <a:t>Intended Practice Changes after Viewing Webinar</a:t>
            </a:r>
          </a:p>
          <a:p>
            <a:pPr>
              <a:defRPr/>
            </a:pPr>
            <a:r>
              <a:rPr lang="en-US"/>
              <a:t>(n=93)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2">
                  <a:lumMod val="50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0076A8"/>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EB06-4649-AE29-FC41CF79649B}"/>
              </c:ext>
            </c:extLst>
          </c:dPt>
          <c:dPt>
            <c:idx val="2"/>
            <c:invertIfNegative val="0"/>
            <c:bubble3D val="0"/>
            <c:spPr>
              <a:solidFill>
                <a:srgbClr val="EB7532"/>
              </a:solidFill>
              <a:ln>
                <a:noFill/>
              </a:ln>
              <a:effectLst/>
            </c:spPr>
            <c:extLst>
              <c:ext xmlns:c16="http://schemas.microsoft.com/office/drawing/2014/chart" uri="{C3380CC4-5D6E-409C-BE32-E72D297353CC}">
                <c16:uniqueId val="{00000003-8ECA-4D58-9590-C1C949240D72}"/>
              </c:ext>
            </c:extLst>
          </c:dPt>
          <c:dLbls>
            <c:spPr>
              <a:noFill/>
              <a:ln>
                <a:noFill/>
              </a:ln>
              <a:effectLst/>
            </c:spPr>
            <c:txPr>
              <a:bodyPr rot="0" spcFirstLastPara="1" vertOverflow="ellipsis" vert="horz" wrap="square" anchor="ctr" anchorCtr="1"/>
              <a:lstStyle/>
              <a:p>
                <a:pPr>
                  <a:defRPr sz="1197" b="0" i="0" u="none" strike="noStrike" kern="1200" baseline="0">
                    <a:solidFill>
                      <a:schemeClr val="bg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Using the 
PHI consent tool</c:v>
                </c:pt>
                <c:pt idx="1">
                  <c:v>Leveraging 
Health IT</c:v>
                </c:pt>
                <c:pt idx="2">
                  <c:v>Using or accepting 
MDHHS 5515</c:v>
                </c:pt>
              </c:strCache>
            </c:strRef>
          </c:cat>
          <c:val>
            <c:numRef>
              <c:f>Sheet1!$B$2:$B$4</c:f>
              <c:numCache>
                <c:formatCode>0%</c:formatCode>
                <c:ptCount val="3"/>
                <c:pt idx="0">
                  <c:v>0.72</c:v>
                </c:pt>
                <c:pt idx="1">
                  <c:v>0.21</c:v>
                </c:pt>
                <c:pt idx="2">
                  <c:v>7.0000000000000007E-2</c:v>
                </c:pt>
              </c:numCache>
            </c:numRef>
          </c:val>
          <c:extLst>
            <c:ext xmlns:c16="http://schemas.microsoft.com/office/drawing/2014/chart" uri="{C3380CC4-5D6E-409C-BE32-E72D297353CC}">
              <c16:uniqueId val="{00000004-8ECA-4D58-9590-C1C949240D72}"/>
            </c:ext>
          </c:extLst>
        </c:ser>
        <c:dLbls>
          <c:showLegendKey val="0"/>
          <c:showVal val="0"/>
          <c:showCatName val="0"/>
          <c:showSerName val="0"/>
          <c:showPercent val="0"/>
          <c:showBubbleSize val="0"/>
        </c:dLbls>
        <c:gapWidth val="72"/>
        <c:axId val="312376959"/>
        <c:axId val="313087871"/>
      </c:barChart>
      <c:catAx>
        <c:axId val="3123769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50000"/>
                  </a:schemeClr>
                </a:solidFill>
                <a:latin typeface="+mn-lt"/>
                <a:ea typeface="+mn-ea"/>
                <a:cs typeface="+mn-cs"/>
              </a:defRPr>
            </a:pPr>
            <a:endParaRPr lang="en-US"/>
          </a:p>
        </c:txPr>
        <c:crossAx val="313087871"/>
        <c:crosses val="autoZero"/>
        <c:auto val="1"/>
        <c:lblAlgn val="ctr"/>
        <c:lblOffset val="100"/>
        <c:noMultiLvlLbl val="0"/>
      </c:catAx>
      <c:valAx>
        <c:axId val="313087871"/>
        <c:scaling>
          <c:orientation val="minMax"/>
        </c:scaling>
        <c:delete val="1"/>
        <c:axPos val="b"/>
        <c:numFmt formatCode="0%" sourceLinked="1"/>
        <c:majorTickMark val="none"/>
        <c:minorTickMark val="none"/>
        <c:tickLblPos val="nextTo"/>
        <c:crossAx val="312376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lumMod val="50000"/>
            </a:schemeClr>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767171"/>
                </a:solidFill>
                <a:latin typeface="+mn-lt"/>
                <a:ea typeface="+mn-ea"/>
                <a:cs typeface="Calibri" panose="020F0502020204030204" pitchFamily="34" charset="0"/>
              </a:defRPr>
            </a:pPr>
            <a:r>
              <a:rPr lang="en-US" dirty="0"/>
              <a:t>Organization Type</a:t>
            </a:r>
          </a:p>
          <a:p>
            <a:pPr>
              <a:defRPr/>
            </a:pPr>
            <a:r>
              <a:rPr lang="en-US" sz="1600" dirty="0"/>
              <a:t>(n=148)</a:t>
            </a:r>
          </a:p>
        </c:rich>
      </c:tx>
      <c:layout>
        <c:manualLayout>
          <c:xMode val="edge"/>
          <c:yMode val="edge"/>
          <c:x val="0.37952537182852142"/>
          <c:y val="2.0833333333333332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767171"/>
              </a:solidFill>
              <a:latin typeface="+mn-lt"/>
              <a:ea typeface="+mn-ea"/>
              <a:cs typeface="Calibri" panose="020F0502020204030204" pitchFamily="34" charset="0"/>
            </a:defRPr>
          </a:pPr>
          <a:endParaRPr lang="en-US"/>
        </a:p>
      </c:txPr>
    </c:title>
    <c:autoTitleDeleted val="0"/>
    <c:plotArea>
      <c:layout>
        <c:manualLayout>
          <c:layoutTarget val="inner"/>
          <c:xMode val="edge"/>
          <c:yMode val="edge"/>
          <c:x val="0.46542588279751418"/>
          <c:y val="0.17171296296296296"/>
          <c:w val="0.42607124813623648"/>
          <c:h val="0.77736111111111106"/>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rgbClr val="767171"/>
                    </a:solidFill>
                    <a:latin typeface="+mn-lt"/>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Sheet1!$A$4:$A$11</c:f>
              <c:strCache>
                <c:ptCount val="8"/>
                <c:pt idx="0">
                  <c:v>Health IT organization</c:v>
                </c:pt>
                <c:pt idx="1">
                  <c:v>Health department</c:v>
                </c:pt>
                <c:pt idx="2">
                  <c:v>Physician organization or other professional organization</c:v>
                </c:pt>
                <c:pt idx="3">
                  <c:v>Other</c:v>
                </c:pt>
                <c:pt idx="4">
                  <c:v>Community organization</c:v>
                </c:pt>
                <c:pt idx="5">
                  <c:v>Health care organization (e.g. primary care office, health system, hospital)</c:v>
                </c:pt>
                <c:pt idx="6">
                  <c:v>Insurance provider or health plan</c:v>
                </c:pt>
                <c:pt idx="7">
                  <c:v>Behavioral health organization</c:v>
                </c:pt>
              </c:strCache>
            </c:strRef>
          </c:cat>
          <c:val>
            <c:numRef>
              <c:f>Sheet1!$B$4:$B$11</c:f>
              <c:numCache>
                <c:formatCode>0%</c:formatCode>
                <c:ptCount val="8"/>
                <c:pt idx="0">
                  <c:v>6.8000000000000005E-3</c:v>
                </c:pt>
                <c:pt idx="1">
                  <c:v>6.8000000000000005E-3</c:v>
                </c:pt>
                <c:pt idx="2">
                  <c:v>0.02</c:v>
                </c:pt>
                <c:pt idx="3">
                  <c:v>0.02</c:v>
                </c:pt>
                <c:pt idx="4">
                  <c:v>6.7599999999999993E-2</c:v>
                </c:pt>
                <c:pt idx="5">
                  <c:v>0.09</c:v>
                </c:pt>
                <c:pt idx="6">
                  <c:v>0.15</c:v>
                </c:pt>
                <c:pt idx="7">
                  <c:v>0.63</c:v>
                </c:pt>
              </c:numCache>
            </c:numRef>
          </c:val>
          <c:extLst>
            <c:ext xmlns:c16="http://schemas.microsoft.com/office/drawing/2014/chart" uri="{C3380CC4-5D6E-409C-BE32-E72D297353CC}">
              <c16:uniqueId val="{00000000-98E5-48F8-98B1-E9251C72272D}"/>
            </c:ext>
          </c:extLst>
        </c:ser>
        <c:dLbls>
          <c:showLegendKey val="0"/>
          <c:showVal val="0"/>
          <c:showCatName val="0"/>
          <c:showSerName val="0"/>
          <c:showPercent val="0"/>
          <c:showBubbleSize val="0"/>
        </c:dLbls>
        <c:gapWidth val="68"/>
        <c:axId val="1161696"/>
        <c:axId val="60018848"/>
      </c:barChart>
      <c:catAx>
        <c:axId val="1161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rgbClr val="767171"/>
                </a:solidFill>
                <a:latin typeface="+mn-lt"/>
                <a:ea typeface="+mn-ea"/>
                <a:cs typeface="Calibri" panose="020F0502020204030204" pitchFamily="34" charset="0"/>
              </a:defRPr>
            </a:pPr>
            <a:endParaRPr lang="en-US"/>
          </a:p>
        </c:txPr>
        <c:crossAx val="60018848"/>
        <c:crosses val="autoZero"/>
        <c:auto val="1"/>
        <c:lblAlgn val="ctr"/>
        <c:lblOffset val="100"/>
        <c:noMultiLvlLbl val="0"/>
      </c:catAx>
      <c:valAx>
        <c:axId val="60018848"/>
        <c:scaling>
          <c:orientation val="minMax"/>
        </c:scaling>
        <c:delete val="1"/>
        <c:axPos val="b"/>
        <c:numFmt formatCode="0%" sourceLinked="1"/>
        <c:majorTickMark val="none"/>
        <c:minorTickMark val="none"/>
        <c:tickLblPos val="nextTo"/>
        <c:crossAx val="1161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rgbClr val="767171"/>
          </a:solidFill>
          <a:latin typeface="+mn-lt"/>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767171"/>
                </a:solidFill>
                <a:latin typeface="+mn-lt"/>
                <a:ea typeface="+mn-ea"/>
                <a:cs typeface="Calibri" panose="020F0502020204030204" pitchFamily="34" charset="0"/>
              </a:defRPr>
            </a:pPr>
            <a:r>
              <a:rPr lang="en-US" dirty="0"/>
              <a:t>Organization Size</a:t>
            </a:r>
          </a:p>
          <a:p>
            <a:pPr>
              <a:defRPr/>
            </a:pPr>
            <a:r>
              <a:rPr lang="en-US" sz="1600" dirty="0"/>
              <a:t>(n=148)</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767171"/>
              </a:solidFill>
              <a:latin typeface="+mn-lt"/>
              <a:ea typeface="+mn-ea"/>
              <a:cs typeface="Calibri" panose="020F0502020204030204" pitchFamily="34" charset="0"/>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rgbClr val="767171"/>
                    </a:solidFill>
                    <a:latin typeface="+mn-lt"/>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Sheet1!$A$28:$A$31</c:f>
              <c:strCache>
                <c:ptCount val="4"/>
                <c:pt idx="0">
                  <c:v>My organization does not have clinicians</c:v>
                </c:pt>
                <c:pt idx="1">
                  <c:v>4-10 clinicians</c:v>
                </c:pt>
                <c:pt idx="2">
                  <c:v>1-3 clinicians</c:v>
                </c:pt>
                <c:pt idx="3">
                  <c:v>11+ clinicians</c:v>
                </c:pt>
              </c:strCache>
            </c:strRef>
          </c:cat>
          <c:val>
            <c:numRef>
              <c:f>Sheet1!$B$28:$B$31</c:f>
              <c:numCache>
                <c:formatCode>0%</c:formatCode>
                <c:ptCount val="4"/>
                <c:pt idx="0">
                  <c:v>0.1216</c:v>
                </c:pt>
                <c:pt idx="1">
                  <c:v>0.16219999999999998</c:v>
                </c:pt>
                <c:pt idx="2">
                  <c:v>7.4299999999999991E-2</c:v>
                </c:pt>
                <c:pt idx="3">
                  <c:v>0.64190000000000003</c:v>
                </c:pt>
              </c:numCache>
            </c:numRef>
          </c:val>
          <c:extLst>
            <c:ext xmlns:c16="http://schemas.microsoft.com/office/drawing/2014/chart" uri="{C3380CC4-5D6E-409C-BE32-E72D297353CC}">
              <c16:uniqueId val="{00000000-6900-4DBD-8B00-3A11CC8F050A}"/>
            </c:ext>
          </c:extLst>
        </c:ser>
        <c:dLbls>
          <c:showLegendKey val="0"/>
          <c:showVal val="0"/>
          <c:showCatName val="0"/>
          <c:showSerName val="0"/>
          <c:showPercent val="0"/>
          <c:showBubbleSize val="0"/>
        </c:dLbls>
        <c:gapWidth val="182"/>
        <c:axId val="119372896"/>
        <c:axId val="241269552"/>
      </c:barChart>
      <c:catAx>
        <c:axId val="119372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rgbClr val="767171"/>
                </a:solidFill>
                <a:latin typeface="+mn-lt"/>
                <a:ea typeface="+mn-ea"/>
                <a:cs typeface="Calibri" panose="020F0502020204030204" pitchFamily="34" charset="0"/>
              </a:defRPr>
            </a:pPr>
            <a:endParaRPr lang="en-US"/>
          </a:p>
        </c:txPr>
        <c:crossAx val="241269552"/>
        <c:crosses val="autoZero"/>
        <c:auto val="1"/>
        <c:lblAlgn val="ctr"/>
        <c:lblOffset val="100"/>
        <c:noMultiLvlLbl val="0"/>
      </c:catAx>
      <c:valAx>
        <c:axId val="241269552"/>
        <c:scaling>
          <c:orientation val="minMax"/>
        </c:scaling>
        <c:delete val="1"/>
        <c:axPos val="b"/>
        <c:numFmt formatCode="0%" sourceLinked="1"/>
        <c:majorTickMark val="none"/>
        <c:minorTickMark val="none"/>
        <c:tickLblPos val="nextTo"/>
        <c:crossAx val="119372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rgbClr val="767171"/>
          </a:solidFill>
          <a:latin typeface="+mn-lt"/>
          <a:cs typeface="Calibri" panose="020F050202020403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767171"/>
                </a:solidFill>
                <a:latin typeface="+mn-lt"/>
                <a:ea typeface="+mn-ea"/>
                <a:cs typeface="Calibri" panose="020F0502020204030204" pitchFamily="34" charset="0"/>
              </a:defRPr>
            </a:pPr>
            <a:r>
              <a:rPr lang="en-US" dirty="0"/>
              <a:t>BH Services</a:t>
            </a:r>
          </a:p>
          <a:p>
            <a:pPr>
              <a:defRPr/>
            </a:pPr>
            <a:r>
              <a:rPr lang="en-US" sz="1600" dirty="0"/>
              <a:t>(n=148) </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767171"/>
              </a:solidFill>
              <a:latin typeface="+mn-lt"/>
              <a:ea typeface="+mn-ea"/>
              <a:cs typeface="Calibri" panose="020F0502020204030204" pitchFamily="34" charset="0"/>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rgbClr val="767171"/>
                    </a:solidFill>
                    <a:latin typeface="+mn-lt"/>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Sheet1!$F$38:$F$41</c:f>
              <c:strCache>
                <c:ptCount val="4"/>
                <c:pt idx="0">
                  <c:v>Other</c:v>
                </c:pt>
                <c:pt idx="1">
                  <c:v>BH Integration in Primary Care</c:v>
                </c:pt>
                <c:pt idx="2">
                  <c:v>SUD Treatment</c:v>
                </c:pt>
                <c:pt idx="3">
                  <c:v>Mental Health Services</c:v>
                </c:pt>
              </c:strCache>
            </c:strRef>
          </c:cat>
          <c:val>
            <c:numRef>
              <c:f>Sheet1!$G$38:$G$41</c:f>
              <c:numCache>
                <c:formatCode>0%</c:formatCode>
                <c:ptCount val="4"/>
                <c:pt idx="0">
                  <c:v>0.14864864864864866</c:v>
                </c:pt>
                <c:pt idx="1">
                  <c:v>0.32429999999999998</c:v>
                </c:pt>
                <c:pt idx="2">
                  <c:v>0.55409999999999993</c:v>
                </c:pt>
                <c:pt idx="3">
                  <c:v>0.77029999999999998</c:v>
                </c:pt>
              </c:numCache>
            </c:numRef>
          </c:val>
          <c:extLst>
            <c:ext xmlns:c16="http://schemas.microsoft.com/office/drawing/2014/chart" uri="{C3380CC4-5D6E-409C-BE32-E72D297353CC}">
              <c16:uniqueId val="{00000000-D252-4E78-8FB7-A625EF88E208}"/>
            </c:ext>
          </c:extLst>
        </c:ser>
        <c:dLbls>
          <c:showLegendKey val="0"/>
          <c:showVal val="0"/>
          <c:showCatName val="0"/>
          <c:showSerName val="0"/>
          <c:showPercent val="0"/>
          <c:showBubbleSize val="0"/>
        </c:dLbls>
        <c:gapWidth val="182"/>
        <c:axId val="119719280"/>
        <c:axId val="241275792"/>
      </c:barChart>
      <c:catAx>
        <c:axId val="119719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rgbClr val="767171"/>
                </a:solidFill>
                <a:latin typeface="+mn-lt"/>
                <a:ea typeface="+mn-ea"/>
                <a:cs typeface="Calibri" panose="020F0502020204030204" pitchFamily="34" charset="0"/>
              </a:defRPr>
            </a:pPr>
            <a:endParaRPr lang="en-US"/>
          </a:p>
        </c:txPr>
        <c:crossAx val="241275792"/>
        <c:crosses val="autoZero"/>
        <c:auto val="1"/>
        <c:lblAlgn val="ctr"/>
        <c:lblOffset val="100"/>
        <c:noMultiLvlLbl val="0"/>
      </c:catAx>
      <c:valAx>
        <c:axId val="241275792"/>
        <c:scaling>
          <c:orientation val="minMax"/>
        </c:scaling>
        <c:delete val="1"/>
        <c:axPos val="b"/>
        <c:numFmt formatCode="0%" sourceLinked="1"/>
        <c:majorTickMark val="none"/>
        <c:minorTickMark val="none"/>
        <c:tickLblPos val="nextTo"/>
        <c:crossAx val="119719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rgbClr val="767171"/>
          </a:solidFill>
          <a:latin typeface="+mn-lt"/>
          <a:cs typeface="Calibri" panose="020F050202020403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767171"/>
                </a:solidFill>
                <a:latin typeface="+mn-lt"/>
                <a:ea typeface="+mn-ea"/>
                <a:cs typeface="Calibri" panose="020F0502020204030204" pitchFamily="34" charset="0"/>
              </a:defRPr>
            </a:pPr>
            <a:r>
              <a:rPr lang="en-US" dirty="0"/>
              <a:t>Job Roles</a:t>
            </a:r>
          </a:p>
          <a:p>
            <a:pPr>
              <a:defRPr/>
            </a:pPr>
            <a:r>
              <a:rPr lang="en-US" sz="1600" dirty="0"/>
              <a:t>(n=148)</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767171"/>
              </a:solidFill>
              <a:latin typeface="+mn-lt"/>
              <a:ea typeface="+mn-ea"/>
              <a:cs typeface="Calibri" panose="020F0502020204030204" pitchFamily="34" charset="0"/>
            </a:defRPr>
          </a:pPr>
          <a:endParaRPr lang="en-US"/>
        </a:p>
      </c:txPr>
    </c:title>
    <c:autoTitleDeleted val="0"/>
    <c:plotArea>
      <c:layout>
        <c:manualLayout>
          <c:layoutTarget val="inner"/>
          <c:xMode val="edge"/>
          <c:yMode val="edge"/>
          <c:x val="0.2935964566929134"/>
          <c:y val="0.17171296296296298"/>
          <c:w val="0.66195909886264215"/>
          <c:h val="0.77736111111111106"/>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rgbClr val="767171"/>
                    </a:solidFill>
                    <a:latin typeface="+mn-lt"/>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Sheet1!$A$90:$A$95</c:f>
              <c:strCache>
                <c:ptCount val="6"/>
                <c:pt idx="0">
                  <c:v>Medical care clinician</c:v>
                </c:pt>
                <c:pt idx="1">
                  <c:v>Care manager</c:v>
                </c:pt>
                <c:pt idx="2">
                  <c:v>Behavioral health clinician</c:v>
                </c:pt>
                <c:pt idx="3">
                  <c:v>Other</c:v>
                </c:pt>
                <c:pt idx="4">
                  <c:v>Administrator</c:v>
                </c:pt>
                <c:pt idx="5">
                  <c:v>Director/leadership</c:v>
                </c:pt>
              </c:strCache>
            </c:strRef>
          </c:cat>
          <c:val>
            <c:numRef>
              <c:f>Sheet1!$B$90:$B$95</c:f>
              <c:numCache>
                <c:formatCode>0%</c:formatCode>
                <c:ptCount val="6"/>
                <c:pt idx="0">
                  <c:v>3.3799999999999997E-2</c:v>
                </c:pt>
                <c:pt idx="1">
                  <c:v>4.7300000000000002E-2</c:v>
                </c:pt>
                <c:pt idx="2">
                  <c:v>0.14859999999999998</c:v>
                </c:pt>
                <c:pt idx="3">
                  <c:v>0.16889999999999999</c:v>
                </c:pt>
                <c:pt idx="4">
                  <c:v>0.223</c:v>
                </c:pt>
                <c:pt idx="5">
                  <c:v>0.37840000000000001</c:v>
                </c:pt>
              </c:numCache>
            </c:numRef>
          </c:val>
          <c:extLst>
            <c:ext xmlns:c16="http://schemas.microsoft.com/office/drawing/2014/chart" uri="{C3380CC4-5D6E-409C-BE32-E72D297353CC}">
              <c16:uniqueId val="{00000000-8241-4BD1-9308-A4CDE973FEAD}"/>
            </c:ext>
          </c:extLst>
        </c:ser>
        <c:dLbls>
          <c:showLegendKey val="0"/>
          <c:showVal val="0"/>
          <c:showCatName val="0"/>
          <c:showSerName val="0"/>
          <c:showPercent val="0"/>
          <c:showBubbleSize val="0"/>
        </c:dLbls>
        <c:gapWidth val="84"/>
        <c:axId val="119006096"/>
        <c:axId val="241262064"/>
      </c:barChart>
      <c:catAx>
        <c:axId val="119006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rgbClr val="767171"/>
                </a:solidFill>
                <a:latin typeface="+mn-lt"/>
                <a:ea typeface="+mn-ea"/>
                <a:cs typeface="Calibri" panose="020F0502020204030204" pitchFamily="34" charset="0"/>
              </a:defRPr>
            </a:pPr>
            <a:endParaRPr lang="en-US"/>
          </a:p>
        </c:txPr>
        <c:crossAx val="241262064"/>
        <c:crosses val="autoZero"/>
        <c:auto val="1"/>
        <c:lblAlgn val="ctr"/>
        <c:lblOffset val="100"/>
        <c:noMultiLvlLbl val="0"/>
      </c:catAx>
      <c:valAx>
        <c:axId val="241262064"/>
        <c:scaling>
          <c:orientation val="minMax"/>
        </c:scaling>
        <c:delete val="1"/>
        <c:axPos val="b"/>
        <c:numFmt formatCode="0%" sourceLinked="1"/>
        <c:majorTickMark val="none"/>
        <c:minorTickMark val="none"/>
        <c:tickLblPos val="nextTo"/>
        <c:crossAx val="119006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rgbClr val="767171"/>
          </a:solidFill>
          <a:latin typeface="+mn-lt"/>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rgbClr val="767171"/>
                </a:solidFill>
                <a:latin typeface="+mn-lt"/>
                <a:ea typeface="+mn-ea"/>
                <a:cs typeface="Calibri" panose="020F0502020204030204" pitchFamily="34" charset="0"/>
              </a:defRPr>
            </a:pPr>
            <a:r>
              <a:rPr lang="en-US" sz="1800" dirty="0"/>
              <a:t>Does Your Organization Send/Receive BH PHI electronically?</a:t>
            </a:r>
          </a:p>
          <a:p>
            <a:pPr>
              <a:defRPr/>
            </a:pPr>
            <a:r>
              <a:rPr lang="en-US" sz="1600" dirty="0"/>
              <a:t>(n=148)</a:t>
            </a:r>
          </a:p>
        </c:rich>
      </c:tx>
      <c:overlay val="0"/>
      <c:spPr>
        <a:noFill/>
        <a:ln>
          <a:noFill/>
        </a:ln>
        <a:effectLst/>
      </c:spPr>
      <c:txPr>
        <a:bodyPr rot="0" spcFirstLastPara="1" vertOverflow="ellipsis" vert="horz" wrap="square" anchor="ctr" anchorCtr="1"/>
        <a:lstStyle/>
        <a:p>
          <a:pPr>
            <a:defRPr sz="2160" b="0" i="0" u="none" strike="noStrike" kern="1200" spc="0" baseline="0">
              <a:solidFill>
                <a:srgbClr val="767171"/>
              </a:solidFill>
              <a:latin typeface="+mn-lt"/>
              <a:ea typeface="+mn-ea"/>
              <a:cs typeface="Calibri" panose="020F050202020403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rgbClr val="767171"/>
                    </a:solidFill>
                    <a:latin typeface="+mn-lt"/>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Sheet1!$A$127:$A$129</c:f>
              <c:strCache>
                <c:ptCount val="3"/>
                <c:pt idx="0">
                  <c:v>No</c:v>
                </c:pt>
                <c:pt idx="1">
                  <c:v>Unsure</c:v>
                </c:pt>
                <c:pt idx="2">
                  <c:v>Yes</c:v>
                </c:pt>
              </c:strCache>
            </c:strRef>
          </c:cat>
          <c:val>
            <c:numRef>
              <c:f>Sheet1!$B$127:$B$129</c:f>
              <c:numCache>
                <c:formatCode>0%</c:formatCode>
                <c:ptCount val="3"/>
                <c:pt idx="0">
                  <c:v>4.7300000000000002E-2</c:v>
                </c:pt>
                <c:pt idx="1">
                  <c:v>0.1014</c:v>
                </c:pt>
                <c:pt idx="2">
                  <c:v>0.85140000000000005</c:v>
                </c:pt>
              </c:numCache>
            </c:numRef>
          </c:val>
          <c:extLst>
            <c:ext xmlns:c16="http://schemas.microsoft.com/office/drawing/2014/chart" uri="{C3380CC4-5D6E-409C-BE32-E72D297353CC}">
              <c16:uniqueId val="{00000000-DC21-4C5E-B13C-5BDDF5ED7CF9}"/>
            </c:ext>
          </c:extLst>
        </c:ser>
        <c:dLbls>
          <c:showLegendKey val="0"/>
          <c:showVal val="0"/>
          <c:showCatName val="0"/>
          <c:showSerName val="0"/>
          <c:showPercent val="0"/>
          <c:showBubbleSize val="0"/>
        </c:dLbls>
        <c:gapWidth val="219"/>
        <c:overlap val="-27"/>
        <c:axId val="464028560"/>
        <c:axId val="241235024"/>
      </c:barChart>
      <c:catAx>
        <c:axId val="46402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767171"/>
                </a:solidFill>
                <a:latin typeface="+mn-lt"/>
                <a:ea typeface="+mn-ea"/>
                <a:cs typeface="Calibri" panose="020F0502020204030204" pitchFamily="34" charset="0"/>
              </a:defRPr>
            </a:pPr>
            <a:endParaRPr lang="en-US"/>
          </a:p>
        </c:txPr>
        <c:crossAx val="241235024"/>
        <c:crosses val="autoZero"/>
        <c:auto val="1"/>
        <c:lblAlgn val="ctr"/>
        <c:lblOffset val="100"/>
        <c:noMultiLvlLbl val="0"/>
      </c:catAx>
      <c:valAx>
        <c:axId val="241235024"/>
        <c:scaling>
          <c:orientation val="minMax"/>
        </c:scaling>
        <c:delete val="1"/>
        <c:axPos val="l"/>
        <c:numFmt formatCode="0%" sourceLinked="1"/>
        <c:majorTickMark val="none"/>
        <c:minorTickMark val="none"/>
        <c:tickLblPos val="nextTo"/>
        <c:crossAx val="464028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rgbClr val="767171"/>
          </a:solidFill>
          <a:latin typeface="+mn-lt"/>
          <a:cs typeface="Calibri" panose="020F050202020403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baseline="0">
                <a:effectLst/>
              </a:rPr>
              <a:t>Use of Electronic Information Systems</a:t>
            </a:r>
            <a:endParaRPr lang="en-US">
              <a:effectLst/>
            </a:endParaRPr>
          </a:p>
          <a:p>
            <a:pPr>
              <a:defRPr/>
            </a:pPr>
            <a:r>
              <a:rPr lang="en-US" sz="1800" b="0" i="0" baseline="0">
                <a:effectLst/>
              </a:rPr>
              <a:t>MDHHS 5515</a:t>
            </a:r>
            <a:endParaRPr lang="en-US">
              <a:effectLst/>
            </a:endParaRPr>
          </a:p>
          <a:p>
            <a:pPr>
              <a:defRPr/>
            </a:pPr>
            <a:r>
              <a:rPr lang="en-US" sz="1800" b="0" i="0" baseline="0">
                <a:effectLst/>
              </a:rPr>
              <a:t>Total (n=148)</a:t>
            </a:r>
            <a:endParaRPr lang="en-US">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5090736319801934E-2"/>
          <c:y val="0.25139413293885304"/>
          <c:w val="0.96680038009643576"/>
          <c:h val="0.6649093719884021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AB8E"/>
              </a:solidFill>
              <a:ln>
                <a:noFill/>
              </a:ln>
              <a:effectLst/>
            </c:spPr>
            <c:extLst>
              <c:ext xmlns:c16="http://schemas.microsoft.com/office/drawing/2014/chart" uri="{C3380CC4-5D6E-409C-BE32-E72D297353CC}">
                <c16:uniqueId val="{00000004-0734-485F-8663-772EFA5149D6}"/>
              </c:ext>
            </c:extLst>
          </c:dPt>
          <c:dPt>
            <c:idx val="2"/>
            <c:invertIfNegative val="0"/>
            <c:bubble3D val="0"/>
            <c:spPr>
              <a:solidFill>
                <a:srgbClr val="EB7532"/>
              </a:solidFill>
              <a:ln>
                <a:noFill/>
              </a:ln>
              <a:effectLst/>
            </c:spPr>
            <c:extLst>
              <c:ext xmlns:c16="http://schemas.microsoft.com/office/drawing/2014/chart" uri="{C3380CC4-5D6E-409C-BE32-E72D297353CC}">
                <c16:uniqueId val="{00000005-0734-485F-8663-772EFA5149D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Use Regularly</c:v>
                </c:pt>
                <c:pt idx="1">
                  <c:v>Use Sometimes</c:v>
                </c:pt>
                <c:pt idx="2">
                  <c:v>Never Heard of It</c:v>
                </c:pt>
              </c:strCache>
            </c:strRef>
          </c:cat>
          <c:val>
            <c:numRef>
              <c:f>Sheet1!$B$2:$B$4</c:f>
              <c:numCache>
                <c:formatCode>0%</c:formatCode>
                <c:ptCount val="3"/>
                <c:pt idx="0">
                  <c:v>0.4</c:v>
                </c:pt>
                <c:pt idx="1">
                  <c:v>0.42</c:v>
                </c:pt>
                <c:pt idx="2">
                  <c:v>0.18</c:v>
                </c:pt>
              </c:numCache>
            </c:numRef>
          </c:val>
          <c:extLst>
            <c:ext xmlns:c16="http://schemas.microsoft.com/office/drawing/2014/chart" uri="{C3380CC4-5D6E-409C-BE32-E72D297353CC}">
              <c16:uniqueId val="{00000000-0734-485F-8663-772EFA5149D6}"/>
            </c:ext>
          </c:extLst>
        </c:ser>
        <c:dLbls>
          <c:dLblPos val="outEnd"/>
          <c:showLegendKey val="0"/>
          <c:showVal val="1"/>
          <c:showCatName val="0"/>
          <c:showSerName val="0"/>
          <c:showPercent val="0"/>
          <c:showBubbleSize val="0"/>
        </c:dLbls>
        <c:gapWidth val="148"/>
        <c:overlap val="-48"/>
        <c:axId val="1393512511"/>
        <c:axId val="1373101183"/>
      </c:barChart>
      <c:catAx>
        <c:axId val="1393512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3101183"/>
        <c:crosses val="autoZero"/>
        <c:auto val="1"/>
        <c:lblAlgn val="ctr"/>
        <c:lblOffset val="100"/>
        <c:noMultiLvlLbl val="0"/>
      </c:catAx>
      <c:valAx>
        <c:axId val="1373101183"/>
        <c:scaling>
          <c:orientation val="minMax"/>
          <c:max val="1"/>
        </c:scaling>
        <c:delete val="1"/>
        <c:axPos val="l"/>
        <c:numFmt formatCode="0%" sourceLinked="1"/>
        <c:majorTickMark val="none"/>
        <c:minorTickMark val="none"/>
        <c:tickLblPos val="nextTo"/>
        <c:crossAx val="1393512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200" b="0" i="0" baseline="0">
                <a:effectLst/>
                <a:latin typeface="Calibri" panose="020F0502020204030204" pitchFamily="34" charset="0"/>
                <a:cs typeface="Calibri" panose="020F0502020204030204" pitchFamily="34" charset="0"/>
              </a:rPr>
              <a:t>Use of Electronic Information Systems</a:t>
            </a:r>
            <a:endParaRPr lang="en-US" sz="2200">
              <a:effectLst/>
              <a:latin typeface="Calibri" panose="020F0502020204030204" pitchFamily="34" charset="0"/>
              <a:cs typeface="Calibri" panose="020F0502020204030204" pitchFamily="34" charset="0"/>
            </a:endParaRPr>
          </a:p>
          <a:p>
            <a:pPr>
              <a:defRPr>
                <a:latin typeface="Calibri" panose="020F0502020204030204" pitchFamily="34" charset="0"/>
                <a:cs typeface="Calibri" panose="020F0502020204030204" pitchFamily="34" charset="0"/>
              </a:defRPr>
            </a:pPr>
            <a:r>
              <a:rPr lang="en-US" sz="2200" b="0" i="0" baseline="0">
                <a:effectLst/>
                <a:latin typeface="Calibri" panose="020F0502020204030204" pitchFamily="34" charset="0"/>
                <a:cs typeface="Calibri" panose="020F0502020204030204" pitchFamily="34" charset="0"/>
              </a:rPr>
              <a:t>Total (n=148)</a:t>
            </a:r>
            <a:endParaRPr lang="en-US" sz="2200">
              <a:effectLst/>
              <a:latin typeface="Calibri" panose="020F0502020204030204" pitchFamily="34" charset="0"/>
              <a:cs typeface="Calibri" panose="020F0502020204030204" pitchFamily="34" charset="0"/>
            </a:endParaRPr>
          </a:p>
        </c:rich>
      </c:tx>
      <c:layout>
        <c:manualLayout>
          <c:xMode val="edge"/>
          <c:yMode val="edge"/>
          <c:x val="0.30319412178173832"/>
          <c:y val="4.4932544162760773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1.3763866182994751E-2"/>
          <c:y val="0.1309410720772069"/>
          <c:w val="0.96400049965659129"/>
          <c:h val="0.70890163694840569"/>
        </c:manualLayout>
      </c:layout>
      <c:barChart>
        <c:barDir val="col"/>
        <c:grouping val="clustered"/>
        <c:varyColors val="0"/>
        <c:ser>
          <c:idx val="0"/>
          <c:order val="0"/>
          <c:tx>
            <c:strRef>
              <c:f>Sheet1!$B$1</c:f>
              <c:strCache>
                <c:ptCount val="1"/>
                <c:pt idx="0">
                  <c:v>Use Regularly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HIEs, HIOs, or HINs</c:v>
                </c:pt>
                <c:pt idx="1">
                  <c:v>ADT Notifications</c:v>
                </c:pt>
                <c:pt idx="2">
                  <c:v>eCMS Service</c:v>
                </c:pt>
                <c:pt idx="3">
                  <c:v>ACRS</c:v>
                </c:pt>
                <c:pt idx="4">
                  <c:v>Direct Messaging</c:v>
                </c:pt>
              </c:strCache>
            </c:strRef>
          </c:cat>
          <c:val>
            <c:numRef>
              <c:f>Sheet1!$B$2:$B$6</c:f>
              <c:numCache>
                <c:formatCode>0%</c:formatCode>
                <c:ptCount val="5"/>
                <c:pt idx="0">
                  <c:v>0.2</c:v>
                </c:pt>
                <c:pt idx="1">
                  <c:v>0.36</c:v>
                </c:pt>
                <c:pt idx="2">
                  <c:v>0.22</c:v>
                </c:pt>
                <c:pt idx="3">
                  <c:v>0.11</c:v>
                </c:pt>
                <c:pt idx="4">
                  <c:v>0.16</c:v>
                </c:pt>
              </c:numCache>
            </c:numRef>
          </c:val>
          <c:extLst>
            <c:ext xmlns:c16="http://schemas.microsoft.com/office/drawing/2014/chart" uri="{C3380CC4-5D6E-409C-BE32-E72D297353CC}">
              <c16:uniqueId val="{00000000-E6F7-4A90-8629-46844286FF53}"/>
            </c:ext>
          </c:extLst>
        </c:ser>
        <c:ser>
          <c:idx val="1"/>
          <c:order val="1"/>
          <c:tx>
            <c:strRef>
              <c:f>Sheet1!$C$1</c:f>
              <c:strCache>
                <c:ptCount val="1"/>
                <c:pt idx="0">
                  <c:v>Use Sometimes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HIEs, HIOs, or HINs</c:v>
                </c:pt>
                <c:pt idx="1">
                  <c:v>ADT Notifications</c:v>
                </c:pt>
                <c:pt idx="2">
                  <c:v>eCMS Service</c:v>
                </c:pt>
                <c:pt idx="3">
                  <c:v>ACRS</c:v>
                </c:pt>
                <c:pt idx="4">
                  <c:v>Direct Messaging</c:v>
                </c:pt>
              </c:strCache>
            </c:strRef>
          </c:cat>
          <c:val>
            <c:numRef>
              <c:f>Sheet1!$C$2:$C$6</c:f>
              <c:numCache>
                <c:formatCode>0%</c:formatCode>
                <c:ptCount val="5"/>
                <c:pt idx="0">
                  <c:v>0.62</c:v>
                </c:pt>
                <c:pt idx="1">
                  <c:v>0.52</c:v>
                </c:pt>
                <c:pt idx="2">
                  <c:v>0.47</c:v>
                </c:pt>
                <c:pt idx="3">
                  <c:v>0.28999999999999998</c:v>
                </c:pt>
                <c:pt idx="4">
                  <c:v>0.59</c:v>
                </c:pt>
              </c:numCache>
            </c:numRef>
          </c:val>
          <c:extLst>
            <c:ext xmlns:c16="http://schemas.microsoft.com/office/drawing/2014/chart" uri="{C3380CC4-5D6E-409C-BE32-E72D297353CC}">
              <c16:uniqueId val="{00000001-E6F7-4A90-8629-46844286FF53}"/>
            </c:ext>
          </c:extLst>
        </c:ser>
        <c:ser>
          <c:idx val="2"/>
          <c:order val="2"/>
          <c:tx>
            <c:strRef>
              <c:f>Sheet1!$D$1</c:f>
              <c:strCache>
                <c:ptCount val="1"/>
                <c:pt idx="0">
                  <c:v>Never Heard of It</c:v>
                </c:pt>
              </c:strCache>
            </c:strRef>
          </c:tx>
          <c:spPr>
            <a:solidFill>
              <a:srgbClr val="EB753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HIEs, HIOs, or HINs</c:v>
                </c:pt>
                <c:pt idx="1">
                  <c:v>ADT Notifications</c:v>
                </c:pt>
                <c:pt idx="2">
                  <c:v>eCMS Service</c:v>
                </c:pt>
                <c:pt idx="3">
                  <c:v>ACRS</c:v>
                </c:pt>
                <c:pt idx="4">
                  <c:v>Direct Messaging</c:v>
                </c:pt>
              </c:strCache>
            </c:strRef>
          </c:cat>
          <c:val>
            <c:numRef>
              <c:f>Sheet1!$D$2:$D$6</c:f>
              <c:numCache>
                <c:formatCode>0%</c:formatCode>
                <c:ptCount val="5"/>
                <c:pt idx="0">
                  <c:v>0.19</c:v>
                </c:pt>
                <c:pt idx="1">
                  <c:v>0.11</c:v>
                </c:pt>
                <c:pt idx="2">
                  <c:v>0.31</c:v>
                </c:pt>
                <c:pt idx="3">
                  <c:v>0.61</c:v>
                </c:pt>
                <c:pt idx="4">
                  <c:v>0.24</c:v>
                </c:pt>
              </c:numCache>
            </c:numRef>
          </c:val>
          <c:extLst>
            <c:ext xmlns:c16="http://schemas.microsoft.com/office/drawing/2014/chart" uri="{C3380CC4-5D6E-409C-BE32-E72D297353CC}">
              <c16:uniqueId val="{00000002-E6F7-4A90-8629-46844286FF53}"/>
            </c:ext>
          </c:extLst>
        </c:ser>
        <c:dLbls>
          <c:dLblPos val="outEnd"/>
          <c:showLegendKey val="0"/>
          <c:showVal val="1"/>
          <c:showCatName val="0"/>
          <c:showSerName val="0"/>
          <c:showPercent val="0"/>
          <c:showBubbleSize val="0"/>
        </c:dLbls>
        <c:gapWidth val="219"/>
        <c:overlap val="-27"/>
        <c:axId val="1374681760"/>
        <c:axId val="1375881504"/>
      </c:barChart>
      <c:catAx>
        <c:axId val="137468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375881504"/>
        <c:crosses val="autoZero"/>
        <c:auto val="1"/>
        <c:lblAlgn val="ctr"/>
        <c:lblOffset val="100"/>
        <c:noMultiLvlLbl val="0"/>
      </c:catAx>
      <c:valAx>
        <c:axId val="1375881504"/>
        <c:scaling>
          <c:orientation val="minMax"/>
          <c:max val="1"/>
        </c:scaling>
        <c:delete val="1"/>
        <c:axPos val="l"/>
        <c:numFmt formatCode="0%" sourceLinked="1"/>
        <c:majorTickMark val="none"/>
        <c:minorTickMark val="none"/>
        <c:tickLblPos val="nextTo"/>
        <c:crossAx val="1374681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dirty="0">
                <a:solidFill>
                  <a:srgbClr val="767171"/>
                </a:solidFill>
              </a:rPr>
              <a:t>(n=99)</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Sheet1!$B$1</c:f>
              <c:strCache>
                <c:ptCount val="1"/>
                <c:pt idx="0">
                  <c:v>(n=19)</c:v>
                </c:pt>
              </c:strCache>
            </c:strRef>
          </c:tx>
          <c:spPr>
            <a:solidFill>
              <a:srgbClr val="0076A8"/>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Community Groups</c:v>
                </c:pt>
                <c:pt idx="1">
                  <c:v>Health Care</c:v>
                </c:pt>
                <c:pt idx="2">
                  <c:v>Non Profit</c:v>
                </c:pt>
                <c:pt idx="3">
                  <c:v>Senior Care</c:v>
                </c:pt>
                <c:pt idx="4">
                  <c:v>Health Plan</c:v>
                </c:pt>
                <c:pt idx="5">
                  <c:v>Health Department</c:v>
                </c:pt>
                <c:pt idx="6">
                  <c:v>Behavioral Health</c:v>
                </c:pt>
              </c:strCache>
            </c:strRef>
          </c:cat>
          <c:val>
            <c:numRef>
              <c:f>Sheet1!$B$2:$B$8</c:f>
              <c:numCache>
                <c:formatCode>0</c:formatCode>
                <c:ptCount val="7"/>
                <c:pt idx="0">
                  <c:v>5</c:v>
                </c:pt>
                <c:pt idx="1">
                  <c:v>12</c:v>
                </c:pt>
                <c:pt idx="2">
                  <c:v>2</c:v>
                </c:pt>
                <c:pt idx="3">
                  <c:v>3</c:v>
                </c:pt>
                <c:pt idx="4">
                  <c:v>30</c:v>
                </c:pt>
                <c:pt idx="5">
                  <c:v>6</c:v>
                </c:pt>
                <c:pt idx="6">
                  <c:v>41</c:v>
                </c:pt>
              </c:numCache>
            </c:numRef>
          </c:val>
          <c:extLst>
            <c:ext xmlns:c16="http://schemas.microsoft.com/office/drawing/2014/chart" uri="{C3380CC4-5D6E-409C-BE32-E72D297353CC}">
              <c16:uniqueId val="{00000000-1AD9-48D0-85D2-CFAF5B36E027}"/>
            </c:ext>
          </c:extLst>
        </c:ser>
        <c:dLbls>
          <c:showLegendKey val="0"/>
          <c:showVal val="0"/>
          <c:showCatName val="0"/>
          <c:showSerName val="0"/>
          <c:showPercent val="0"/>
          <c:showBubbleSize val="0"/>
        </c:dLbls>
        <c:gapWidth val="36"/>
        <c:axId val="299121935"/>
        <c:axId val="309573023"/>
      </c:barChart>
      <c:catAx>
        <c:axId val="2991219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09573023"/>
        <c:crosses val="autoZero"/>
        <c:auto val="1"/>
        <c:lblAlgn val="ctr"/>
        <c:lblOffset val="100"/>
        <c:noMultiLvlLbl val="0"/>
      </c:catAx>
      <c:valAx>
        <c:axId val="309573023"/>
        <c:scaling>
          <c:orientation val="minMax"/>
          <c:max val="100"/>
        </c:scaling>
        <c:delete val="1"/>
        <c:axPos val="b"/>
        <c:numFmt formatCode="0" sourceLinked="1"/>
        <c:majorTickMark val="out"/>
        <c:minorTickMark val="none"/>
        <c:tickLblPos val="nextTo"/>
        <c:crossAx val="299121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200"/>
              <a:t>Top 3 Motivators (n=148)</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Patient's health or well-being</c:v>
                </c:pt>
                <c:pt idx="1">
                  <c:v>Time/efficiency</c:v>
                </c:pt>
                <c:pt idx="2">
                  <c:v>Compliance with federal or state 
rules and regulations</c:v>
                </c:pt>
                <c:pt idx="3">
                  <c:v>Provider request</c:v>
                </c:pt>
                <c:pt idx="4">
                  <c:v>Patient request</c:v>
                </c:pt>
                <c:pt idx="5">
                  <c:v>Adoption of best practices</c:v>
                </c:pt>
                <c:pt idx="6">
                  <c:v>Financial or other incentives</c:v>
                </c:pt>
                <c:pt idx="7">
                  <c:v>Financial or legal penalties</c:v>
                </c:pt>
                <c:pt idx="8">
                  <c:v>Other</c:v>
                </c:pt>
              </c:strCache>
            </c:strRef>
          </c:cat>
          <c:val>
            <c:numRef>
              <c:f>Sheet1!$B$2:$B$10</c:f>
              <c:numCache>
                <c:formatCode>0%</c:formatCode>
                <c:ptCount val="9"/>
                <c:pt idx="0">
                  <c:v>0.79</c:v>
                </c:pt>
                <c:pt idx="1">
                  <c:v>0.5</c:v>
                </c:pt>
                <c:pt idx="2">
                  <c:v>0.49</c:v>
                </c:pt>
                <c:pt idx="3">
                  <c:v>0.36</c:v>
                </c:pt>
                <c:pt idx="4">
                  <c:v>0.35</c:v>
                </c:pt>
                <c:pt idx="5">
                  <c:v>0.28000000000000003</c:v>
                </c:pt>
                <c:pt idx="6">
                  <c:v>0.08</c:v>
                </c:pt>
                <c:pt idx="7">
                  <c:v>0.05</c:v>
                </c:pt>
                <c:pt idx="8">
                  <c:v>0.01</c:v>
                </c:pt>
              </c:numCache>
            </c:numRef>
          </c:val>
          <c:extLst>
            <c:ext xmlns:c16="http://schemas.microsoft.com/office/drawing/2014/chart" uri="{C3380CC4-5D6E-409C-BE32-E72D297353CC}">
              <c16:uniqueId val="{00000000-FF89-473D-9D78-4A41E0EC304B}"/>
            </c:ext>
          </c:extLst>
        </c:ser>
        <c:dLbls>
          <c:dLblPos val="outEnd"/>
          <c:showLegendKey val="0"/>
          <c:showVal val="1"/>
          <c:showCatName val="0"/>
          <c:showSerName val="0"/>
          <c:showPercent val="0"/>
          <c:showBubbleSize val="0"/>
        </c:dLbls>
        <c:gapWidth val="182"/>
        <c:axId val="1455871487"/>
        <c:axId val="1294572255"/>
      </c:barChart>
      <c:catAx>
        <c:axId val="14558714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294572255"/>
        <c:crosses val="autoZero"/>
        <c:auto val="1"/>
        <c:lblAlgn val="ctr"/>
        <c:lblOffset val="100"/>
        <c:noMultiLvlLbl val="0"/>
      </c:catAx>
      <c:valAx>
        <c:axId val="1294572255"/>
        <c:scaling>
          <c:orientation val="minMax"/>
          <c:max val="1"/>
        </c:scaling>
        <c:delete val="1"/>
        <c:axPos val="t"/>
        <c:numFmt formatCode="0%" sourceLinked="1"/>
        <c:majorTickMark val="none"/>
        <c:minorTickMark val="none"/>
        <c:tickLblPos val="nextTo"/>
        <c:crossAx val="14558714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200"/>
              <a:t>Top 3 Barriers (148)</a:t>
            </a:r>
          </a:p>
        </c:rich>
      </c:tx>
      <c:layout>
        <c:manualLayout>
          <c:xMode val="edge"/>
          <c:yMode val="edge"/>
          <c:x val="0.35628941304233613"/>
          <c:y val="2.6335499178358819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31460116238253433"/>
          <c:y val="0.10378580812562316"/>
          <c:w val="0.67098026575378633"/>
          <c:h val="0.8698786926960180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65AD-49B0-8BCC-19E4B68532A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1-65AD-49B0-8BCC-19E4B68532A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2-65AD-49B0-8BCC-19E4B68532A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65AD-49B0-8BCC-19E4B68532A3}"/>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4-65AD-49B0-8BCC-19E4B68532A3}"/>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6-65AD-49B0-8BCC-19E4B68532A3}"/>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5-65AD-49B0-8BCC-19E4B68532A3}"/>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7-65AD-49B0-8BCC-19E4B68532A3}"/>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8-65AD-49B0-8BCC-19E4B68532A3}"/>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9-65AD-49B0-8BCC-19E4B68532A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Legal concerns/limitations</c:v>
                </c:pt>
                <c:pt idx="1">
                  <c:v>Capabilities of EHR/technology</c:v>
                </c:pt>
                <c:pt idx="2">
                  <c:v>Understanding of EHR/technology</c:v>
                </c:pt>
                <c:pt idx="3">
                  <c:v>Skills/knowledge</c:v>
                </c:pt>
                <c:pt idx="4">
                  <c:v>Understanding of HIE infrastructure</c:v>
                </c:pt>
                <c:pt idx="5">
                  <c:v>Time/Workload</c:v>
                </c:pt>
                <c:pt idx="6">
                  <c:v>Patient Refusal</c:v>
                </c:pt>
                <c:pt idx="7">
                  <c:v>Cost/funding</c:v>
                </c:pt>
                <c:pt idx="8">
                  <c:v>Other</c:v>
                </c:pt>
                <c:pt idx="9">
                  <c:v>Staffing</c:v>
                </c:pt>
              </c:strCache>
            </c:strRef>
          </c:cat>
          <c:val>
            <c:numRef>
              <c:f>Sheet1!$B$2:$B$11</c:f>
              <c:numCache>
                <c:formatCode>0%</c:formatCode>
                <c:ptCount val="10"/>
                <c:pt idx="0">
                  <c:v>0.62</c:v>
                </c:pt>
                <c:pt idx="1">
                  <c:v>0.45</c:v>
                </c:pt>
                <c:pt idx="2">
                  <c:v>0.28999999999999998</c:v>
                </c:pt>
                <c:pt idx="3">
                  <c:v>0.25</c:v>
                </c:pt>
                <c:pt idx="4">
                  <c:v>0.25</c:v>
                </c:pt>
                <c:pt idx="5">
                  <c:v>0.22</c:v>
                </c:pt>
                <c:pt idx="6">
                  <c:v>0.2</c:v>
                </c:pt>
                <c:pt idx="7">
                  <c:v>0.19</c:v>
                </c:pt>
                <c:pt idx="8">
                  <c:v>0.08</c:v>
                </c:pt>
                <c:pt idx="9">
                  <c:v>7.0000000000000007E-2</c:v>
                </c:pt>
              </c:numCache>
            </c:numRef>
          </c:val>
          <c:extLst>
            <c:ext xmlns:c16="http://schemas.microsoft.com/office/drawing/2014/chart" uri="{C3380CC4-5D6E-409C-BE32-E72D297353CC}">
              <c16:uniqueId val="{00000000-D826-411B-B395-5D1F84F88515}"/>
            </c:ext>
          </c:extLst>
        </c:ser>
        <c:dLbls>
          <c:dLblPos val="outEnd"/>
          <c:showLegendKey val="0"/>
          <c:showVal val="1"/>
          <c:showCatName val="0"/>
          <c:showSerName val="0"/>
          <c:showPercent val="0"/>
          <c:showBubbleSize val="0"/>
        </c:dLbls>
        <c:gapWidth val="182"/>
        <c:axId val="1455871487"/>
        <c:axId val="1294572255"/>
      </c:barChart>
      <c:catAx>
        <c:axId val="14558714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294572255"/>
        <c:crosses val="autoZero"/>
        <c:auto val="1"/>
        <c:lblAlgn val="ctr"/>
        <c:lblOffset val="100"/>
        <c:noMultiLvlLbl val="0"/>
      </c:catAx>
      <c:valAx>
        <c:axId val="1294572255"/>
        <c:scaling>
          <c:orientation val="minMax"/>
          <c:max val="1"/>
        </c:scaling>
        <c:delete val="1"/>
        <c:axPos val="t"/>
        <c:numFmt formatCode="0%" sourceLinked="1"/>
        <c:majorTickMark val="none"/>
        <c:minorTickMark val="none"/>
        <c:tickLblPos val="nextTo"/>
        <c:crossAx val="14558714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200"/>
              <a:t>Top 3 Resources (148)</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Technology/IT support</c:v>
                </c:pt>
                <c:pt idx="1">
                  <c:v>Education/Training Support</c:v>
                </c:pt>
                <c:pt idx="2">
                  <c:v>Consistent legal support</c:v>
                </c:pt>
                <c:pt idx="3">
                  <c:v>Implementation/Workflow support</c:v>
                </c:pt>
                <c:pt idx="4">
                  <c:v>Financial/ funding support</c:v>
                </c:pt>
                <c:pt idx="5">
                  <c:v>Staff/ Time</c:v>
                </c:pt>
                <c:pt idx="6">
                  <c:v>Other</c:v>
                </c:pt>
              </c:strCache>
            </c:strRef>
          </c:cat>
          <c:val>
            <c:numRef>
              <c:f>Sheet1!$B$2:$B$8</c:f>
              <c:numCache>
                <c:formatCode>0%</c:formatCode>
                <c:ptCount val="7"/>
                <c:pt idx="0">
                  <c:v>0.6</c:v>
                </c:pt>
                <c:pt idx="1">
                  <c:v>0.6</c:v>
                </c:pt>
                <c:pt idx="2">
                  <c:v>0.45</c:v>
                </c:pt>
                <c:pt idx="3">
                  <c:v>0.39</c:v>
                </c:pt>
                <c:pt idx="4">
                  <c:v>0.34</c:v>
                </c:pt>
                <c:pt idx="5">
                  <c:v>0.24</c:v>
                </c:pt>
                <c:pt idx="6">
                  <c:v>7.0000000000000007E-2</c:v>
                </c:pt>
              </c:numCache>
            </c:numRef>
          </c:val>
          <c:extLst>
            <c:ext xmlns:c16="http://schemas.microsoft.com/office/drawing/2014/chart" uri="{C3380CC4-5D6E-409C-BE32-E72D297353CC}">
              <c16:uniqueId val="{00000000-942C-4B41-8098-C153CC7CB01F}"/>
            </c:ext>
          </c:extLst>
        </c:ser>
        <c:dLbls>
          <c:dLblPos val="outEnd"/>
          <c:showLegendKey val="0"/>
          <c:showVal val="1"/>
          <c:showCatName val="0"/>
          <c:showSerName val="0"/>
          <c:showPercent val="0"/>
          <c:showBubbleSize val="0"/>
        </c:dLbls>
        <c:gapWidth val="182"/>
        <c:axId val="1455871487"/>
        <c:axId val="1294572255"/>
      </c:barChart>
      <c:catAx>
        <c:axId val="14558714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294572255"/>
        <c:crosses val="autoZero"/>
        <c:auto val="1"/>
        <c:lblAlgn val="ctr"/>
        <c:lblOffset val="100"/>
        <c:noMultiLvlLbl val="0"/>
      </c:catAx>
      <c:valAx>
        <c:axId val="1294572255"/>
        <c:scaling>
          <c:orientation val="minMax"/>
          <c:max val="1"/>
        </c:scaling>
        <c:delete val="1"/>
        <c:axPos val="t"/>
        <c:numFmt formatCode="0%" sourceLinked="1"/>
        <c:majorTickMark val="none"/>
        <c:minorTickMark val="none"/>
        <c:tickLblPos val="nextTo"/>
        <c:crossAx val="14558714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baseline="0">
                <a:effectLst/>
              </a:rPr>
              <a:t>How often do you share BH PHI electronically? </a:t>
            </a:r>
          </a:p>
          <a:p>
            <a:pPr>
              <a:defRPr sz="1600"/>
            </a:pPr>
            <a:r>
              <a:rPr lang="en-US" sz="1600" b="0" i="0" baseline="0">
                <a:effectLst/>
              </a:rPr>
              <a:t>n=12 </a:t>
            </a:r>
            <a:endParaRPr lang="en-US" sz="1600">
              <a:effectLs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Never</c:v>
                </c:pt>
                <c:pt idx="1">
                  <c:v>Rarely
Sometimes</c:v>
                </c:pt>
                <c:pt idx="2">
                  <c:v>Almost every time
Every time</c:v>
                </c:pt>
              </c:strCache>
            </c:strRef>
          </c:cat>
          <c:val>
            <c:numRef>
              <c:f>Sheet1!$B$2:$B$4</c:f>
              <c:numCache>
                <c:formatCode>0%</c:formatCode>
                <c:ptCount val="3"/>
                <c:pt idx="0">
                  <c:v>0.08</c:v>
                </c:pt>
                <c:pt idx="1">
                  <c:v>0.38</c:v>
                </c:pt>
                <c:pt idx="2">
                  <c:v>0.53</c:v>
                </c:pt>
              </c:numCache>
            </c:numRef>
          </c:val>
          <c:extLst>
            <c:ext xmlns:c16="http://schemas.microsoft.com/office/drawing/2014/chart" uri="{C3380CC4-5D6E-409C-BE32-E72D297353CC}">
              <c16:uniqueId val="{00000000-EDB4-4541-8546-7506FEE962CA}"/>
            </c:ext>
          </c:extLst>
        </c:ser>
        <c:ser>
          <c:idx val="1"/>
          <c:order val="1"/>
          <c:tx>
            <c:strRef>
              <c:f>Sheet1!$C$1</c:f>
              <c:strCache>
                <c:ptCount val="1"/>
                <c:pt idx="0">
                  <c:v>Post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Never</c:v>
                </c:pt>
                <c:pt idx="1">
                  <c:v>Rarely
Sometimes</c:v>
                </c:pt>
                <c:pt idx="2">
                  <c:v>Almost every time
Every time</c:v>
                </c:pt>
              </c:strCache>
            </c:strRef>
          </c:cat>
          <c:val>
            <c:numRef>
              <c:f>Sheet1!$C$2:$C$4</c:f>
              <c:numCache>
                <c:formatCode>0%</c:formatCode>
                <c:ptCount val="3"/>
                <c:pt idx="0">
                  <c:v>0</c:v>
                </c:pt>
                <c:pt idx="1">
                  <c:v>0.4</c:v>
                </c:pt>
                <c:pt idx="2">
                  <c:v>0.6</c:v>
                </c:pt>
              </c:numCache>
            </c:numRef>
          </c:val>
          <c:extLst>
            <c:ext xmlns:c16="http://schemas.microsoft.com/office/drawing/2014/chart" uri="{C3380CC4-5D6E-409C-BE32-E72D297353CC}">
              <c16:uniqueId val="{00000001-EDB4-4541-8546-7506FEE962CA}"/>
            </c:ext>
          </c:extLst>
        </c:ser>
        <c:dLbls>
          <c:dLblPos val="outEnd"/>
          <c:showLegendKey val="0"/>
          <c:showVal val="1"/>
          <c:showCatName val="0"/>
          <c:showSerName val="0"/>
          <c:showPercent val="0"/>
          <c:showBubbleSize val="0"/>
        </c:dLbls>
        <c:gapWidth val="219"/>
        <c:overlap val="-27"/>
        <c:axId val="1256097279"/>
        <c:axId val="1371727919"/>
      </c:barChart>
      <c:catAx>
        <c:axId val="12560972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1727919"/>
        <c:crosses val="autoZero"/>
        <c:auto val="1"/>
        <c:lblAlgn val="ctr"/>
        <c:lblOffset val="100"/>
        <c:noMultiLvlLbl val="0"/>
      </c:catAx>
      <c:valAx>
        <c:axId val="1371727919"/>
        <c:scaling>
          <c:orientation val="minMax"/>
          <c:max val="1"/>
        </c:scaling>
        <c:delete val="1"/>
        <c:axPos val="l"/>
        <c:numFmt formatCode="0%" sourceLinked="1"/>
        <c:majorTickMark val="out"/>
        <c:minorTickMark val="none"/>
        <c:tickLblPos val="nextTo"/>
        <c:crossAx val="1256097279"/>
        <c:crosses val="autoZero"/>
        <c:crossBetween val="between"/>
      </c:valAx>
      <c:spPr>
        <a:noFill/>
        <a:ln>
          <a:noFill/>
        </a:ln>
        <a:effectLst/>
      </c:spPr>
    </c:plotArea>
    <c:legend>
      <c:legendPos val="b"/>
      <c:layout>
        <c:manualLayout>
          <c:xMode val="edge"/>
          <c:yMode val="edge"/>
          <c:x val="0.10824185682750007"/>
          <c:y val="0.19523379172567765"/>
          <c:w val="0.24557682594809047"/>
          <c:h val="0.2648897638632085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baseline="0">
                <a:effectLst/>
              </a:rPr>
              <a:t>How do you intend to increase your sharing of BH PHI electronically? </a:t>
            </a:r>
          </a:p>
          <a:p>
            <a:pPr>
              <a:defRPr sz="1600"/>
            </a:pPr>
            <a:r>
              <a:rPr lang="en-US" sz="1600" b="0" i="0" baseline="0">
                <a:effectLst/>
              </a:rPr>
              <a:t>n=10</a:t>
            </a:r>
            <a:endParaRPr lang="en-US" sz="1600">
              <a:effectLs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intention 
to increase</c:v>
                </c:pt>
                <c:pt idx="1">
                  <c:v>Intent to increase 
sharing soon</c:v>
                </c:pt>
                <c:pt idx="2">
                  <c:v>Currently sharing</c:v>
                </c:pt>
              </c:strCache>
            </c:strRef>
          </c:cat>
          <c:val>
            <c:numRef>
              <c:f>Sheet1!$B$2:$B$4</c:f>
              <c:numCache>
                <c:formatCode>0%</c:formatCode>
                <c:ptCount val="3"/>
                <c:pt idx="0">
                  <c:v>0.08</c:v>
                </c:pt>
                <c:pt idx="1">
                  <c:v>0.25</c:v>
                </c:pt>
                <c:pt idx="2">
                  <c:v>0.67</c:v>
                </c:pt>
              </c:numCache>
            </c:numRef>
          </c:val>
          <c:extLst>
            <c:ext xmlns:c16="http://schemas.microsoft.com/office/drawing/2014/chart" uri="{C3380CC4-5D6E-409C-BE32-E72D297353CC}">
              <c16:uniqueId val="{00000000-7327-4F3C-A76C-3F214E7138EC}"/>
            </c:ext>
          </c:extLst>
        </c:ser>
        <c:ser>
          <c:idx val="1"/>
          <c:order val="1"/>
          <c:tx>
            <c:strRef>
              <c:f>Sheet1!$C$1</c:f>
              <c:strCache>
                <c:ptCount val="1"/>
                <c:pt idx="0">
                  <c:v>Post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intention 
to increase</c:v>
                </c:pt>
                <c:pt idx="1">
                  <c:v>Intent to increase 
sharing soon</c:v>
                </c:pt>
                <c:pt idx="2">
                  <c:v>Currently sharing</c:v>
                </c:pt>
              </c:strCache>
            </c:strRef>
          </c:cat>
          <c:val>
            <c:numRef>
              <c:f>Sheet1!$C$2:$C$4</c:f>
              <c:numCache>
                <c:formatCode>0%</c:formatCode>
                <c:ptCount val="3"/>
                <c:pt idx="0">
                  <c:v>0</c:v>
                </c:pt>
                <c:pt idx="1">
                  <c:v>0.3</c:v>
                </c:pt>
                <c:pt idx="2">
                  <c:v>0.7</c:v>
                </c:pt>
              </c:numCache>
            </c:numRef>
          </c:val>
          <c:extLst>
            <c:ext xmlns:c16="http://schemas.microsoft.com/office/drawing/2014/chart" uri="{C3380CC4-5D6E-409C-BE32-E72D297353CC}">
              <c16:uniqueId val="{00000001-7327-4F3C-A76C-3F214E7138EC}"/>
            </c:ext>
          </c:extLst>
        </c:ser>
        <c:dLbls>
          <c:dLblPos val="outEnd"/>
          <c:showLegendKey val="0"/>
          <c:showVal val="1"/>
          <c:showCatName val="0"/>
          <c:showSerName val="0"/>
          <c:showPercent val="0"/>
          <c:showBubbleSize val="0"/>
        </c:dLbls>
        <c:gapWidth val="219"/>
        <c:overlap val="-27"/>
        <c:axId val="1393515311"/>
        <c:axId val="1373099103"/>
      </c:barChart>
      <c:catAx>
        <c:axId val="13935153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3099103"/>
        <c:crosses val="autoZero"/>
        <c:auto val="1"/>
        <c:lblAlgn val="ctr"/>
        <c:lblOffset val="100"/>
        <c:noMultiLvlLbl val="0"/>
      </c:catAx>
      <c:valAx>
        <c:axId val="1373099103"/>
        <c:scaling>
          <c:orientation val="minMax"/>
          <c:max val="1"/>
        </c:scaling>
        <c:delete val="1"/>
        <c:axPos val="l"/>
        <c:numFmt formatCode="0%" sourceLinked="1"/>
        <c:majorTickMark val="out"/>
        <c:minorTickMark val="none"/>
        <c:tickLblPos val="nextTo"/>
        <c:crossAx val="1393515311"/>
        <c:crosses val="autoZero"/>
        <c:crossBetween val="between"/>
      </c:valAx>
      <c:spPr>
        <a:noFill/>
        <a:ln>
          <a:noFill/>
        </a:ln>
        <a:effectLst/>
      </c:spPr>
    </c:plotArea>
    <c:legend>
      <c:legendPos val="b"/>
      <c:layout>
        <c:manualLayout>
          <c:xMode val="edge"/>
          <c:yMode val="edge"/>
          <c:x val="0.1235460383622084"/>
          <c:y val="0.35033085426920402"/>
          <c:w val="0.30616178168081698"/>
          <c:h val="5.457517577410030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a:t>Behavioral Health Organization Types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00AB8E"/>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Non-Client Facing</c:v>
                </c:pt>
                <c:pt idx="1">
                  <c:v>Client Facing</c:v>
                </c:pt>
              </c:strCache>
            </c:strRef>
          </c:cat>
          <c:val>
            <c:numRef>
              <c:f>Sheet1!$B$2:$B$3</c:f>
              <c:numCache>
                <c:formatCode>General</c:formatCode>
                <c:ptCount val="2"/>
                <c:pt idx="0">
                  <c:v>11</c:v>
                </c:pt>
                <c:pt idx="1">
                  <c:v>30</c:v>
                </c:pt>
              </c:numCache>
            </c:numRef>
          </c:val>
          <c:extLst>
            <c:ext xmlns:c16="http://schemas.microsoft.com/office/drawing/2014/chart" uri="{C3380CC4-5D6E-409C-BE32-E72D297353CC}">
              <c16:uniqueId val="{00000000-6B5A-455D-AD9C-DF07D8D19BD4}"/>
            </c:ext>
          </c:extLst>
        </c:ser>
        <c:dLbls>
          <c:showLegendKey val="0"/>
          <c:showVal val="0"/>
          <c:showCatName val="0"/>
          <c:showSerName val="0"/>
          <c:showPercent val="0"/>
          <c:showBubbleSize val="0"/>
        </c:dLbls>
        <c:gapWidth val="72"/>
        <c:axId val="312376959"/>
        <c:axId val="313087871"/>
      </c:barChart>
      <c:catAx>
        <c:axId val="3123769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13087871"/>
        <c:crosses val="autoZero"/>
        <c:auto val="1"/>
        <c:lblAlgn val="ctr"/>
        <c:lblOffset val="100"/>
        <c:noMultiLvlLbl val="0"/>
      </c:catAx>
      <c:valAx>
        <c:axId val="313087871"/>
        <c:scaling>
          <c:orientation val="minMax"/>
        </c:scaling>
        <c:delete val="1"/>
        <c:axPos val="b"/>
        <c:numFmt formatCode="General" sourceLinked="1"/>
        <c:majorTickMark val="none"/>
        <c:minorTickMark val="none"/>
        <c:tickLblPos val="nextTo"/>
        <c:crossAx val="312376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1800" b="0" dirty="0">
                <a:solidFill>
                  <a:srgbClr val="767171"/>
                </a:solidFill>
              </a:rPr>
              <a:t>Struggle with</a:t>
            </a:r>
            <a:r>
              <a:rPr lang="en-US" sz="1800" b="0" baseline="0" dirty="0">
                <a:solidFill>
                  <a:srgbClr val="767171"/>
                </a:solidFill>
              </a:rPr>
              <a:t> C</a:t>
            </a:r>
            <a:r>
              <a:rPr lang="en-US" sz="1800" b="0" dirty="0">
                <a:solidFill>
                  <a:srgbClr val="767171"/>
                </a:solidFill>
              </a:rPr>
              <a:t>onsent</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'Webinar Qs'!$B$1</c:f>
              <c:strCache>
                <c:ptCount val="1"/>
                <c:pt idx="0">
                  <c:v>Struggle w/consent</c:v>
                </c:pt>
              </c:strCache>
            </c:strRef>
          </c:tx>
          <c:spPr>
            <a:ln>
              <a:solidFill>
                <a:schemeClr val="bg1"/>
              </a:solidFill>
            </a:ln>
          </c:spPr>
          <c:dPt>
            <c:idx val="0"/>
            <c:bubble3D val="0"/>
            <c:spPr>
              <a:solidFill>
                <a:schemeClr val="accent1">
                  <a:shade val="80000"/>
                  <a:satMod val="150000"/>
                </a:schemeClr>
              </a:solidFill>
              <a:ln>
                <a:solidFill>
                  <a:schemeClr val="bg1"/>
                </a:solidFill>
              </a:ln>
              <a:effectLst/>
            </c:spPr>
            <c:extLst>
              <c:ext xmlns:c16="http://schemas.microsoft.com/office/drawing/2014/chart" uri="{C3380CC4-5D6E-409C-BE32-E72D297353CC}">
                <c16:uniqueId val="{00000001-DC51-45D2-9B51-66A39E765378}"/>
              </c:ext>
            </c:extLst>
          </c:dPt>
          <c:dPt>
            <c:idx val="1"/>
            <c:bubble3D val="0"/>
            <c:spPr>
              <a:solidFill>
                <a:schemeClr val="accent2">
                  <a:shade val="80000"/>
                  <a:satMod val="150000"/>
                </a:schemeClr>
              </a:solidFill>
              <a:ln>
                <a:solidFill>
                  <a:schemeClr val="bg1"/>
                </a:solidFill>
              </a:ln>
              <a:effectLst/>
            </c:spPr>
            <c:extLst>
              <c:ext xmlns:c16="http://schemas.microsoft.com/office/drawing/2014/chart" uri="{C3380CC4-5D6E-409C-BE32-E72D297353CC}">
                <c16:uniqueId val="{00000003-DC51-45D2-9B51-66A39E765378}"/>
              </c:ext>
            </c:extLst>
          </c:dPt>
          <c:dPt>
            <c:idx val="2"/>
            <c:bubble3D val="0"/>
            <c:spPr>
              <a:solidFill>
                <a:srgbClr val="EB7532"/>
              </a:solidFill>
              <a:ln>
                <a:solidFill>
                  <a:schemeClr val="bg1"/>
                </a:solidFill>
              </a:ln>
              <a:effectLst/>
            </c:spPr>
            <c:extLst>
              <c:ext xmlns:c16="http://schemas.microsoft.com/office/drawing/2014/chart" uri="{C3380CC4-5D6E-409C-BE32-E72D297353CC}">
                <c16:uniqueId val="{00000005-DC51-45D2-9B51-66A39E76537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'Webinar Qs'!$A$2:$A$4</c:f>
              <c:strCache>
                <c:ptCount val="3"/>
                <c:pt idx="0">
                  <c:v>Yes</c:v>
                </c:pt>
                <c:pt idx="1">
                  <c:v>No</c:v>
                </c:pt>
                <c:pt idx="2">
                  <c:v>Don't Know</c:v>
                </c:pt>
              </c:strCache>
            </c:strRef>
          </c:cat>
          <c:val>
            <c:numRef>
              <c:f>'Webinar Qs'!$B$2:$B$4</c:f>
              <c:numCache>
                <c:formatCode>General</c:formatCode>
                <c:ptCount val="3"/>
                <c:pt idx="0">
                  <c:v>112</c:v>
                </c:pt>
                <c:pt idx="1">
                  <c:v>70</c:v>
                </c:pt>
                <c:pt idx="2">
                  <c:v>6</c:v>
                </c:pt>
              </c:numCache>
            </c:numRef>
          </c:val>
          <c:extLst>
            <c:ext xmlns:c16="http://schemas.microsoft.com/office/drawing/2014/chart" uri="{C3380CC4-5D6E-409C-BE32-E72D297353CC}">
              <c16:uniqueId val="{00000006-DC51-45D2-9B51-66A39E76537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1800" b="0" dirty="0">
                <a:solidFill>
                  <a:srgbClr val="767171"/>
                </a:solidFill>
              </a:rPr>
              <a:t>Participate in an HIE</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F5E-4A17-BB72-07DE4A46022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F5E-4A17-BB72-07DE4A460223}"/>
              </c:ext>
            </c:extLst>
          </c:dPt>
          <c:dPt>
            <c:idx val="2"/>
            <c:bubble3D val="0"/>
            <c:spPr>
              <a:solidFill>
                <a:srgbClr val="EB7532"/>
              </a:solidFill>
              <a:ln w="19050">
                <a:solidFill>
                  <a:schemeClr val="lt1"/>
                </a:solidFill>
              </a:ln>
              <a:effectLst/>
            </c:spPr>
            <c:extLst>
              <c:ext xmlns:c16="http://schemas.microsoft.com/office/drawing/2014/chart" uri="{C3380CC4-5D6E-409C-BE32-E72D297353CC}">
                <c16:uniqueId val="{00000005-6F5E-4A17-BB72-07DE4A46022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0.54</c:v>
                </c:pt>
                <c:pt idx="1">
                  <c:v>0.08</c:v>
                </c:pt>
                <c:pt idx="2">
                  <c:v>0.35</c:v>
                </c:pt>
              </c:numCache>
            </c:numRef>
          </c:val>
          <c:extLst>
            <c:ext xmlns:c16="http://schemas.microsoft.com/office/drawing/2014/chart" uri="{C3380CC4-5D6E-409C-BE32-E72D297353CC}">
              <c16:uniqueId val="{00000000-6DA8-4BC3-9D4A-E52694DFCDA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400" b="1" i="0" u="none" strike="noStrike" kern="1200" spc="0" baseline="0" dirty="0" smtClean="0">
                <a:solidFill>
                  <a:schemeClr val="tx1">
                    <a:lumMod val="65000"/>
                    <a:lumOff val="35000"/>
                  </a:schemeClr>
                </a:solidFill>
                <a:latin typeface="+mn-lt"/>
                <a:ea typeface="+mn-ea"/>
                <a:cs typeface="+mn-cs"/>
              </a:defRPr>
            </a:pPr>
            <a:r>
              <a:rPr lang="en-US" sz="1800" b="0" dirty="0">
                <a:solidFill>
                  <a:srgbClr val="767171"/>
                </a:solidFill>
              </a:rPr>
              <a:t>Use 5515</a:t>
            </a:r>
          </a:p>
        </c:rich>
      </c:tx>
      <c:overlay val="0"/>
      <c:spPr>
        <a:noFill/>
        <a:ln>
          <a:noFill/>
        </a:ln>
        <a:effectLst/>
      </c:spPr>
      <c:txPr>
        <a:bodyPr rot="0" spcFirstLastPara="1" vertOverflow="ellipsis" vert="horz" wrap="square" anchor="ctr" anchorCtr="1"/>
        <a:lstStyle/>
        <a:p>
          <a:pPr>
            <a:defRPr lang="en-US" sz="2400" b="1" i="0" u="none" strike="noStrike" kern="1200" spc="0" baseline="0" dirty="0" smtClean="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rgbClr val="0076A8"/>
            </a:solidFill>
          </c:spPr>
          <c:dPt>
            <c:idx val="0"/>
            <c:bubble3D val="0"/>
            <c:explosion val="1"/>
            <c:spPr>
              <a:solidFill>
                <a:srgbClr val="0076A8"/>
              </a:solidFill>
              <a:ln w="19050">
                <a:solidFill>
                  <a:schemeClr val="lt1"/>
                </a:solidFill>
              </a:ln>
              <a:effectLst/>
            </c:spPr>
            <c:extLst>
              <c:ext xmlns:c16="http://schemas.microsoft.com/office/drawing/2014/chart" uri="{C3380CC4-5D6E-409C-BE32-E72D297353CC}">
                <c16:uniqueId val="{00000002-1F73-4C62-92AE-DBDB12C803BE}"/>
              </c:ext>
            </c:extLst>
          </c:dPt>
          <c:dPt>
            <c:idx val="1"/>
            <c:bubble3D val="0"/>
            <c:spPr>
              <a:solidFill>
                <a:srgbClr val="00AB8E"/>
              </a:solidFill>
              <a:ln w="19050">
                <a:solidFill>
                  <a:schemeClr val="lt1"/>
                </a:solidFill>
              </a:ln>
              <a:effectLst/>
            </c:spPr>
            <c:extLst>
              <c:ext xmlns:c16="http://schemas.microsoft.com/office/drawing/2014/chart" uri="{C3380CC4-5D6E-409C-BE32-E72D297353CC}">
                <c16:uniqueId val="{00000003-1F73-4C62-92AE-DBDB12C803BE}"/>
              </c:ext>
            </c:extLst>
          </c:dPt>
          <c:dPt>
            <c:idx val="2"/>
            <c:bubble3D val="0"/>
            <c:spPr>
              <a:solidFill>
                <a:srgbClr val="EB7532"/>
              </a:solidFill>
              <a:ln w="19050">
                <a:solidFill>
                  <a:schemeClr val="lt1"/>
                </a:solidFill>
              </a:ln>
              <a:effectLst/>
            </c:spPr>
            <c:extLst>
              <c:ext xmlns:c16="http://schemas.microsoft.com/office/drawing/2014/chart" uri="{C3380CC4-5D6E-409C-BE32-E72D297353CC}">
                <c16:uniqueId val="{00000006-1F73-4C62-92AE-DBDB12C803B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0.55000000000000004</c:v>
                </c:pt>
                <c:pt idx="1">
                  <c:v>0.11</c:v>
                </c:pt>
                <c:pt idx="2">
                  <c:v>0.26</c:v>
                </c:pt>
              </c:numCache>
            </c:numRef>
          </c:val>
          <c:extLst>
            <c:ext xmlns:c16="http://schemas.microsoft.com/office/drawing/2014/chart" uri="{C3380CC4-5D6E-409C-BE32-E72D297353CC}">
              <c16:uniqueId val="{00000000-1F73-4C62-92AE-DBDB12C803B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US" sz="1000" b="1">
                <a:solidFill>
                  <a:schemeClr val="tx1"/>
                </a:solidFill>
              </a:rPr>
              <a:t>Knowledge of Rules and Regulations</a:t>
            </a:r>
          </a:p>
          <a:p>
            <a:pPr>
              <a:defRPr sz="1000" b="1">
                <a:solidFill>
                  <a:schemeClr val="tx1"/>
                </a:solidFill>
              </a:defRPr>
            </a:pPr>
            <a:r>
              <a:rPr lang="en-US" sz="1000" b="1">
                <a:solidFill>
                  <a:schemeClr val="tx1"/>
                </a:solidFill>
              </a:rPr>
              <a:t>(n=97)</a:t>
            </a:r>
          </a:p>
        </c:rich>
      </c:tx>
      <c:layout>
        <c:manualLayout>
          <c:xMode val="edge"/>
          <c:yMode val="edge"/>
          <c:x val="0.24354903069198283"/>
          <c:y val="0.10088658982142867"/>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5202701967405929E-2"/>
          <c:y val="0.23701332889800339"/>
          <c:w val="0.89062901968363584"/>
          <c:h val="0.64669478404043546"/>
        </c:manualLayout>
      </c:layout>
      <c:barChart>
        <c:barDir val="col"/>
        <c:grouping val="clustered"/>
        <c:varyColors val="0"/>
        <c:ser>
          <c:idx val="0"/>
          <c:order val="0"/>
          <c:tx>
            <c:strRef>
              <c:f>Sheet1!$B$1</c:f>
              <c:strCache>
                <c:ptCount val="1"/>
                <c:pt idx="0">
                  <c:v>PRE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Understanding</c:v>
                </c:pt>
                <c:pt idx="1">
                  <c:v>Minimal 
Understanding</c:v>
                </c:pt>
                <c:pt idx="2">
                  <c:v>Moderate Understanding</c:v>
                </c:pt>
                <c:pt idx="3">
                  <c:v>Good 
Understanding</c:v>
                </c:pt>
                <c:pt idx="4">
                  <c:v>Excellent Understanding</c:v>
                </c:pt>
              </c:strCache>
            </c:strRef>
          </c:cat>
          <c:val>
            <c:numRef>
              <c:f>Sheet1!$B$2:$B$6</c:f>
              <c:numCache>
                <c:formatCode>0%</c:formatCode>
                <c:ptCount val="5"/>
                <c:pt idx="0">
                  <c:v>0.01</c:v>
                </c:pt>
                <c:pt idx="1">
                  <c:v>0.14000000000000001</c:v>
                </c:pt>
                <c:pt idx="2">
                  <c:v>0.32</c:v>
                </c:pt>
                <c:pt idx="3">
                  <c:v>0.47</c:v>
                </c:pt>
                <c:pt idx="4">
                  <c:v>0.06</c:v>
                </c:pt>
              </c:numCache>
            </c:numRef>
          </c:val>
          <c:extLst>
            <c:ext xmlns:c16="http://schemas.microsoft.com/office/drawing/2014/chart" uri="{C3380CC4-5D6E-409C-BE32-E72D297353CC}">
              <c16:uniqueId val="{00000000-1AD9-48D0-85D2-CFAF5B36E027}"/>
            </c:ext>
          </c:extLst>
        </c:ser>
        <c:ser>
          <c:idx val="1"/>
          <c:order val="1"/>
          <c:tx>
            <c:strRef>
              <c:f>Sheet1!$C$1</c:f>
              <c:strCache>
                <c:ptCount val="1"/>
                <c:pt idx="0">
                  <c:v>POST</c:v>
                </c:pt>
              </c:strCache>
            </c:strRef>
          </c:tx>
          <c:spPr>
            <a:solidFill>
              <a:srgbClr val="0076A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Understanding</c:v>
                </c:pt>
                <c:pt idx="1">
                  <c:v>Minimal 
Understanding</c:v>
                </c:pt>
                <c:pt idx="2">
                  <c:v>Moderate Understanding</c:v>
                </c:pt>
                <c:pt idx="3">
                  <c:v>Good 
Understanding</c:v>
                </c:pt>
                <c:pt idx="4">
                  <c:v>Excellent Understanding</c:v>
                </c:pt>
              </c:strCache>
            </c:strRef>
          </c:cat>
          <c:val>
            <c:numRef>
              <c:f>Sheet1!$C$2:$C$6</c:f>
              <c:numCache>
                <c:formatCode>0%</c:formatCode>
                <c:ptCount val="5"/>
                <c:pt idx="0">
                  <c:v>0</c:v>
                </c:pt>
                <c:pt idx="1">
                  <c:v>7.0000000000000007E-2</c:v>
                </c:pt>
                <c:pt idx="2">
                  <c:v>0.18</c:v>
                </c:pt>
                <c:pt idx="3">
                  <c:v>0.65</c:v>
                </c:pt>
                <c:pt idx="4">
                  <c:v>0.1</c:v>
                </c:pt>
              </c:numCache>
            </c:numRef>
          </c:val>
          <c:extLst>
            <c:ext xmlns:c16="http://schemas.microsoft.com/office/drawing/2014/chart" uri="{C3380CC4-5D6E-409C-BE32-E72D297353CC}">
              <c16:uniqueId val="{00000001-1AD9-48D0-85D2-CFAF5B36E027}"/>
            </c:ext>
          </c:extLst>
        </c:ser>
        <c:dLbls>
          <c:showLegendKey val="0"/>
          <c:showVal val="0"/>
          <c:showCatName val="0"/>
          <c:showSerName val="0"/>
          <c:showPercent val="0"/>
          <c:showBubbleSize val="0"/>
        </c:dLbls>
        <c:gapWidth val="72"/>
        <c:axId val="299121935"/>
        <c:axId val="309573023"/>
      </c:barChart>
      <c:catAx>
        <c:axId val="299121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309573023"/>
        <c:crosses val="autoZero"/>
        <c:auto val="1"/>
        <c:lblAlgn val="ctr"/>
        <c:lblOffset val="100"/>
        <c:noMultiLvlLbl val="0"/>
      </c:catAx>
      <c:valAx>
        <c:axId val="309573023"/>
        <c:scaling>
          <c:orientation val="minMax"/>
        </c:scaling>
        <c:delete val="1"/>
        <c:axPos val="l"/>
        <c:numFmt formatCode="0%" sourceLinked="1"/>
        <c:majorTickMark val="none"/>
        <c:minorTickMark val="none"/>
        <c:tickLblPos val="nextTo"/>
        <c:crossAx val="299121935"/>
        <c:crosses val="autoZero"/>
        <c:crossBetween val="between"/>
      </c:valAx>
      <c:spPr>
        <a:noFill/>
        <a:ln>
          <a:noFill/>
        </a:ln>
        <a:effectLst/>
      </c:spPr>
    </c:plotArea>
    <c:legend>
      <c:legendPos val="r"/>
      <c:layout>
        <c:manualLayout>
          <c:xMode val="edge"/>
          <c:yMode val="edge"/>
          <c:x val="0.86878903786158379"/>
          <c:y val="0.48687749219503618"/>
          <c:w val="0.13121096213841621"/>
          <c:h val="0.1120656182424504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2">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US" sz="1000" b="1">
                <a:solidFill>
                  <a:schemeClr val="tx1"/>
                </a:solidFill>
              </a:rPr>
              <a:t>Confidence in Navigating of Rules and Regulations</a:t>
            </a:r>
          </a:p>
          <a:p>
            <a:pPr>
              <a:defRPr sz="1000" b="1">
                <a:solidFill>
                  <a:schemeClr val="tx1"/>
                </a:solidFill>
              </a:defRPr>
            </a:pPr>
            <a:r>
              <a:rPr lang="en-US" sz="1000" b="1">
                <a:solidFill>
                  <a:schemeClr val="tx1"/>
                </a:solidFill>
              </a:rPr>
              <a:t>(n=93)</a:t>
            </a:r>
          </a:p>
        </c:rich>
      </c:tx>
      <c:layout>
        <c:manualLayout>
          <c:xMode val="edge"/>
          <c:yMode val="edge"/>
          <c:x val="0.13810437989773711"/>
          <c:y val="3.317851713936204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5202701967405929E-2"/>
          <c:y val="0.24434779377948829"/>
          <c:w val="0.89062901968363584"/>
          <c:h val="0.63447067590462736"/>
        </c:manualLayout>
      </c:layout>
      <c:barChart>
        <c:barDir val="col"/>
        <c:grouping val="clustered"/>
        <c:varyColors val="0"/>
        <c:ser>
          <c:idx val="0"/>
          <c:order val="0"/>
          <c:tx>
            <c:strRef>
              <c:f>Sheet1!$B$1</c:f>
              <c:strCache>
                <c:ptCount val="1"/>
                <c:pt idx="0">
                  <c:v>PRE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Confidence</c:v>
                </c:pt>
                <c:pt idx="1">
                  <c:v>Minimal
Confidence</c:v>
                </c:pt>
                <c:pt idx="2">
                  <c:v>Moderate 
Confidence</c:v>
                </c:pt>
                <c:pt idx="3">
                  <c:v>Good 
Confidence</c:v>
                </c:pt>
                <c:pt idx="4">
                  <c:v>Excellent 
Confidence</c:v>
                </c:pt>
              </c:strCache>
            </c:strRef>
          </c:cat>
          <c:val>
            <c:numRef>
              <c:f>Sheet1!$B$2:$B$6</c:f>
              <c:numCache>
                <c:formatCode>0%</c:formatCode>
                <c:ptCount val="5"/>
                <c:pt idx="0">
                  <c:v>0.02</c:v>
                </c:pt>
                <c:pt idx="1">
                  <c:v>0.15</c:v>
                </c:pt>
                <c:pt idx="2">
                  <c:v>0.35</c:v>
                </c:pt>
                <c:pt idx="3">
                  <c:v>0.36</c:v>
                </c:pt>
                <c:pt idx="4">
                  <c:v>0.05</c:v>
                </c:pt>
              </c:numCache>
            </c:numRef>
          </c:val>
          <c:extLst>
            <c:ext xmlns:c16="http://schemas.microsoft.com/office/drawing/2014/chart" uri="{C3380CC4-5D6E-409C-BE32-E72D297353CC}">
              <c16:uniqueId val="{00000000-BA65-417A-BABB-2941E63F44F8}"/>
            </c:ext>
          </c:extLst>
        </c:ser>
        <c:ser>
          <c:idx val="1"/>
          <c:order val="1"/>
          <c:tx>
            <c:strRef>
              <c:f>Sheet1!$C$1</c:f>
              <c:strCache>
                <c:ptCount val="1"/>
                <c:pt idx="0">
                  <c:v>POST</c:v>
                </c:pt>
              </c:strCache>
            </c:strRef>
          </c:tx>
          <c:spPr>
            <a:solidFill>
              <a:srgbClr val="0076A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Confidence</c:v>
                </c:pt>
                <c:pt idx="1">
                  <c:v>Minimal
Confidence</c:v>
                </c:pt>
                <c:pt idx="2">
                  <c:v>Moderate 
Confidence</c:v>
                </c:pt>
                <c:pt idx="3">
                  <c:v>Good 
Confidence</c:v>
                </c:pt>
                <c:pt idx="4">
                  <c:v>Excellent 
Confidence</c:v>
                </c:pt>
              </c:strCache>
            </c:strRef>
          </c:cat>
          <c:val>
            <c:numRef>
              <c:f>Sheet1!$C$2:$C$6</c:f>
              <c:numCache>
                <c:formatCode>0%</c:formatCode>
                <c:ptCount val="5"/>
                <c:pt idx="0">
                  <c:v>0</c:v>
                </c:pt>
                <c:pt idx="1">
                  <c:v>7.0000000000000007E-2</c:v>
                </c:pt>
                <c:pt idx="2">
                  <c:v>0.25</c:v>
                </c:pt>
                <c:pt idx="3">
                  <c:v>0.51</c:v>
                </c:pt>
                <c:pt idx="4">
                  <c:v>0.1</c:v>
                </c:pt>
              </c:numCache>
            </c:numRef>
          </c:val>
          <c:extLst>
            <c:ext xmlns:c16="http://schemas.microsoft.com/office/drawing/2014/chart" uri="{C3380CC4-5D6E-409C-BE32-E72D297353CC}">
              <c16:uniqueId val="{00000001-BA65-417A-BABB-2941E63F44F8}"/>
            </c:ext>
          </c:extLst>
        </c:ser>
        <c:dLbls>
          <c:showLegendKey val="0"/>
          <c:showVal val="0"/>
          <c:showCatName val="0"/>
          <c:showSerName val="0"/>
          <c:showPercent val="0"/>
          <c:showBubbleSize val="0"/>
        </c:dLbls>
        <c:gapWidth val="72"/>
        <c:axId val="299121935"/>
        <c:axId val="309573023"/>
      </c:barChart>
      <c:catAx>
        <c:axId val="299121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309573023"/>
        <c:crosses val="autoZero"/>
        <c:auto val="1"/>
        <c:lblAlgn val="ctr"/>
        <c:lblOffset val="100"/>
        <c:noMultiLvlLbl val="0"/>
      </c:catAx>
      <c:valAx>
        <c:axId val="309573023"/>
        <c:scaling>
          <c:orientation val="minMax"/>
        </c:scaling>
        <c:delete val="1"/>
        <c:axPos val="l"/>
        <c:numFmt formatCode="0%" sourceLinked="1"/>
        <c:majorTickMark val="none"/>
        <c:minorTickMark val="none"/>
        <c:tickLblPos val="nextTo"/>
        <c:crossAx val="299121935"/>
        <c:crosses val="autoZero"/>
        <c:crossBetween val="between"/>
      </c:valAx>
      <c:spPr>
        <a:noFill/>
        <a:ln>
          <a:noFill/>
        </a:ln>
        <a:effectLst/>
      </c:spPr>
    </c:plotArea>
    <c:legend>
      <c:legendPos val="r"/>
      <c:layout>
        <c:manualLayout>
          <c:xMode val="edge"/>
          <c:yMode val="edge"/>
          <c:x val="0.87431729312245854"/>
          <c:y val="0.48687749219503618"/>
          <c:w val="0.12568270687754132"/>
          <c:h val="0.1120656182424504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US" sz="1000" b="1">
                <a:solidFill>
                  <a:schemeClr val="tx1"/>
                </a:solidFill>
              </a:rPr>
              <a:t>Confidence in Using MDHHS 5515</a:t>
            </a:r>
          </a:p>
          <a:p>
            <a:pPr>
              <a:defRPr sz="1000" b="1">
                <a:solidFill>
                  <a:schemeClr val="tx1"/>
                </a:solidFill>
              </a:defRPr>
            </a:pPr>
            <a:r>
              <a:rPr lang="en-US" sz="1000" b="1">
                <a:solidFill>
                  <a:schemeClr val="tx1"/>
                </a:solidFill>
              </a:rPr>
              <a:t>(n=93)</a:t>
            </a:r>
          </a:p>
        </c:rich>
      </c:tx>
      <c:layout>
        <c:manualLayout>
          <c:xMode val="edge"/>
          <c:yMode val="edge"/>
          <c:x val="0.24007138635818395"/>
          <c:y val="0.12171671222486238"/>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5202701967405929E-2"/>
          <c:y val="0.2516822586609731"/>
          <c:w val="0.89062901968363584"/>
          <c:h val="0.62713621102314254"/>
        </c:manualLayout>
      </c:layout>
      <c:barChart>
        <c:barDir val="col"/>
        <c:grouping val="clustered"/>
        <c:varyColors val="0"/>
        <c:ser>
          <c:idx val="0"/>
          <c:order val="0"/>
          <c:tx>
            <c:strRef>
              <c:f>Sheet1!$B$1</c:f>
              <c:strCache>
                <c:ptCount val="1"/>
                <c:pt idx="0">
                  <c:v>PRE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Confidence</c:v>
                </c:pt>
                <c:pt idx="1">
                  <c:v>Minimal
Confidence</c:v>
                </c:pt>
                <c:pt idx="2">
                  <c:v>Moderate 
Confidence</c:v>
                </c:pt>
                <c:pt idx="3">
                  <c:v>Good
Confidence</c:v>
                </c:pt>
                <c:pt idx="4">
                  <c:v>Excellent 
Confidence</c:v>
                </c:pt>
              </c:strCache>
            </c:strRef>
          </c:cat>
          <c:val>
            <c:numRef>
              <c:f>Sheet1!$B$2:$B$6</c:f>
              <c:numCache>
                <c:formatCode>0%</c:formatCode>
                <c:ptCount val="5"/>
                <c:pt idx="0">
                  <c:v>0.11</c:v>
                </c:pt>
                <c:pt idx="1">
                  <c:v>0.28999999999999998</c:v>
                </c:pt>
                <c:pt idx="2">
                  <c:v>0.28000000000000003</c:v>
                </c:pt>
                <c:pt idx="3">
                  <c:v>0.26</c:v>
                </c:pt>
                <c:pt idx="4">
                  <c:v>0.06</c:v>
                </c:pt>
              </c:numCache>
            </c:numRef>
          </c:val>
          <c:extLst>
            <c:ext xmlns:c16="http://schemas.microsoft.com/office/drawing/2014/chart" uri="{C3380CC4-5D6E-409C-BE32-E72D297353CC}">
              <c16:uniqueId val="{00000000-F618-4A92-8160-7D85A5193092}"/>
            </c:ext>
          </c:extLst>
        </c:ser>
        <c:ser>
          <c:idx val="1"/>
          <c:order val="1"/>
          <c:tx>
            <c:strRef>
              <c:f>Sheet1!$C$1</c:f>
              <c:strCache>
                <c:ptCount val="1"/>
                <c:pt idx="0">
                  <c:v>POST</c:v>
                </c:pt>
              </c:strCache>
            </c:strRef>
          </c:tx>
          <c:spPr>
            <a:solidFill>
              <a:srgbClr val="0076A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2">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Confidence</c:v>
                </c:pt>
                <c:pt idx="1">
                  <c:v>Minimal
Confidence</c:v>
                </c:pt>
                <c:pt idx="2">
                  <c:v>Moderate 
Confidence</c:v>
                </c:pt>
                <c:pt idx="3">
                  <c:v>Good
Confidence</c:v>
                </c:pt>
                <c:pt idx="4">
                  <c:v>Excellent 
Confidence</c:v>
                </c:pt>
              </c:strCache>
            </c:strRef>
          </c:cat>
          <c:val>
            <c:numRef>
              <c:f>Sheet1!$C$2:$C$6</c:f>
              <c:numCache>
                <c:formatCode>0%</c:formatCode>
                <c:ptCount val="5"/>
                <c:pt idx="0">
                  <c:v>0.02</c:v>
                </c:pt>
                <c:pt idx="1">
                  <c:v>0.11</c:v>
                </c:pt>
                <c:pt idx="2">
                  <c:v>0.27</c:v>
                </c:pt>
                <c:pt idx="3">
                  <c:v>0.44</c:v>
                </c:pt>
                <c:pt idx="4">
                  <c:v>0.16</c:v>
                </c:pt>
              </c:numCache>
            </c:numRef>
          </c:val>
          <c:extLst>
            <c:ext xmlns:c16="http://schemas.microsoft.com/office/drawing/2014/chart" uri="{C3380CC4-5D6E-409C-BE32-E72D297353CC}">
              <c16:uniqueId val="{00000001-F618-4A92-8160-7D85A5193092}"/>
            </c:ext>
          </c:extLst>
        </c:ser>
        <c:dLbls>
          <c:showLegendKey val="0"/>
          <c:showVal val="0"/>
          <c:showCatName val="0"/>
          <c:showSerName val="0"/>
          <c:showPercent val="0"/>
          <c:showBubbleSize val="0"/>
        </c:dLbls>
        <c:gapWidth val="72"/>
        <c:axId val="299121935"/>
        <c:axId val="309573023"/>
      </c:barChart>
      <c:catAx>
        <c:axId val="299121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rgbClr val="616365"/>
                </a:solidFill>
                <a:latin typeface="+mn-lt"/>
                <a:ea typeface="+mn-ea"/>
                <a:cs typeface="+mn-cs"/>
              </a:defRPr>
            </a:pPr>
            <a:endParaRPr lang="en-US"/>
          </a:p>
        </c:txPr>
        <c:crossAx val="309573023"/>
        <c:crosses val="autoZero"/>
        <c:auto val="1"/>
        <c:lblAlgn val="ctr"/>
        <c:lblOffset val="100"/>
        <c:noMultiLvlLbl val="0"/>
      </c:catAx>
      <c:valAx>
        <c:axId val="309573023"/>
        <c:scaling>
          <c:orientation val="minMax"/>
        </c:scaling>
        <c:delete val="1"/>
        <c:axPos val="l"/>
        <c:numFmt formatCode="0%" sourceLinked="1"/>
        <c:majorTickMark val="none"/>
        <c:minorTickMark val="none"/>
        <c:tickLblPos val="nextTo"/>
        <c:crossAx val="299121935"/>
        <c:crosses val="autoZero"/>
        <c:crossBetween val="between"/>
      </c:valAx>
      <c:spPr>
        <a:noFill/>
        <a:ln>
          <a:noFill/>
        </a:ln>
        <a:effectLst/>
      </c:spPr>
    </c:plotArea>
    <c:legend>
      <c:legendPos val="r"/>
      <c:layout>
        <c:manualLayout>
          <c:xMode val="edge"/>
          <c:yMode val="edge"/>
          <c:x val="0.84529395300286558"/>
          <c:y val="0.41621072495725425"/>
          <c:w val="0.15470604699713444"/>
          <c:h val="0.1656187227696879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69AC50-4E3E-4B08-9732-376D24A0442C}" type="doc">
      <dgm:prSet loTypeId="urn:microsoft.com/office/officeart/2011/layout/ThemePictureAccent" loCatId="picture" qsTypeId="urn:microsoft.com/office/officeart/2005/8/quickstyle/simple1" qsCatId="simple" csTypeId="urn:microsoft.com/office/officeart/2005/8/colors/accent1_2" csCatId="accent1" phldr="1"/>
      <dgm:spPr/>
      <dgm:t>
        <a:bodyPr/>
        <a:lstStyle/>
        <a:p>
          <a:endParaRPr lang="en-US"/>
        </a:p>
      </dgm:t>
    </dgm:pt>
    <dgm:pt modelId="{C631FDEC-9B07-40D5-A5AD-5739897F3E9D}">
      <dgm:prSet phldrT="[Text]"/>
      <dgm:spPr/>
      <dgm:t>
        <a:bodyPr/>
        <a:lstStyle/>
        <a:p>
          <a:r>
            <a:rPr lang="en-US"/>
            <a:t>Behavioral Health Data Sharing</a:t>
          </a:r>
        </a:p>
      </dgm:t>
    </dgm:pt>
    <dgm:pt modelId="{91A378ED-EB05-4A77-9057-2B3ABD0244E4}" type="parTrans" cxnId="{E382A183-65B4-44A0-87A6-E1FF66E39173}">
      <dgm:prSet/>
      <dgm:spPr/>
      <dgm:t>
        <a:bodyPr/>
        <a:lstStyle/>
        <a:p>
          <a:endParaRPr lang="en-US"/>
        </a:p>
      </dgm:t>
    </dgm:pt>
    <dgm:pt modelId="{2C8DF8EE-821E-4B8E-8786-8C8AB5F208CB}" type="sibTrans" cxnId="{E382A183-65B4-44A0-87A6-E1FF66E39173}">
      <dgm:prSet/>
      <dgm:spPr/>
      <dgm:t>
        <a:bodyPr/>
        <a:lstStyle/>
        <a:p>
          <a:endParaRPr lang="en-US"/>
        </a:p>
      </dgm:t>
    </dgm:pt>
    <dgm:pt modelId="{D48875B3-5753-4E28-B15E-E0D0FA52DF50}">
      <dgm:prSet phldrT="[Text]"/>
      <dgm:spPr/>
      <dgm:t>
        <a:bodyPr/>
        <a:lstStyle/>
        <a:p>
          <a:r>
            <a:rPr lang="en-US">
              <a:solidFill>
                <a:schemeClr val="tx1"/>
              </a:solidFill>
            </a:rPr>
            <a:t>Research</a:t>
          </a:r>
        </a:p>
      </dgm:t>
    </dgm:pt>
    <dgm:pt modelId="{8B2A7E37-2B0A-457E-BB45-34086AEC3AFE}" type="parTrans" cxnId="{5B086946-6D2D-48E6-B9F6-4BBAB85A27C3}">
      <dgm:prSet/>
      <dgm:spPr/>
      <dgm:t>
        <a:bodyPr/>
        <a:lstStyle/>
        <a:p>
          <a:endParaRPr lang="en-US"/>
        </a:p>
      </dgm:t>
    </dgm:pt>
    <dgm:pt modelId="{5F29CB2B-83F2-4684-A220-63BC5BCC54BC}" type="sibTrans" cxnId="{5B086946-6D2D-48E6-B9F6-4BBAB85A27C3}">
      <dgm:prSet/>
      <dgm:spPr/>
      <dgm:t>
        <a:bodyPr/>
        <a:lstStyle/>
        <a:p>
          <a:endParaRPr lang="en-US"/>
        </a:p>
      </dgm:t>
    </dgm:pt>
    <dgm:pt modelId="{90454C10-35D1-4C0E-B9D7-E8F030B9D400}">
      <dgm:prSet phldrT="[Text]"/>
      <dgm:spPr/>
      <dgm:t>
        <a:bodyPr/>
        <a:lstStyle/>
        <a:p>
          <a:r>
            <a:rPr lang="en-US">
              <a:solidFill>
                <a:schemeClr val="tx1"/>
              </a:solidFill>
            </a:rPr>
            <a:t>Tool Creation</a:t>
          </a:r>
        </a:p>
      </dgm:t>
    </dgm:pt>
    <dgm:pt modelId="{269C0DDE-D1BD-4F50-8271-7E36C6810EC1}" type="parTrans" cxnId="{D228A7FE-D81C-4818-A5A5-026DA82B34C5}">
      <dgm:prSet/>
      <dgm:spPr/>
      <dgm:t>
        <a:bodyPr/>
        <a:lstStyle/>
        <a:p>
          <a:endParaRPr lang="en-US"/>
        </a:p>
      </dgm:t>
    </dgm:pt>
    <dgm:pt modelId="{33D657CA-B701-4924-8570-51971E3EF45A}" type="sibTrans" cxnId="{D228A7FE-D81C-4818-A5A5-026DA82B34C5}">
      <dgm:prSet/>
      <dgm:spPr/>
      <dgm:t>
        <a:bodyPr/>
        <a:lstStyle/>
        <a:p>
          <a:endParaRPr lang="en-US"/>
        </a:p>
      </dgm:t>
    </dgm:pt>
    <dgm:pt modelId="{B1C23ECC-D212-44BE-BEDD-8FF761E7FF4B}">
      <dgm:prSet phldrT="[Text]"/>
      <dgm:spPr/>
      <dgm:t>
        <a:bodyPr/>
        <a:lstStyle/>
        <a:p>
          <a:r>
            <a:rPr lang="en-US">
              <a:solidFill>
                <a:schemeClr val="tx1"/>
              </a:solidFill>
            </a:rPr>
            <a:t>Maintain</a:t>
          </a:r>
        </a:p>
      </dgm:t>
    </dgm:pt>
    <dgm:pt modelId="{4698BA16-EEF5-4F90-9AA4-415A7F1C7918}" type="parTrans" cxnId="{117A2477-F63E-4192-812A-AC56ABF6EC4C}">
      <dgm:prSet/>
      <dgm:spPr/>
      <dgm:t>
        <a:bodyPr/>
        <a:lstStyle/>
        <a:p>
          <a:endParaRPr lang="en-US"/>
        </a:p>
      </dgm:t>
    </dgm:pt>
    <dgm:pt modelId="{396580EB-F8A3-4462-A6F0-CDA6C3A086DB}" type="sibTrans" cxnId="{117A2477-F63E-4192-812A-AC56ABF6EC4C}">
      <dgm:prSet/>
      <dgm:spPr/>
      <dgm:t>
        <a:bodyPr/>
        <a:lstStyle/>
        <a:p>
          <a:endParaRPr lang="en-US"/>
        </a:p>
      </dgm:t>
    </dgm:pt>
    <dgm:pt modelId="{2056BE7D-44DA-4186-9EE8-7937E62674EC}">
      <dgm:prSet phldrT="[Text]"/>
      <dgm:spPr/>
      <dgm:t>
        <a:bodyPr/>
        <a:lstStyle/>
        <a:p>
          <a:r>
            <a:rPr lang="en-US">
              <a:solidFill>
                <a:schemeClr val="tx1"/>
              </a:solidFill>
            </a:rPr>
            <a:t>Disseminate</a:t>
          </a:r>
        </a:p>
      </dgm:t>
    </dgm:pt>
    <dgm:pt modelId="{B61575DB-5167-4C62-B049-BC2BBB5DAFF8}" type="parTrans" cxnId="{8C81BE30-C74C-4152-9254-2D1A22D5F308}">
      <dgm:prSet/>
      <dgm:spPr/>
      <dgm:t>
        <a:bodyPr/>
        <a:lstStyle/>
        <a:p>
          <a:endParaRPr lang="en-US"/>
        </a:p>
      </dgm:t>
    </dgm:pt>
    <dgm:pt modelId="{27471282-A3E0-4992-A9C0-84F8E7C985E4}" type="sibTrans" cxnId="{8C81BE30-C74C-4152-9254-2D1A22D5F308}">
      <dgm:prSet/>
      <dgm:spPr/>
      <dgm:t>
        <a:bodyPr/>
        <a:lstStyle/>
        <a:p>
          <a:endParaRPr lang="en-US"/>
        </a:p>
      </dgm:t>
    </dgm:pt>
    <dgm:pt modelId="{21548937-909A-4A93-B7DD-E76D26DC4692}">
      <dgm:prSet phldrT="[Text]"/>
      <dgm:spPr/>
      <dgm:t>
        <a:bodyPr/>
        <a:lstStyle/>
        <a:p>
          <a:r>
            <a:rPr lang="en-US">
              <a:solidFill>
                <a:schemeClr val="tx1"/>
              </a:solidFill>
            </a:rPr>
            <a:t>Convene</a:t>
          </a:r>
        </a:p>
      </dgm:t>
    </dgm:pt>
    <dgm:pt modelId="{235697DC-D2C4-4C3C-BAEE-1092C5B03342}" type="parTrans" cxnId="{1338ABE3-4C75-427F-8571-2F7E9DDE63C0}">
      <dgm:prSet/>
      <dgm:spPr/>
      <dgm:t>
        <a:bodyPr/>
        <a:lstStyle/>
        <a:p>
          <a:endParaRPr lang="en-US"/>
        </a:p>
      </dgm:t>
    </dgm:pt>
    <dgm:pt modelId="{4482D287-E373-4130-B0AE-90114606D16A}" type="sibTrans" cxnId="{1338ABE3-4C75-427F-8571-2F7E9DDE63C0}">
      <dgm:prSet/>
      <dgm:spPr/>
      <dgm:t>
        <a:bodyPr/>
        <a:lstStyle/>
        <a:p>
          <a:endParaRPr lang="en-US"/>
        </a:p>
      </dgm:t>
    </dgm:pt>
    <dgm:pt modelId="{08CBFAFA-8292-43B9-BBA4-605BC5504771}" type="pres">
      <dgm:prSet presAssocID="{5B69AC50-4E3E-4B08-9732-376D24A0442C}" presName="Name0" presStyleCnt="0">
        <dgm:presLayoutVars>
          <dgm:chMax val="6"/>
          <dgm:chPref val="6"/>
          <dgm:dir/>
        </dgm:presLayoutVars>
      </dgm:prSet>
      <dgm:spPr/>
    </dgm:pt>
    <dgm:pt modelId="{6D94860F-6A41-4AAA-9F13-E1FD3CC89B3B}" type="pres">
      <dgm:prSet presAssocID="{C631FDEC-9B07-40D5-A5AD-5739897F3E9D}" presName="Image1" presStyleCnt="0"/>
      <dgm:spPr/>
    </dgm:pt>
    <dgm:pt modelId="{A41E6D27-BDC3-40E6-853F-FE54746E97CB}" type="pres">
      <dgm:prSet presAssocID="{C631FDEC-9B07-40D5-A5AD-5739897F3E9D}" presName="Image" presStyleLbl="align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5000" b="-55000"/>
          </a:stretch>
        </a:blipFill>
      </dgm:spPr>
    </dgm:pt>
    <dgm:pt modelId="{C8CBAC3C-18AC-40F9-B351-2BE0EF80778E}" type="pres">
      <dgm:prSet presAssocID="{C631FDEC-9B07-40D5-A5AD-5739897F3E9D}" presName="Accent1" presStyleCnt="0"/>
      <dgm:spPr/>
    </dgm:pt>
    <dgm:pt modelId="{D34AD7D4-3ABD-4C96-91B1-50E1F2FB7ABF}" type="pres">
      <dgm:prSet presAssocID="{C631FDEC-9B07-40D5-A5AD-5739897F3E9D}" presName="Accent" presStyleLbl="parChTrans1D1" presStyleIdx="0" presStyleCnt="6" custScaleX="108069" custScaleY="114168"/>
      <dgm:spPr/>
    </dgm:pt>
    <dgm:pt modelId="{6ED5C6A7-F0DC-416D-86DF-E223FB9F20D6}" type="pres">
      <dgm:prSet presAssocID="{C631FDEC-9B07-40D5-A5AD-5739897F3E9D}" presName="Text1" presStyleLbl="alignImgPlace1" presStyleIdx="0" presStyleCnt="6">
        <dgm:presLayoutVars>
          <dgm:chMax val="0"/>
          <dgm:chPref val="0"/>
          <dgm:bulletEnabled val="1"/>
        </dgm:presLayoutVars>
      </dgm:prSet>
      <dgm:spPr/>
    </dgm:pt>
    <dgm:pt modelId="{452BBDA6-6E91-4B4D-8961-B1B93E8A2664}" type="pres">
      <dgm:prSet presAssocID="{D48875B3-5753-4E28-B15E-E0D0FA52DF50}" presName="Image2" presStyleCnt="0"/>
      <dgm:spPr/>
    </dgm:pt>
    <dgm:pt modelId="{1FF50C9C-E5A4-4CEF-A1FF-30F2D1E5C24A}" type="pres">
      <dgm:prSet presAssocID="{D48875B3-5753-4E28-B15E-E0D0FA52DF50}" presName="Image" presStyleLbl="align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pt>
    <dgm:pt modelId="{D6C39F68-E015-4ED9-81DD-3B7C53AC94EA}" type="pres">
      <dgm:prSet presAssocID="{D48875B3-5753-4E28-B15E-E0D0FA52DF50}" presName="Accent2" presStyleCnt="0"/>
      <dgm:spPr/>
    </dgm:pt>
    <dgm:pt modelId="{4C2A45DA-8D1C-4E2E-B16E-C720786AB4A7}" type="pres">
      <dgm:prSet presAssocID="{D48875B3-5753-4E28-B15E-E0D0FA52DF50}" presName="Accent" presStyleLbl="parChTrans1D1" presStyleIdx="1" presStyleCnt="6" custScaleX="112336" custScaleY="112515"/>
      <dgm:spPr/>
    </dgm:pt>
    <dgm:pt modelId="{20368CA6-9F54-4F87-9928-34C6CEAFEFAD}" type="pres">
      <dgm:prSet presAssocID="{D48875B3-5753-4E28-B15E-E0D0FA52DF50}" presName="Text2" presStyleLbl="alignImgPlace1" presStyleIdx="1" presStyleCnt="6">
        <dgm:presLayoutVars>
          <dgm:chMax val="0"/>
          <dgm:chPref val="0"/>
          <dgm:bulletEnabled val="1"/>
        </dgm:presLayoutVars>
      </dgm:prSet>
      <dgm:spPr/>
    </dgm:pt>
    <dgm:pt modelId="{D8116BD5-C7DC-4A44-B21A-7C8E69519EF5}" type="pres">
      <dgm:prSet presAssocID="{90454C10-35D1-4C0E-B9D7-E8F030B9D400}" presName="Image3" presStyleCnt="0"/>
      <dgm:spPr/>
    </dgm:pt>
    <dgm:pt modelId="{2223714A-3169-4B06-A2BD-7AD2B6A424C7}" type="pres">
      <dgm:prSet presAssocID="{90454C10-35D1-4C0E-B9D7-E8F030B9D400}" presName="Image" presStyleLbl="alignImgPlace1" presStyleIdx="2" presStyleCnt="6" custScaleX="117495" custScaleY="123410" custLinFactNeighborX="144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dgm:spPr>
    </dgm:pt>
    <dgm:pt modelId="{FA91ABC3-817D-4BAB-9DF9-3D9C78491A16}" type="pres">
      <dgm:prSet presAssocID="{90454C10-35D1-4C0E-B9D7-E8F030B9D400}" presName="Accent3" presStyleCnt="0"/>
      <dgm:spPr/>
    </dgm:pt>
    <dgm:pt modelId="{62B64FDD-B15B-4D20-B714-18E53A48AD05}" type="pres">
      <dgm:prSet presAssocID="{90454C10-35D1-4C0E-B9D7-E8F030B9D400}" presName="Accent" presStyleLbl="parChTrans1D1" presStyleIdx="2" presStyleCnt="6" custScaleX="122669" custScaleY="161792"/>
      <dgm:spPr/>
    </dgm:pt>
    <dgm:pt modelId="{F8F27C99-39A4-4318-A6BF-9D3D08E395BA}" type="pres">
      <dgm:prSet presAssocID="{90454C10-35D1-4C0E-B9D7-E8F030B9D400}" presName="Text3" presStyleLbl="alignImgPlace1" presStyleIdx="2" presStyleCnt="6">
        <dgm:presLayoutVars>
          <dgm:chMax val="0"/>
          <dgm:chPref val="0"/>
          <dgm:bulletEnabled val="1"/>
        </dgm:presLayoutVars>
      </dgm:prSet>
      <dgm:spPr/>
    </dgm:pt>
    <dgm:pt modelId="{12C1A2BF-DFDC-4D42-9205-E99DAECB4094}" type="pres">
      <dgm:prSet presAssocID="{B1C23ECC-D212-44BE-BEDD-8FF761E7FF4B}" presName="Image4" presStyleCnt="0"/>
      <dgm:spPr/>
    </dgm:pt>
    <dgm:pt modelId="{1C155BF3-6207-43E2-BB72-C8D53EDB4864}" type="pres">
      <dgm:prSet presAssocID="{B1C23ECC-D212-44BE-BEDD-8FF761E7FF4B}" presName="Image" presStyleLbl="alignImgPlace1" presStyleIdx="3" presStyleCnt="6" custScaleX="221788" custScaleY="197334" custLinFactNeighborX="-1484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8000" r="-18000"/>
          </a:stretch>
        </a:blipFill>
      </dgm:spPr>
    </dgm:pt>
    <dgm:pt modelId="{D3F20605-7708-40BE-89EC-B028A0DE86D6}" type="pres">
      <dgm:prSet presAssocID="{B1C23ECC-D212-44BE-BEDD-8FF761E7FF4B}" presName="Accent4" presStyleCnt="0"/>
      <dgm:spPr/>
    </dgm:pt>
    <dgm:pt modelId="{84CEC6B3-1D37-4DF0-B1F0-80D832E08251}" type="pres">
      <dgm:prSet presAssocID="{B1C23ECC-D212-44BE-BEDD-8FF761E7FF4B}" presName="Accent" presStyleLbl="parChTrans1D1" presStyleIdx="3" presStyleCnt="6" custScaleX="258849" custScaleY="231100" custLinFactNeighborX="-18690"/>
      <dgm:spPr/>
    </dgm:pt>
    <dgm:pt modelId="{82B0E380-AD23-48C9-AE18-8EF88BDFF450}" type="pres">
      <dgm:prSet presAssocID="{B1C23ECC-D212-44BE-BEDD-8FF761E7FF4B}" presName="Text4" presStyleLbl="alignImgPlace1" presStyleIdx="3" presStyleCnt="6" custScaleX="223325" custLinFactX="-32699" custLinFactY="-100000" custLinFactNeighborX="-100000" custLinFactNeighborY="-138041">
        <dgm:presLayoutVars>
          <dgm:chMax val="0"/>
          <dgm:chPref val="0"/>
          <dgm:bulletEnabled val="1"/>
        </dgm:presLayoutVars>
      </dgm:prSet>
      <dgm:spPr/>
    </dgm:pt>
    <dgm:pt modelId="{309192FD-88D9-4BDC-B74C-D31B468C649D}" type="pres">
      <dgm:prSet presAssocID="{2056BE7D-44DA-4186-9EE8-7937E62674EC}" presName="Image5" presStyleCnt="0"/>
      <dgm:spPr/>
    </dgm:pt>
    <dgm:pt modelId="{1A8B6FC0-B1A9-4C71-BCBD-5C1644EE13F0}" type="pres">
      <dgm:prSet presAssocID="{2056BE7D-44DA-4186-9EE8-7937E62674EC}" presName="Image" presStyleLbl="alignImgPlace1" presStyleIdx="4" presStyleCnt="6" custScaleX="132753"/>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3000" r="-23000"/>
          </a:stretch>
        </a:blipFill>
      </dgm:spPr>
    </dgm:pt>
    <dgm:pt modelId="{21C1F567-F40B-4E29-977E-748A9284F7DC}" type="pres">
      <dgm:prSet presAssocID="{2056BE7D-44DA-4186-9EE8-7937E62674EC}" presName="Accent5" presStyleCnt="0"/>
      <dgm:spPr/>
    </dgm:pt>
    <dgm:pt modelId="{CF66E55A-2637-4912-AF3C-46373C658AA2}" type="pres">
      <dgm:prSet presAssocID="{2056BE7D-44DA-4186-9EE8-7937E62674EC}" presName="Accent" presStyleLbl="parChTrans1D1" presStyleIdx="4" presStyleCnt="6" custScaleX="148907" custScaleY="114984"/>
      <dgm:spPr/>
    </dgm:pt>
    <dgm:pt modelId="{BDBA8D56-497D-4C69-ABC2-A26D187D39DF}" type="pres">
      <dgm:prSet presAssocID="{2056BE7D-44DA-4186-9EE8-7937E62674EC}" presName="Text5" presStyleLbl="alignImgPlace1" presStyleIdx="4" presStyleCnt="6" custScaleX="133625">
        <dgm:presLayoutVars>
          <dgm:chMax val="0"/>
          <dgm:chPref val="0"/>
          <dgm:bulletEnabled val="1"/>
        </dgm:presLayoutVars>
      </dgm:prSet>
      <dgm:spPr/>
    </dgm:pt>
    <dgm:pt modelId="{A50858A2-8A74-4844-BAD2-48DF83DB9EE4}" type="pres">
      <dgm:prSet presAssocID="{21548937-909A-4A93-B7DD-E76D26DC4692}" presName="Image6" presStyleCnt="0"/>
      <dgm:spPr/>
    </dgm:pt>
    <dgm:pt modelId="{F73F81C4-8D88-43C3-A555-E3A7EE3DA8A6}" type="pres">
      <dgm:prSet presAssocID="{21548937-909A-4A93-B7DD-E76D26DC4692}" presName="Image" presStyleLbl="alignImgPlace1" presStyleIdx="5" presStyleCnt="6" custScaleX="144327" custScaleY="153733" custLinFactNeighborX="19028" custLinFactNeighborY="66484"/>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9000" b="-9000"/>
          </a:stretch>
        </a:blipFill>
      </dgm:spPr>
    </dgm:pt>
    <dgm:pt modelId="{464BF12C-EBFD-4829-B9B9-8141F47F5EDD}" type="pres">
      <dgm:prSet presAssocID="{21548937-909A-4A93-B7DD-E76D26DC4692}" presName="Accent6" presStyleCnt="0"/>
      <dgm:spPr/>
    </dgm:pt>
    <dgm:pt modelId="{15908AAD-A2D5-43E9-9C0F-94757FA3BC89}" type="pres">
      <dgm:prSet presAssocID="{21548937-909A-4A93-B7DD-E76D26DC4692}" presName="Accent" presStyleLbl="parChTrans1D1" presStyleIdx="5" presStyleCnt="6" custAng="0" custScaleX="166127" custScaleY="189355" custLinFactNeighborX="22416" custLinFactNeighborY="47580"/>
      <dgm:spPr/>
    </dgm:pt>
    <dgm:pt modelId="{29C5D7A8-DA67-41E5-9CC7-E8E8B4DE108A}" type="pres">
      <dgm:prSet presAssocID="{21548937-909A-4A93-B7DD-E76D26DC4692}" presName="Text6" presStyleLbl="alignImgPlace1" presStyleIdx="5" presStyleCnt="6" custScaleX="106347" custLinFactNeighborY="46284">
        <dgm:presLayoutVars>
          <dgm:chMax val="0"/>
          <dgm:chPref val="0"/>
          <dgm:bulletEnabled val="1"/>
        </dgm:presLayoutVars>
      </dgm:prSet>
      <dgm:spPr/>
    </dgm:pt>
  </dgm:ptLst>
  <dgm:cxnLst>
    <dgm:cxn modelId="{D274B30C-37A7-412F-B534-1FC19E62CDBC}" type="presOf" srcId="{21548937-909A-4A93-B7DD-E76D26DC4692}" destId="{29C5D7A8-DA67-41E5-9CC7-E8E8B4DE108A}" srcOrd="0" destOrd="0" presId="urn:microsoft.com/office/officeart/2011/layout/ThemePictureAccent"/>
    <dgm:cxn modelId="{8C81BE30-C74C-4152-9254-2D1A22D5F308}" srcId="{5B69AC50-4E3E-4B08-9732-376D24A0442C}" destId="{2056BE7D-44DA-4186-9EE8-7937E62674EC}" srcOrd="4" destOrd="0" parTransId="{B61575DB-5167-4C62-B049-BC2BBB5DAFF8}" sibTransId="{27471282-A3E0-4992-A9C0-84F8E7C985E4}"/>
    <dgm:cxn modelId="{5B086946-6D2D-48E6-B9F6-4BBAB85A27C3}" srcId="{5B69AC50-4E3E-4B08-9732-376D24A0442C}" destId="{D48875B3-5753-4E28-B15E-E0D0FA52DF50}" srcOrd="1" destOrd="0" parTransId="{8B2A7E37-2B0A-457E-BB45-34086AEC3AFE}" sibTransId="{5F29CB2B-83F2-4684-A220-63BC5BCC54BC}"/>
    <dgm:cxn modelId="{2C31B56E-3CA6-4723-B98D-8B1CC724371E}" type="presOf" srcId="{2056BE7D-44DA-4186-9EE8-7937E62674EC}" destId="{BDBA8D56-497D-4C69-ABC2-A26D187D39DF}" srcOrd="0" destOrd="0" presId="urn:microsoft.com/office/officeart/2011/layout/ThemePictureAccent"/>
    <dgm:cxn modelId="{117A2477-F63E-4192-812A-AC56ABF6EC4C}" srcId="{5B69AC50-4E3E-4B08-9732-376D24A0442C}" destId="{B1C23ECC-D212-44BE-BEDD-8FF761E7FF4B}" srcOrd="3" destOrd="0" parTransId="{4698BA16-EEF5-4F90-9AA4-415A7F1C7918}" sibTransId="{396580EB-F8A3-4462-A6F0-CDA6C3A086DB}"/>
    <dgm:cxn modelId="{E382A183-65B4-44A0-87A6-E1FF66E39173}" srcId="{5B69AC50-4E3E-4B08-9732-376D24A0442C}" destId="{C631FDEC-9B07-40D5-A5AD-5739897F3E9D}" srcOrd="0" destOrd="0" parTransId="{91A378ED-EB05-4A77-9057-2B3ABD0244E4}" sibTransId="{2C8DF8EE-821E-4B8E-8786-8C8AB5F208CB}"/>
    <dgm:cxn modelId="{A8ABA1BA-B224-41C2-A11D-E8FA17CF2456}" type="presOf" srcId="{B1C23ECC-D212-44BE-BEDD-8FF761E7FF4B}" destId="{82B0E380-AD23-48C9-AE18-8EF88BDFF450}" srcOrd="0" destOrd="0" presId="urn:microsoft.com/office/officeart/2011/layout/ThemePictureAccent"/>
    <dgm:cxn modelId="{2DA2A0DC-A5E9-405C-BBE7-9C82A42B9ECC}" type="presOf" srcId="{D48875B3-5753-4E28-B15E-E0D0FA52DF50}" destId="{20368CA6-9F54-4F87-9928-34C6CEAFEFAD}" srcOrd="0" destOrd="0" presId="urn:microsoft.com/office/officeart/2011/layout/ThemePictureAccent"/>
    <dgm:cxn modelId="{8F1666E2-8569-4619-B36A-D4B3A3C67EC1}" type="presOf" srcId="{90454C10-35D1-4C0E-B9D7-E8F030B9D400}" destId="{F8F27C99-39A4-4318-A6BF-9D3D08E395BA}" srcOrd="0" destOrd="0" presId="urn:microsoft.com/office/officeart/2011/layout/ThemePictureAccent"/>
    <dgm:cxn modelId="{1338ABE3-4C75-427F-8571-2F7E9DDE63C0}" srcId="{5B69AC50-4E3E-4B08-9732-376D24A0442C}" destId="{21548937-909A-4A93-B7DD-E76D26DC4692}" srcOrd="5" destOrd="0" parTransId="{235697DC-D2C4-4C3C-BAEE-1092C5B03342}" sibTransId="{4482D287-E373-4130-B0AE-90114606D16A}"/>
    <dgm:cxn modelId="{6DFE59FC-2405-4AD8-B462-2E156E330B0A}" type="presOf" srcId="{5B69AC50-4E3E-4B08-9732-376D24A0442C}" destId="{08CBFAFA-8292-43B9-BBA4-605BC5504771}" srcOrd="0" destOrd="0" presId="urn:microsoft.com/office/officeart/2011/layout/ThemePictureAccent"/>
    <dgm:cxn modelId="{5E9B52FE-66CB-49FB-AF1A-A9DFF9CE4E2F}" type="presOf" srcId="{C631FDEC-9B07-40D5-A5AD-5739897F3E9D}" destId="{6ED5C6A7-F0DC-416D-86DF-E223FB9F20D6}" srcOrd="0" destOrd="0" presId="urn:microsoft.com/office/officeart/2011/layout/ThemePictureAccent"/>
    <dgm:cxn modelId="{D228A7FE-D81C-4818-A5A5-026DA82B34C5}" srcId="{5B69AC50-4E3E-4B08-9732-376D24A0442C}" destId="{90454C10-35D1-4C0E-B9D7-E8F030B9D400}" srcOrd="2" destOrd="0" parTransId="{269C0DDE-D1BD-4F50-8271-7E36C6810EC1}" sibTransId="{33D657CA-B701-4924-8570-51971E3EF45A}"/>
    <dgm:cxn modelId="{22B4AC60-7F9C-48BC-980C-BF623A31BD34}" type="presParOf" srcId="{08CBFAFA-8292-43B9-BBA4-605BC5504771}" destId="{6D94860F-6A41-4AAA-9F13-E1FD3CC89B3B}" srcOrd="0" destOrd="0" presId="urn:microsoft.com/office/officeart/2011/layout/ThemePictureAccent"/>
    <dgm:cxn modelId="{1963F97F-0D29-4A48-BDFF-B4306F6D1BAE}" type="presParOf" srcId="{6D94860F-6A41-4AAA-9F13-E1FD3CC89B3B}" destId="{A41E6D27-BDC3-40E6-853F-FE54746E97CB}" srcOrd="0" destOrd="0" presId="urn:microsoft.com/office/officeart/2011/layout/ThemePictureAccent"/>
    <dgm:cxn modelId="{40C936F1-AE2E-49E7-B54C-E805BFDCE107}" type="presParOf" srcId="{08CBFAFA-8292-43B9-BBA4-605BC5504771}" destId="{C8CBAC3C-18AC-40F9-B351-2BE0EF80778E}" srcOrd="1" destOrd="0" presId="urn:microsoft.com/office/officeart/2011/layout/ThemePictureAccent"/>
    <dgm:cxn modelId="{ADEA5198-DB40-4E6B-B058-D1B99F1E0362}" type="presParOf" srcId="{C8CBAC3C-18AC-40F9-B351-2BE0EF80778E}" destId="{D34AD7D4-3ABD-4C96-91B1-50E1F2FB7ABF}" srcOrd="0" destOrd="0" presId="urn:microsoft.com/office/officeart/2011/layout/ThemePictureAccent"/>
    <dgm:cxn modelId="{EAE976F7-0DCF-469C-9C0E-0E09A42C3447}" type="presParOf" srcId="{08CBFAFA-8292-43B9-BBA4-605BC5504771}" destId="{6ED5C6A7-F0DC-416D-86DF-E223FB9F20D6}" srcOrd="2" destOrd="0" presId="urn:microsoft.com/office/officeart/2011/layout/ThemePictureAccent"/>
    <dgm:cxn modelId="{002BCA8A-2B70-4DD6-81A2-AA6EA639CCAE}" type="presParOf" srcId="{08CBFAFA-8292-43B9-BBA4-605BC5504771}" destId="{452BBDA6-6E91-4B4D-8961-B1B93E8A2664}" srcOrd="3" destOrd="0" presId="urn:microsoft.com/office/officeart/2011/layout/ThemePictureAccent"/>
    <dgm:cxn modelId="{BB20ED12-E52D-4EE7-A75D-E73AF4B1F0FD}" type="presParOf" srcId="{452BBDA6-6E91-4B4D-8961-B1B93E8A2664}" destId="{1FF50C9C-E5A4-4CEF-A1FF-30F2D1E5C24A}" srcOrd="0" destOrd="0" presId="urn:microsoft.com/office/officeart/2011/layout/ThemePictureAccent"/>
    <dgm:cxn modelId="{DF4B1B10-ADBE-4FFA-BB69-67F95B9DB936}" type="presParOf" srcId="{08CBFAFA-8292-43B9-BBA4-605BC5504771}" destId="{D6C39F68-E015-4ED9-81DD-3B7C53AC94EA}" srcOrd="4" destOrd="0" presId="urn:microsoft.com/office/officeart/2011/layout/ThemePictureAccent"/>
    <dgm:cxn modelId="{CF395612-B3FA-4164-AF64-BA8D0D379B16}" type="presParOf" srcId="{D6C39F68-E015-4ED9-81DD-3B7C53AC94EA}" destId="{4C2A45DA-8D1C-4E2E-B16E-C720786AB4A7}" srcOrd="0" destOrd="0" presId="urn:microsoft.com/office/officeart/2011/layout/ThemePictureAccent"/>
    <dgm:cxn modelId="{CF9D7404-62CB-4783-9103-C846E199C6CA}" type="presParOf" srcId="{08CBFAFA-8292-43B9-BBA4-605BC5504771}" destId="{20368CA6-9F54-4F87-9928-34C6CEAFEFAD}" srcOrd="5" destOrd="0" presId="urn:microsoft.com/office/officeart/2011/layout/ThemePictureAccent"/>
    <dgm:cxn modelId="{6A667C0D-F26B-4EA7-8719-EEC2D894FAB1}" type="presParOf" srcId="{08CBFAFA-8292-43B9-BBA4-605BC5504771}" destId="{D8116BD5-C7DC-4A44-B21A-7C8E69519EF5}" srcOrd="6" destOrd="0" presId="urn:microsoft.com/office/officeart/2011/layout/ThemePictureAccent"/>
    <dgm:cxn modelId="{A5DBEDDA-92FD-4151-AD54-A646B4F14249}" type="presParOf" srcId="{D8116BD5-C7DC-4A44-B21A-7C8E69519EF5}" destId="{2223714A-3169-4B06-A2BD-7AD2B6A424C7}" srcOrd="0" destOrd="0" presId="urn:microsoft.com/office/officeart/2011/layout/ThemePictureAccent"/>
    <dgm:cxn modelId="{4BD9CA12-8AE1-42E9-BCEF-B643A4A82FBE}" type="presParOf" srcId="{08CBFAFA-8292-43B9-BBA4-605BC5504771}" destId="{FA91ABC3-817D-4BAB-9DF9-3D9C78491A16}" srcOrd="7" destOrd="0" presId="urn:microsoft.com/office/officeart/2011/layout/ThemePictureAccent"/>
    <dgm:cxn modelId="{BE8FA5A0-AE82-4D97-AEBF-B7C670DC1C6F}" type="presParOf" srcId="{FA91ABC3-817D-4BAB-9DF9-3D9C78491A16}" destId="{62B64FDD-B15B-4D20-B714-18E53A48AD05}" srcOrd="0" destOrd="0" presId="urn:microsoft.com/office/officeart/2011/layout/ThemePictureAccent"/>
    <dgm:cxn modelId="{30359542-6AF2-466C-896F-037497F9B862}" type="presParOf" srcId="{08CBFAFA-8292-43B9-BBA4-605BC5504771}" destId="{F8F27C99-39A4-4318-A6BF-9D3D08E395BA}" srcOrd="8" destOrd="0" presId="urn:microsoft.com/office/officeart/2011/layout/ThemePictureAccent"/>
    <dgm:cxn modelId="{03E2CAF0-7D35-4A3A-9108-0415D7D2A7AF}" type="presParOf" srcId="{08CBFAFA-8292-43B9-BBA4-605BC5504771}" destId="{12C1A2BF-DFDC-4D42-9205-E99DAECB4094}" srcOrd="9" destOrd="0" presId="urn:microsoft.com/office/officeart/2011/layout/ThemePictureAccent"/>
    <dgm:cxn modelId="{D353995D-A268-426E-B53E-C660C147F37C}" type="presParOf" srcId="{12C1A2BF-DFDC-4D42-9205-E99DAECB4094}" destId="{1C155BF3-6207-43E2-BB72-C8D53EDB4864}" srcOrd="0" destOrd="0" presId="urn:microsoft.com/office/officeart/2011/layout/ThemePictureAccent"/>
    <dgm:cxn modelId="{36EDEC65-9107-44B9-BB2B-DF37C0C8DE80}" type="presParOf" srcId="{08CBFAFA-8292-43B9-BBA4-605BC5504771}" destId="{D3F20605-7708-40BE-89EC-B028A0DE86D6}" srcOrd="10" destOrd="0" presId="urn:microsoft.com/office/officeart/2011/layout/ThemePictureAccent"/>
    <dgm:cxn modelId="{D4FFF441-A77B-4744-8D6B-50A47CE381BC}" type="presParOf" srcId="{D3F20605-7708-40BE-89EC-B028A0DE86D6}" destId="{84CEC6B3-1D37-4DF0-B1F0-80D832E08251}" srcOrd="0" destOrd="0" presId="urn:microsoft.com/office/officeart/2011/layout/ThemePictureAccent"/>
    <dgm:cxn modelId="{9BC29898-F61B-44A3-9FCF-7785FAD62F87}" type="presParOf" srcId="{08CBFAFA-8292-43B9-BBA4-605BC5504771}" destId="{82B0E380-AD23-48C9-AE18-8EF88BDFF450}" srcOrd="11" destOrd="0" presId="urn:microsoft.com/office/officeart/2011/layout/ThemePictureAccent"/>
    <dgm:cxn modelId="{65B96B5E-107B-4DFE-B6DC-92220A3C1F4F}" type="presParOf" srcId="{08CBFAFA-8292-43B9-BBA4-605BC5504771}" destId="{309192FD-88D9-4BDC-B74C-D31B468C649D}" srcOrd="12" destOrd="0" presId="urn:microsoft.com/office/officeart/2011/layout/ThemePictureAccent"/>
    <dgm:cxn modelId="{DBD31F89-63D6-49AE-826F-676BC8AB9B2B}" type="presParOf" srcId="{309192FD-88D9-4BDC-B74C-D31B468C649D}" destId="{1A8B6FC0-B1A9-4C71-BCBD-5C1644EE13F0}" srcOrd="0" destOrd="0" presId="urn:microsoft.com/office/officeart/2011/layout/ThemePictureAccent"/>
    <dgm:cxn modelId="{989D487E-D7B5-45D4-B4DA-97B83309C32D}" type="presParOf" srcId="{08CBFAFA-8292-43B9-BBA4-605BC5504771}" destId="{21C1F567-F40B-4E29-977E-748A9284F7DC}" srcOrd="13" destOrd="0" presId="urn:microsoft.com/office/officeart/2011/layout/ThemePictureAccent"/>
    <dgm:cxn modelId="{D8D25201-16D9-4CD6-8B3D-905C3F615873}" type="presParOf" srcId="{21C1F567-F40B-4E29-977E-748A9284F7DC}" destId="{CF66E55A-2637-4912-AF3C-46373C658AA2}" srcOrd="0" destOrd="0" presId="urn:microsoft.com/office/officeart/2011/layout/ThemePictureAccent"/>
    <dgm:cxn modelId="{A78DF68E-39F9-43D6-B8AB-B0CE987ABD5B}" type="presParOf" srcId="{08CBFAFA-8292-43B9-BBA4-605BC5504771}" destId="{BDBA8D56-497D-4C69-ABC2-A26D187D39DF}" srcOrd="14" destOrd="0" presId="urn:microsoft.com/office/officeart/2011/layout/ThemePictureAccent"/>
    <dgm:cxn modelId="{6BAB14C4-726D-4602-9929-9315C13E562C}" type="presParOf" srcId="{08CBFAFA-8292-43B9-BBA4-605BC5504771}" destId="{A50858A2-8A74-4844-BAD2-48DF83DB9EE4}" srcOrd="15" destOrd="0" presId="urn:microsoft.com/office/officeart/2011/layout/ThemePictureAccent"/>
    <dgm:cxn modelId="{456DD73D-2EB2-45CE-9C44-F0B441E7E348}" type="presParOf" srcId="{A50858A2-8A74-4844-BAD2-48DF83DB9EE4}" destId="{F73F81C4-8D88-43C3-A555-E3A7EE3DA8A6}" srcOrd="0" destOrd="0" presId="urn:microsoft.com/office/officeart/2011/layout/ThemePictureAccent"/>
    <dgm:cxn modelId="{DAFEBDA5-4069-4A58-B668-BEB4D4B01BB7}" type="presParOf" srcId="{08CBFAFA-8292-43B9-BBA4-605BC5504771}" destId="{464BF12C-EBFD-4829-B9B9-8141F47F5EDD}" srcOrd="16" destOrd="0" presId="urn:microsoft.com/office/officeart/2011/layout/ThemePictureAccent"/>
    <dgm:cxn modelId="{F1E6F186-1EDB-4D74-98A0-7AF4FD0CF2DA}" type="presParOf" srcId="{464BF12C-EBFD-4829-B9B9-8141F47F5EDD}" destId="{15908AAD-A2D5-43E9-9C0F-94757FA3BC89}" srcOrd="0" destOrd="0" presId="urn:microsoft.com/office/officeart/2011/layout/ThemePictureAccent"/>
    <dgm:cxn modelId="{04566CF0-F3EC-4D2B-B429-565BABD40727}" type="presParOf" srcId="{08CBFAFA-8292-43B9-BBA4-605BC5504771}" destId="{29C5D7A8-DA67-41E5-9CC7-E8E8B4DE108A}" srcOrd="17" destOrd="0" presId="urn:microsoft.com/office/officeart/2011/layout/ThemePictureAccen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E6D27-BDC3-40E6-853F-FE54746E97CB}">
      <dsp:nvSpPr>
        <dsp:cNvPr id="0" name=""/>
        <dsp:cNvSpPr/>
      </dsp:nvSpPr>
      <dsp:spPr>
        <a:xfrm>
          <a:off x="2415797" y="1578556"/>
          <a:ext cx="3663147" cy="225958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5000" b="-5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4AD7D4-3ABD-4C96-91B1-50E1F2FB7ABF}">
      <dsp:nvSpPr>
        <dsp:cNvPr id="0" name=""/>
        <dsp:cNvSpPr/>
      </dsp:nvSpPr>
      <dsp:spPr>
        <a:xfrm>
          <a:off x="2461703" y="1614318"/>
          <a:ext cx="3577187" cy="2174513"/>
        </a:xfrm>
        <a:prstGeom prst="rect">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D5C6A7-F0DC-416D-86DF-E223FB9F20D6}">
      <dsp:nvSpPr>
        <dsp:cNvPr id="0" name=""/>
        <dsp:cNvSpPr/>
      </dsp:nvSpPr>
      <dsp:spPr>
        <a:xfrm>
          <a:off x="2595249" y="3081694"/>
          <a:ext cx="3310096" cy="57600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4290" tIns="11430" rIns="34290" bIns="0" numCol="1" spcCol="1270" anchor="b" anchorCtr="0">
          <a:noAutofit/>
        </a:bodyPr>
        <a:lstStyle/>
        <a:p>
          <a:pPr marL="0" lvl="0" indent="0" algn="r" defTabSz="800100">
            <a:lnSpc>
              <a:spcPct val="100000"/>
            </a:lnSpc>
            <a:spcBef>
              <a:spcPct val="0"/>
            </a:spcBef>
            <a:spcAft>
              <a:spcPct val="35000"/>
            </a:spcAft>
            <a:buNone/>
          </a:pPr>
          <a:r>
            <a:rPr lang="en-US" sz="1800" kern="1200"/>
            <a:t>Behavioral Health Data Sharing</a:t>
          </a:r>
        </a:p>
      </dsp:txBody>
      <dsp:txXfrm>
        <a:off x="2595249" y="3081694"/>
        <a:ext cx="3310096" cy="576004"/>
      </dsp:txXfrm>
    </dsp:sp>
    <dsp:sp modelId="{1FF50C9C-E5A4-4CEF-A1FF-30F2D1E5C24A}">
      <dsp:nvSpPr>
        <dsp:cNvPr id="0" name=""/>
        <dsp:cNvSpPr/>
      </dsp:nvSpPr>
      <dsp:spPr>
        <a:xfrm>
          <a:off x="4656338" y="-4236"/>
          <a:ext cx="1433659" cy="146249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2A45DA-8D1C-4E2E-B16E-C720786AB4A7}">
      <dsp:nvSpPr>
        <dsp:cNvPr id="0" name=""/>
        <dsp:cNvSpPr/>
      </dsp:nvSpPr>
      <dsp:spPr>
        <a:xfrm>
          <a:off x="4667283" y="4235"/>
          <a:ext cx="1411118" cy="1445554"/>
        </a:xfrm>
        <a:prstGeom prst="rect">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368CA6-9F54-4F87-9928-34C6CEAFEFAD}">
      <dsp:nvSpPr>
        <dsp:cNvPr id="0" name=""/>
        <dsp:cNvSpPr/>
      </dsp:nvSpPr>
      <dsp:spPr>
        <a:xfrm>
          <a:off x="4743463" y="985212"/>
          <a:ext cx="1256159" cy="384183"/>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4290" tIns="11430" rIns="34290" bIns="0" numCol="1" spcCol="1270" anchor="b" anchorCtr="0">
          <a:noAutofit/>
        </a:bodyPr>
        <a:lstStyle/>
        <a:p>
          <a:pPr marL="0" lvl="0" indent="0" algn="r" defTabSz="800100">
            <a:lnSpc>
              <a:spcPct val="90000"/>
            </a:lnSpc>
            <a:spcBef>
              <a:spcPct val="0"/>
            </a:spcBef>
            <a:spcAft>
              <a:spcPct val="35000"/>
            </a:spcAft>
            <a:buNone/>
          </a:pPr>
          <a:r>
            <a:rPr lang="en-US" sz="1800" kern="1200">
              <a:solidFill>
                <a:schemeClr val="tx1"/>
              </a:solidFill>
            </a:rPr>
            <a:t>Research</a:t>
          </a:r>
        </a:p>
      </dsp:txBody>
      <dsp:txXfrm>
        <a:off x="4743463" y="985212"/>
        <a:ext cx="1256159" cy="384183"/>
      </dsp:txXfrm>
    </dsp:sp>
    <dsp:sp modelId="{2223714A-3169-4B06-A2BD-7AD2B6A424C7}">
      <dsp:nvSpPr>
        <dsp:cNvPr id="0" name=""/>
        <dsp:cNvSpPr/>
      </dsp:nvSpPr>
      <dsp:spPr>
        <a:xfrm>
          <a:off x="6072556" y="2327517"/>
          <a:ext cx="2048875" cy="133007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B64FDD-B15B-4D20-B714-18E53A48AD05}">
      <dsp:nvSpPr>
        <dsp:cNvPr id="0" name=""/>
        <dsp:cNvSpPr/>
      </dsp:nvSpPr>
      <dsp:spPr>
        <a:xfrm>
          <a:off x="6111422" y="2264835"/>
          <a:ext cx="1921361" cy="1457070"/>
        </a:xfrm>
        <a:prstGeom prst="rect">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F27C99-39A4-4318-A6BF-9D3D08E395BA}">
      <dsp:nvSpPr>
        <dsp:cNvPr id="0" name=""/>
        <dsp:cNvSpPr/>
      </dsp:nvSpPr>
      <dsp:spPr>
        <a:xfrm>
          <a:off x="6288954" y="3060020"/>
          <a:ext cx="1566297" cy="384183"/>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4290" tIns="11430" rIns="34290" bIns="0" numCol="1" spcCol="1270" anchor="b" anchorCtr="0">
          <a:noAutofit/>
        </a:bodyPr>
        <a:lstStyle/>
        <a:p>
          <a:pPr marL="0" lvl="0" indent="0" algn="r" defTabSz="800100">
            <a:lnSpc>
              <a:spcPct val="90000"/>
            </a:lnSpc>
            <a:spcBef>
              <a:spcPct val="0"/>
            </a:spcBef>
            <a:spcAft>
              <a:spcPct val="35000"/>
            </a:spcAft>
            <a:buNone/>
          </a:pPr>
          <a:r>
            <a:rPr lang="en-US" sz="1800" kern="1200">
              <a:solidFill>
                <a:schemeClr val="tx1"/>
              </a:solidFill>
            </a:rPr>
            <a:t>Tool Creation</a:t>
          </a:r>
        </a:p>
      </dsp:txBody>
      <dsp:txXfrm>
        <a:off x="6288954" y="3060020"/>
        <a:ext cx="1566297" cy="384183"/>
      </dsp:txXfrm>
    </dsp:sp>
    <dsp:sp modelId="{1C155BF3-6207-43E2-BB72-C8D53EDB4864}">
      <dsp:nvSpPr>
        <dsp:cNvPr id="0" name=""/>
        <dsp:cNvSpPr/>
      </dsp:nvSpPr>
      <dsp:spPr>
        <a:xfrm>
          <a:off x="793805" y="2493434"/>
          <a:ext cx="1897717" cy="1715136"/>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8000" r="-18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EC6B3-1D37-4DF0-B1F0-80D832E08251}">
      <dsp:nvSpPr>
        <dsp:cNvPr id="0" name=""/>
        <dsp:cNvSpPr/>
      </dsp:nvSpPr>
      <dsp:spPr>
        <a:xfrm>
          <a:off x="863611" y="2552997"/>
          <a:ext cx="1758734" cy="1604137"/>
        </a:xfrm>
        <a:prstGeom prst="rect">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B0E380-AD23-48C9-AE18-8EF88BDFF450}">
      <dsp:nvSpPr>
        <dsp:cNvPr id="0" name=""/>
        <dsp:cNvSpPr/>
      </dsp:nvSpPr>
      <dsp:spPr>
        <a:xfrm>
          <a:off x="209666" y="2403976"/>
          <a:ext cx="1517368" cy="384183"/>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4290" tIns="11430" rIns="34290" bIns="0" numCol="1" spcCol="1270" anchor="b" anchorCtr="0">
          <a:noAutofit/>
        </a:bodyPr>
        <a:lstStyle/>
        <a:p>
          <a:pPr marL="0" lvl="0" indent="0" algn="r" defTabSz="800100">
            <a:lnSpc>
              <a:spcPct val="90000"/>
            </a:lnSpc>
            <a:spcBef>
              <a:spcPct val="0"/>
            </a:spcBef>
            <a:spcAft>
              <a:spcPct val="35000"/>
            </a:spcAft>
            <a:buNone/>
          </a:pPr>
          <a:r>
            <a:rPr lang="en-US" sz="1800" kern="1200">
              <a:solidFill>
                <a:schemeClr val="tx1"/>
              </a:solidFill>
            </a:rPr>
            <a:t>Maintain</a:t>
          </a:r>
        </a:p>
      </dsp:txBody>
      <dsp:txXfrm>
        <a:off x="209666" y="2403976"/>
        <a:ext cx="1517368" cy="384183"/>
      </dsp:txXfrm>
    </dsp:sp>
    <dsp:sp modelId="{1A8B6FC0-B1A9-4C71-BCBD-5C1644EE13F0}">
      <dsp:nvSpPr>
        <dsp:cNvPr id="0" name=""/>
        <dsp:cNvSpPr/>
      </dsp:nvSpPr>
      <dsp:spPr>
        <a:xfrm>
          <a:off x="5282722" y="3951932"/>
          <a:ext cx="2000761" cy="146249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3000" r="-23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66E55A-2637-4912-AF3C-46373C658AA2}">
      <dsp:nvSpPr>
        <dsp:cNvPr id="0" name=""/>
        <dsp:cNvSpPr/>
      </dsp:nvSpPr>
      <dsp:spPr>
        <a:xfrm>
          <a:off x="5290871" y="3945627"/>
          <a:ext cx="1979912" cy="1477275"/>
        </a:xfrm>
        <a:prstGeom prst="rect">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BA8D56-497D-4C69-ABC2-A26D187D39DF}">
      <dsp:nvSpPr>
        <dsp:cNvPr id="0" name=""/>
        <dsp:cNvSpPr/>
      </dsp:nvSpPr>
      <dsp:spPr>
        <a:xfrm>
          <a:off x="5392468" y="4942464"/>
          <a:ext cx="1776718" cy="384183"/>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4290" tIns="11430" rIns="34290" bIns="0" numCol="1" spcCol="1270" anchor="b" anchorCtr="0">
          <a:noAutofit/>
        </a:bodyPr>
        <a:lstStyle/>
        <a:p>
          <a:pPr marL="0" lvl="0" indent="0" algn="r" defTabSz="800100">
            <a:lnSpc>
              <a:spcPct val="90000"/>
            </a:lnSpc>
            <a:spcBef>
              <a:spcPct val="0"/>
            </a:spcBef>
            <a:spcAft>
              <a:spcPct val="35000"/>
            </a:spcAft>
            <a:buNone/>
          </a:pPr>
          <a:r>
            <a:rPr lang="en-US" sz="1800" kern="1200">
              <a:solidFill>
                <a:schemeClr val="tx1"/>
              </a:solidFill>
            </a:rPr>
            <a:t>Disseminate</a:t>
          </a:r>
        </a:p>
      </dsp:txBody>
      <dsp:txXfrm>
        <a:off x="5392468" y="4942464"/>
        <a:ext cx="1776718" cy="384183"/>
      </dsp:txXfrm>
    </dsp:sp>
    <dsp:sp modelId="{F73F81C4-8D88-43C3-A555-E3A7EE3DA8A6}">
      <dsp:nvSpPr>
        <dsp:cNvPr id="0" name=""/>
        <dsp:cNvSpPr/>
      </dsp:nvSpPr>
      <dsp:spPr>
        <a:xfrm>
          <a:off x="2375467" y="4082490"/>
          <a:ext cx="2215547" cy="1336176"/>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9000" b="-9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908AAD-A2D5-43E9-9C0F-94757FA3BC89}">
      <dsp:nvSpPr>
        <dsp:cNvPr id="0" name=""/>
        <dsp:cNvSpPr/>
      </dsp:nvSpPr>
      <dsp:spPr>
        <a:xfrm>
          <a:off x="2368568" y="4062029"/>
          <a:ext cx="2258560" cy="1314372"/>
        </a:xfrm>
        <a:prstGeom prst="rect">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C5D7A8-DA67-41E5-9CC7-E8E8B4DE108A}">
      <dsp:nvSpPr>
        <dsp:cNvPr id="0" name=""/>
        <dsp:cNvSpPr/>
      </dsp:nvSpPr>
      <dsp:spPr>
        <a:xfrm>
          <a:off x="2470180" y="4529645"/>
          <a:ext cx="1445828" cy="384183"/>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4290" tIns="11430" rIns="34290" bIns="0" numCol="1" spcCol="1270" anchor="b" anchorCtr="0">
          <a:noAutofit/>
        </a:bodyPr>
        <a:lstStyle/>
        <a:p>
          <a:pPr marL="0" lvl="0" indent="0" algn="r" defTabSz="800100">
            <a:lnSpc>
              <a:spcPct val="90000"/>
            </a:lnSpc>
            <a:spcBef>
              <a:spcPct val="0"/>
            </a:spcBef>
            <a:spcAft>
              <a:spcPct val="35000"/>
            </a:spcAft>
            <a:buNone/>
          </a:pPr>
          <a:r>
            <a:rPr lang="en-US" sz="1800" kern="1200">
              <a:solidFill>
                <a:schemeClr val="tx1"/>
              </a:solidFill>
            </a:rPr>
            <a:t>Convene</a:t>
          </a:r>
        </a:p>
      </dsp:txBody>
      <dsp:txXfrm>
        <a:off x="2470180" y="4529645"/>
        <a:ext cx="1445828" cy="384183"/>
      </dsp:txXfrm>
    </dsp:sp>
  </dsp:spTree>
</dsp:drawing>
</file>

<file path=ppt/diagrams/layout1.xml><?xml version="1.0" encoding="utf-8"?>
<dgm:layoutDef xmlns:dgm="http://schemas.openxmlformats.org/drawingml/2006/diagram" xmlns:a="http://schemas.openxmlformats.org/drawingml/2006/main" uniqueId="urn:microsoft.com/office/officeart/2011/layout/ThemePictureAccent">
  <dgm:title val="Theme Picture Accent"/>
  <dgm:desc val="Use to show a group of pictures with the first picture being centered and the largest. Can contain up to six Level 1 pictures. Unused pictures do not appear, but remain available if you switch layouts.  Works best with small amounts of text."/>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0.64479</cdr:x>
      <cdr:y>0.49781</cdr:y>
    </cdr:from>
    <cdr:to>
      <cdr:x>0.9851</cdr:x>
      <cdr:y>0.79754</cdr:y>
    </cdr:to>
    <cdr:sp macro="" textlink="">
      <cdr:nvSpPr>
        <cdr:cNvPr id="4" name="Rectangle 3">
          <a:extLst xmlns:a="http://schemas.openxmlformats.org/drawingml/2006/main">
            <a:ext uri="{FF2B5EF4-FFF2-40B4-BE49-F238E27FC236}">
              <a16:creationId xmlns:a16="http://schemas.microsoft.com/office/drawing/2014/main" id="{AE449845-B2D1-4F40-83BF-16E958D8B040}"/>
            </a:ext>
          </a:extLst>
        </cdr:cNvPr>
        <cdr:cNvSpPr/>
      </cdr:nvSpPr>
      <cdr:spPr>
        <a:xfrm xmlns:a="http://schemas.openxmlformats.org/drawingml/2006/main">
          <a:off x="6247299" y="2640693"/>
          <a:ext cx="3297209" cy="1589936"/>
        </a:xfrm>
        <a:prstGeom xmlns:a="http://schemas.openxmlformats.org/drawingml/2006/main" prst="rect">
          <a:avLst/>
        </a:prstGeom>
        <a:solidFill xmlns:a="http://schemas.openxmlformats.org/drawingml/2006/main">
          <a:schemeClr val="bg1"/>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r>
            <a:rPr lang="en-US" sz="1600" dirty="0">
              <a:solidFill>
                <a:schemeClr val="tx1"/>
              </a:solidFill>
            </a:rPr>
            <a:t>The biggest barriers were legal concerns/ limitations, capabilities of technology, and understanding of technology. </a:t>
          </a:r>
        </a:p>
        <a:p xmlns:a="http://schemas.openxmlformats.org/drawingml/2006/main">
          <a:endParaRPr lang="en-US" sz="1600" dirty="0">
            <a:solidFill>
              <a:schemeClr val="tx1"/>
            </a:solidFill>
          </a:endParaRPr>
        </a:p>
        <a:p xmlns:a="http://schemas.openxmlformats.org/drawingml/2006/main">
          <a:r>
            <a:rPr lang="en-US" sz="1600" dirty="0">
              <a:solidFill>
                <a:schemeClr val="tx1"/>
              </a:solidFill>
            </a:rPr>
            <a:t>The smallest barrier was staffing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649" cy="466379"/>
          </a:xfrm>
          <a:prstGeom prst="rect">
            <a:avLst/>
          </a:prstGeom>
        </p:spPr>
        <p:txBody>
          <a:bodyPr vert="horz" lIns="88271" tIns="44136" rIns="88271" bIns="44136" rtlCol="0"/>
          <a:lstStyle>
            <a:lvl1pPr algn="l">
              <a:defRPr sz="1200"/>
            </a:lvl1pPr>
          </a:lstStyle>
          <a:p>
            <a:endParaRPr lang="en-US"/>
          </a:p>
        </p:txBody>
      </p:sp>
      <p:sp>
        <p:nvSpPr>
          <p:cNvPr id="3" name="Date Placeholder 2"/>
          <p:cNvSpPr>
            <a:spLocks noGrp="1"/>
          </p:cNvSpPr>
          <p:nvPr>
            <p:ph type="dt" sz="quarter" idx="1"/>
          </p:nvPr>
        </p:nvSpPr>
        <p:spPr>
          <a:xfrm>
            <a:off x="3977930" y="2"/>
            <a:ext cx="3043649" cy="466379"/>
          </a:xfrm>
          <a:prstGeom prst="rect">
            <a:avLst/>
          </a:prstGeom>
        </p:spPr>
        <p:txBody>
          <a:bodyPr vert="horz" lIns="88271" tIns="44136" rIns="88271" bIns="44136" rtlCol="0"/>
          <a:lstStyle>
            <a:lvl1pPr algn="r">
              <a:defRPr sz="1200"/>
            </a:lvl1pPr>
          </a:lstStyle>
          <a:p>
            <a:fld id="{9F9ACC28-75E2-47B2-B33D-1560B1F534D5}" type="datetimeFigureOut">
              <a:rPr lang="en-US" smtClean="0"/>
              <a:t>3/10/2021</a:t>
            </a:fld>
            <a:endParaRPr lang="en-US"/>
          </a:p>
        </p:txBody>
      </p:sp>
      <p:sp>
        <p:nvSpPr>
          <p:cNvPr id="4" name="Footer Placeholder 3"/>
          <p:cNvSpPr>
            <a:spLocks noGrp="1"/>
          </p:cNvSpPr>
          <p:nvPr>
            <p:ph type="ftr" sz="quarter" idx="2"/>
          </p:nvPr>
        </p:nvSpPr>
        <p:spPr>
          <a:xfrm>
            <a:off x="2" y="8842722"/>
            <a:ext cx="3043649" cy="466378"/>
          </a:xfrm>
          <a:prstGeom prst="rect">
            <a:avLst/>
          </a:prstGeom>
        </p:spPr>
        <p:txBody>
          <a:bodyPr vert="horz" lIns="88271" tIns="44136" rIns="88271" bIns="44136" rtlCol="0" anchor="b"/>
          <a:lstStyle>
            <a:lvl1pPr algn="l">
              <a:defRPr sz="1200"/>
            </a:lvl1pPr>
          </a:lstStyle>
          <a:p>
            <a:endParaRPr lang="en-US"/>
          </a:p>
        </p:txBody>
      </p:sp>
      <p:sp>
        <p:nvSpPr>
          <p:cNvPr id="5" name="Slide Number Placeholder 4"/>
          <p:cNvSpPr>
            <a:spLocks noGrp="1"/>
          </p:cNvSpPr>
          <p:nvPr>
            <p:ph type="sldNum" sz="quarter" idx="3"/>
          </p:nvPr>
        </p:nvSpPr>
        <p:spPr>
          <a:xfrm>
            <a:off x="3977930" y="8842722"/>
            <a:ext cx="3043649" cy="466378"/>
          </a:xfrm>
          <a:prstGeom prst="rect">
            <a:avLst/>
          </a:prstGeom>
        </p:spPr>
        <p:txBody>
          <a:bodyPr vert="horz" lIns="88271" tIns="44136" rIns="88271" bIns="44136" rtlCol="0" anchor="b"/>
          <a:lstStyle>
            <a:lvl1pPr algn="r">
              <a:defRPr sz="1200"/>
            </a:lvl1pPr>
          </a:lstStyle>
          <a:p>
            <a:fld id="{D8ADA592-FA01-4AC8-8BD2-76B119BAA724}" type="slidenum">
              <a:rPr lang="en-US" smtClean="0"/>
              <a:t>‹#›</a:t>
            </a:fld>
            <a:endParaRPr lang="en-US"/>
          </a:p>
        </p:txBody>
      </p:sp>
    </p:spTree>
    <p:extLst>
      <p:ext uri="{BB962C8B-B14F-4D97-AF65-F5344CB8AC3E}">
        <p14:creationId xmlns:p14="http://schemas.microsoft.com/office/powerpoint/2010/main" val="250394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12" tIns="46656" rIns="93312" bIns="46656" rtlCol="0"/>
          <a:lstStyle>
            <a:lvl1pPr algn="l">
              <a:defRPr sz="1300"/>
            </a:lvl1pPr>
          </a:lstStyle>
          <a:p>
            <a:endParaRPr lang="en-US"/>
          </a:p>
        </p:txBody>
      </p:sp>
      <p:sp>
        <p:nvSpPr>
          <p:cNvPr id="3" name="Date Placeholder 2"/>
          <p:cNvSpPr>
            <a:spLocks noGrp="1"/>
          </p:cNvSpPr>
          <p:nvPr>
            <p:ph type="dt" idx="1"/>
          </p:nvPr>
        </p:nvSpPr>
        <p:spPr>
          <a:xfrm>
            <a:off x="3978132" y="1"/>
            <a:ext cx="3043343" cy="467071"/>
          </a:xfrm>
          <a:prstGeom prst="rect">
            <a:avLst/>
          </a:prstGeom>
        </p:spPr>
        <p:txBody>
          <a:bodyPr vert="horz" lIns="93312" tIns="46656" rIns="93312" bIns="46656" rtlCol="0"/>
          <a:lstStyle>
            <a:lvl1pPr algn="r">
              <a:defRPr sz="1300"/>
            </a:lvl1pPr>
          </a:lstStyle>
          <a:p>
            <a:fld id="{43E1C8D5-8A53-4892-BED1-012234A32CBB}" type="datetimeFigureOut">
              <a:rPr lang="en-US" smtClean="0"/>
              <a:t>3/10/2021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2" tIns="46656" rIns="93312" bIns="46656"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2" tIns="46656" rIns="93312" bIns="46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2" tIns="46656" rIns="93312" bIns="46656" rtlCol="0" anchor="b"/>
          <a:lstStyle>
            <a:lvl1pPr algn="l">
              <a:defRPr sz="13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2" tIns="46656" rIns="93312" bIns="46656" rtlCol="0" anchor="b"/>
          <a:lstStyle>
            <a:lvl1pPr algn="r">
              <a:defRPr sz="1300"/>
            </a:lvl1pPr>
          </a:lstStyle>
          <a:p>
            <a:fld id="{CD251794-55DB-470F-B3C2-A27E4D258440}" type="slidenum">
              <a:rPr lang="en-US" smtClean="0"/>
              <a:t>‹#›</a:t>
            </a:fld>
            <a:endParaRPr lang="en-US"/>
          </a:p>
        </p:txBody>
      </p:sp>
    </p:spTree>
    <p:extLst>
      <p:ext uri="{BB962C8B-B14F-4D97-AF65-F5344CB8AC3E}">
        <p14:creationId xmlns:p14="http://schemas.microsoft.com/office/powerpoint/2010/main" val="182347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D251794-55DB-470F-B3C2-A27E4D258440}" type="slidenum">
              <a:rPr lang="en-US" smtClean="0"/>
              <a:t>2</a:t>
            </a:fld>
            <a:endParaRPr lang="en-US"/>
          </a:p>
        </p:txBody>
      </p:sp>
    </p:spTree>
    <p:extLst>
      <p:ext uri="{BB962C8B-B14F-4D97-AF65-F5344CB8AC3E}">
        <p14:creationId xmlns:p14="http://schemas.microsoft.com/office/powerpoint/2010/main" val="1155256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24</a:t>
            </a:fld>
            <a:endParaRPr lang="en-US"/>
          </a:p>
        </p:txBody>
      </p:sp>
    </p:spTree>
    <p:extLst>
      <p:ext uri="{BB962C8B-B14F-4D97-AF65-F5344CB8AC3E}">
        <p14:creationId xmlns:p14="http://schemas.microsoft.com/office/powerpoint/2010/main" val="3615120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25</a:t>
            </a:fld>
            <a:endParaRPr lang="en-US"/>
          </a:p>
        </p:txBody>
      </p:sp>
    </p:spTree>
    <p:extLst>
      <p:ext uri="{BB962C8B-B14F-4D97-AF65-F5344CB8AC3E}">
        <p14:creationId xmlns:p14="http://schemas.microsoft.com/office/powerpoint/2010/main" val="2697247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26</a:t>
            </a:fld>
            <a:endParaRPr lang="en-US"/>
          </a:p>
        </p:txBody>
      </p:sp>
    </p:spTree>
    <p:extLst>
      <p:ext uri="{BB962C8B-B14F-4D97-AF65-F5344CB8AC3E}">
        <p14:creationId xmlns:p14="http://schemas.microsoft.com/office/powerpoint/2010/main" val="3068391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27</a:t>
            </a:fld>
            <a:endParaRPr lang="en-US"/>
          </a:p>
        </p:txBody>
      </p:sp>
    </p:spTree>
    <p:extLst>
      <p:ext uri="{BB962C8B-B14F-4D97-AF65-F5344CB8AC3E}">
        <p14:creationId xmlns:p14="http://schemas.microsoft.com/office/powerpoint/2010/main" val="358182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28</a:t>
            </a:fld>
            <a:endParaRPr lang="en-US"/>
          </a:p>
        </p:txBody>
      </p:sp>
    </p:spTree>
    <p:extLst>
      <p:ext uri="{BB962C8B-B14F-4D97-AF65-F5344CB8AC3E}">
        <p14:creationId xmlns:p14="http://schemas.microsoft.com/office/powerpoint/2010/main" val="3709810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29</a:t>
            </a:fld>
            <a:endParaRPr lang="en-US"/>
          </a:p>
        </p:txBody>
      </p:sp>
    </p:spTree>
    <p:extLst>
      <p:ext uri="{BB962C8B-B14F-4D97-AF65-F5344CB8AC3E}">
        <p14:creationId xmlns:p14="http://schemas.microsoft.com/office/powerpoint/2010/main" val="3178526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30</a:t>
            </a:fld>
            <a:endParaRPr lang="en-US"/>
          </a:p>
        </p:txBody>
      </p:sp>
    </p:spTree>
    <p:extLst>
      <p:ext uri="{BB962C8B-B14F-4D97-AF65-F5344CB8AC3E}">
        <p14:creationId xmlns:p14="http://schemas.microsoft.com/office/powerpoint/2010/main" val="967927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31</a:t>
            </a:fld>
            <a:endParaRPr lang="en-US"/>
          </a:p>
        </p:txBody>
      </p:sp>
    </p:spTree>
    <p:extLst>
      <p:ext uri="{BB962C8B-B14F-4D97-AF65-F5344CB8AC3E}">
        <p14:creationId xmlns:p14="http://schemas.microsoft.com/office/powerpoint/2010/main" val="3196557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Patient health wellbeing and time/efficiency even more important for those sharing- more important than non sharers and more important than the larger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Compliance and penalties more important for those not sharing- more important than sharers and more important than the larger group </a:t>
            </a:r>
          </a:p>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32</a:t>
            </a:fld>
            <a:endParaRPr lang="en-US"/>
          </a:p>
        </p:txBody>
      </p:sp>
    </p:spTree>
    <p:extLst>
      <p:ext uri="{BB962C8B-B14F-4D97-AF65-F5344CB8AC3E}">
        <p14:creationId xmlns:p14="http://schemas.microsoft.com/office/powerpoint/2010/main" val="1104173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Patient health wellbeing and time/efficiency even more important for those sharing- more important than non sharers and more important than the larger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Compliance and penalties more important for those not sharing- more important than sharers and more important than the larger group </a:t>
            </a:r>
          </a:p>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33</a:t>
            </a:fld>
            <a:endParaRPr lang="en-US"/>
          </a:p>
        </p:txBody>
      </p:sp>
    </p:spTree>
    <p:extLst>
      <p:ext uri="{BB962C8B-B14F-4D97-AF65-F5344CB8AC3E}">
        <p14:creationId xmlns:p14="http://schemas.microsoft.com/office/powerpoint/2010/main" val="182916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D251794-55DB-470F-B3C2-A27E4D258440}" type="slidenum">
              <a:rPr lang="en-US" smtClean="0"/>
              <a:t>3</a:t>
            </a:fld>
            <a:endParaRPr lang="en-US"/>
          </a:p>
        </p:txBody>
      </p:sp>
    </p:spTree>
    <p:extLst>
      <p:ext uri="{BB962C8B-B14F-4D97-AF65-F5344CB8AC3E}">
        <p14:creationId xmlns:p14="http://schemas.microsoft.com/office/powerpoint/2010/main" val="351424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Patient health wellbeing and time/efficiency even more important for those sharing- more important than non sharers and more important than the larger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Compliance and penalties more important for those not sharing- more important than sharers and more important than the larger group </a:t>
            </a:r>
          </a:p>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34</a:t>
            </a:fld>
            <a:endParaRPr lang="en-US"/>
          </a:p>
        </p:txBody>
      </p:sp>
    </p:spTree>
    <p:extLst>
      <p:ext uri="{BB962C8B-B14F-4D97-AF65-F5344CB8AC3E}">
        <p14:creationId xmlns:p14="http://schemas.microsoft.com/office/powerpoint/2010/main" val="3456542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Patient health wellbeing and time/efficiency even more important for those sharing- more important than non sharers and more important than the larger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Compliance and penalties more important for those not sharing- more important than sharers and more important than the larger group </a:t>
            </a:r>
          </a:p>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35</a:t>
            </a:fld>
            <a:endParaRPr lang="en-US"/>
          </a:p>
        </p:txBody>
      </p:sp>
    </p:spTree>
    <p:extLst>
      <p:ext uri="{BB962C8B-B14F-4D97-AF65-F5344CB8AC3E}">
        <p14:creationId xmlns:p14="http://schemas.microsoft.com/office/powerpoint/2010/main" val="2010070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36</a:t>
            </a:fld>
            <a:endParaRPr lang="en-US"/>
          </a:p>
        </p:txBody>
      </p:sp>
    </p:spTree>
    <p:extLst>
      <p:ext uri="{BB962C8B-B14F-4D97-AF65-F5344CB8AC3E}">
        <p14:creationId xmlns:p14="http://schemas.microsoft.com/office/powerpoint/2010/main" val="112883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other in barriers? </a:t>
            </a:r>
          </a:p>
        </p:txBody>
      </p:sp>
      <p:sp>
        <p:nvSpPr>
          <p:cNvPr id="4" name="Slide Number Placeholder 3"/>
          <p:cNvSpPr>
            <a:spLocks noGrp="1"/>
          </p:cNvSpPr>
          <p:nvPr>
            <p:ph type="sldNum" sz="quarter" idx="10"/>
          </p:nvPr>
        </p:nvSpPr>
        <p:spPr/>
        <p:txBody>
          <a:bodyPr/>
          <a:lstStyle/>
          <a:p>
            <a:fld id="{CD251794-55DB-470F-B3C2-A27E4D258440}" type="slidenum">
              <a:rPr lang="en-US" smtClean="0"/>
              <a:t>37</a:t>
            </a:fld>
            <a:endParaRPr lang="en-US"/>
          </a:p>
        </p:txBody>
      </p:sp>
    </p:spTree>
    <p:extLst>
      <p:ext uri="{BB962C8B-B14F-4D97-AF65-F5344CB8AC3E}">
        <p14:creationId xmlns:p14="http://schemas.microsoft.com/office/powerpoint/2010/main" val="2871063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Patient health wellbeing and time/efficiency even more important for those sharing- more important than non sharers and more important than the larger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Compliance and penalties more important for those not sharing- more important than sharers and more important than the larger group </a:t>
            </a:r>
          </a:p>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38</a:t>
            </a:fld>
            <a:endParaRPr lang="en-US"/>
          </a:p>
        </p:txBody>
      </p:sp>
    </p:spTree>
    <p:extLst>
      <p:ext uri="{BB962C8B-B14F-4D97-AF65-F5344CB8AC3E}">
        <p14:creationId xmlns:p14="http://schemas.microsoft.com/office/powerpoint/2010/main" val="2343163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Patient health wellbeing and time/efficiency even more important for those sharing- more important than non sharers and more important than the larger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Compliance and penalties more important for those not sharing- more important than sharers and more important than the larger group </a:t>
            </a:r>
          </a:p>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39</a:t>
            </a:fld>
            <a:endParaRPr lang="en-US"/>
          </a:p>
        </p:txBody>
      </p:sp>
    </p:spTree>
    <p:extLst>
      <p:ext uri="{BB962C8B-B14F-4D97-AF65-F5344CB8AC3E}">
        <p14:creationId xmlns:p14="http://schemas.microsoft.com/office/powerpoint/2010/main" val="1644753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Patient health wellbeing and time/efficiency even more important for those sharing- more important than non sharers and more important than the larger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Compliance and penalties more important for those not sharing- more important than sharers and more important than the larger group </a:t>
            </a:r>
          </a:p>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40</a:t>
            </a:fld>
            <a:endParaRPr lang="en-US"/>
          </a:p>
        </p:txBody>
      </p:sp>
    </p:spTree>
    <p:extLst>
      <p:ext uri="{BB962C8B-B14F-4D97-AF65-F5344CB8AC3E}">
        <p14:creationId xmlns:p14="http://schemas.microsoft.com/office/powerpoint/2010/main" val="1354348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Patient health wellbeing and time/efficiency even more important for those sharing- more important than non sharers and more important than the larger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Compliance and penalties more important for those not sharing- more important than sharers and more important than the larger group </a:t>
            </a:r>
          </a:p>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41</a:t>
            </a:fld>
            <a:endParaRPr lang="en-US"/>
          </a:p>
        </p:txBody>
      </p:sp>
    </p:spTree>
    <p:extLst>
      <p:ext uri="{BB962C8B-B14F-4D97-AF65-F5344CB8AC3E}">
        <p14:creationId xmlns:p14="http://schemas.microsoft.com/office/powerpoint/2010/main" val="1118241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42</a:t>
            </a:fld>
            <a:endParaRPr lang="en-US"/>
          </a:p>
        </p:txBody>
      </p:sp>
    </p:spTree>
    <p:extLst>
      <p:ext uri="{BB962C8B-B14F-4D97-AF65-F5344CB8AC3E}">
        <p14:creationId xmlns:p14="http://schemas.microsoft.com/office/powerpoint/2010/main" val="3537585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other in barriers? </a:t>
            </a:r>
          </a:p>
        </p:txBody>
      </p:sp>
      <p:sp>
        <p:nvSpPr>
          <p:cNvPr id="4" name="Slide Number Placeholder 3"/>
          <p:cNvSpPr>
            <a:spLocks noGrp="1"/>
          </p:cNvSpPr>
          <p:nvPr>
            <p:ph type="sldNum" sz="quarter" idx="10"/>
          </p:nvPr>
        </p:nvSpPr>
        <p:spPr/>
        <p:txBody>
          <a:bodyPr/>
          <a:lstStyle/>
          <a:p>
            <a:fld id="{CD251794-55DB-470F-B3C2-A27E4D258440}" type="slidenum">
              <a:rPr lang="en-US" smtClean="0"/>
              <a:t>43</a:t>
            </a:fld>
            <a:endParaRPr lang="en-US"/>
          </a:p>
        </p:txBody>
      </p:sp>
    </p:spTree>
    <p:extLst>
      <p:ext uri="{BB962C8B-B14F-4D97-AF65-F5344CB8AC3E}">
        <p14:creationId xmlns:p14="http://schemas.microsoft.com/office/powerpoint/2010/main" val="280820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4</a:t>
            </a:fld>
            <a:endParaRPr lang="en-US"/>
          </a:p>
        </p:txBody>
      </p:sp>
    </p:spTree>
    <p:extLst>
      <p:ext uri="{BB962C8B-B14F-4D97-AF65-F5344CB8AC3E}">
        <p14:creationId xmlns:p14="http://schemas.microsoft.com/office/powerpoint/2010/main" val="132686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Patient health wellbeing and time/efficiency even more important for those sharing- more important than non sharers and more important than the larger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Compliance and penalties more important for those not sharing- more important than sharers and more important than the larger group </a:t>
            </a:r>
          </a:p>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44</a:t>
            </a:fld>
            <a:endParaRPr lang="en-US"/>
          </a:p>
        </p:txBody>
      </p:sp>
    </p:spTree>
    <p:extLst>
      <p:ext uri="{BB962C8B-B14F-4D97-AF65-F5344CB8AC3E}">
        <p14:creationId xmlns:p14="http://schemas.microsoft.com/office/powerpoint/2010/main" val="2671818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Patient health wellbeing and time/efficiency even more important for those sharing- more important than non sharers and more important than the larger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Compliance and penalties more important for those not sharing- more important than sharers and more important than the larger group </a:t>
            </a:r>
          </a:p>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45</a:t>
            </a:fld>
            <a:endParaRPr lang="en-US"/>
          </a:p>
        </p:txBody>
      </p:sp>
    </p:spTree>
    <p:extLst>
      <p:ext uri="{BB962C8B-B14F-4D97-AF65-F5344CB8AC3E}">
        <p14:creationId xmlns:p14="http://schemas.microsoft.com/office/powerpoint/2010/main" val="2529217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Patient health wellbeing and time/efficiency even more important for those sharing- more important than non sharers and more important than the larger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Compliance and penalties more important for those not sharing- more important than sharers and more important than the larger group </a:t>
            </a:r>
          </a:p>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46</a:t>
            </a:fld>
            <a:endParaRPr lang="en-US"/>
          </a:p>
        </p:txBody>
      </p:sp>
    </p:spTree>
    <p:extLst>
      <p:ext uri="{BB962C8B-B14F-4D97-AF65-F5344CB8AC3E}">
        <p14:creationId xmlns:p14="http://schemas.microsoft.com/office/powerpoint/2010/main" val="3639114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Patient health wellbeing and time/efficiency even more important for those sharing- more important than non sharers and more important than the larger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Compliance and penalties more important for those not sharing- more important than sharers and more important than the larger group </a:t>
            </a:r>
          </a:p>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47</a:t>
            </a:fld>
            <a:endParaRPr lang="en-US"/>
          </a:p>
        </p:txBody>
      </p:sp>
    </p:spTree>
    <p:extLst>
      <p:ext uri="{BB962C8B-B14F-4D97-AF65-F5344CB8AC3E}">
        <p14:creationId xmlns:p14="http://schemas.microsoft.com/office/powerpoint/2010/main" val="2397716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48</a:t>
            </a:fld>
            <a:endParaRPr lang="en-US"/>
          </a:p>
        </p:txBody>
      </p:sp>
    </p:spTree>
    <p:extLst>
      <p:ext uri="{BB962C8B-B14F-4D97-AF65-F5344CB8AC3E}">
        <p14:creationId xmlns:p14="http://schemas.microsoft.com/office/powerpoint/2010/main" val="189075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49</a:t>
            </a:fld>
            <a:endParaRPr lang="en-US"/>
          </a:p>
        </p:txBody>
      </p:sp>
    </p:spTree>
    <p:extLst>
      <p:ext uri="{BB962C8B-B14F-4D97-AF65-F5344CB8AC3E}">
        <p14:creationId xmlns:p14="http://schemas.microsoft.com/office/powerpoint/2010/main" val="1782388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50</a:t>
            </a:fld>
            <a:endParaRPr lang="en-US"/>
          </a:p>
        </p:txBody>
      </p:sp>
    </p:spTree>
    <p:extLst>
      <p:ext uri="{BB962C8B-B14F-4D97-AF65-F5344CB8AC3E}">
        <p14:creationId xmlns:p14="http://schemas.microsoft.com/office/powerpoint/2010/main" val="1174024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51</a:t>
            </a:fld>
            <a:endParaRPr lang="en-US"/>
          </a:p>
        </p:txBody>
      </p:sp>
    </p:spTree>
    <p:extLst>
      <p:ext uri="{BB962C8B-B14F-4D97-AF65-F5344CB8AC3E}">
        <p14:creationId xmlns:p14="http://schemas.microsoft.com/office/powerpoint/2010/main" val="28553480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52</a:t>
            </a:fld>
            <a:endParaRPr lang="en-US"/>
          </a:p>
        </p:txBody>
      </p:sp>
    </p:spTree>
    <p:extLst>
      <p:ext uri="{BB962C8B-B14F-4D97-AF65-F5344CB8AC3E}">
        <p14:creationId xmlns:p14="http://schemas.microsoft.com/office/powerpoint/2010/main" val="17884982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53</a:t>
            </a:fld>
            <a:endParaRPr lang="en-US"/>
          </a:p>
        </p:txBody>
      </p:sp>
    </p:spTree>
    <p:extLst>
      <p:ext uri="{BB962C8B-B14F-4D97-AF65-F5344CB8AC3E}">
        <p14:creationId xmlns:p14="http://schemas.microsoft.com/office/powerpoint/2010/main" val="90393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26C69-70B7-480D-9DC2-18E0D7439E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5879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54</a:t>
            </a:fld>
            <a:endParaRPr lang="en-US"/>
          </a:p>
        </p:txBody>
      </p:sp>
    </p:spTree>
    <p:extLst>
      <p:ext uri="{BB962C8B-B14F-4D97-AF65-F5344CB8AC3E}">
        <p14:creationId xmlns:p14="http://schemas.microsoft.com/office/powerpoint/2010/main" val="6668217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58</a:t>
            </a:fld>
            <a:endParaRPr lang="en-US"/>
          </a:p>
        </p:txBody>
      </p:sp>
    </p:spTree>
    <p:extLst>
      <p:ext uri="{BB962C8B-B14F-4D97-AF65-F5344CB8AC3E}">
        <p14:creationId xmlns:p14="http://schemas.microsoft.com/office/powerpoint/2010/main" val="2057239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59</a:t>
            </a:fld>
            <a:endParaRPr lang="en-US"/>
          </a:p>
        </p:txBody>
      </p:sp>
    </p:spTree>
    <p:extLst>
      <p:ext uri="{BB962C8B-B14F-4D97-AF65-F5344CB8AC3E}">
        <p14:creationId xmlns:p14="http://schemas.microsoft.com/office/powerpoint/2010/main" val="2913431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60</a:t>
            </a:fld>
            <a:endParaRPr lang="en-US"/>
          </a:p>
        </p:txBody>
      </p:sp>
    </p:spTree>
    <p:extLst>
      <p:ext uri="{BB962C8B-B14F-4D97-AF65-F5344CB8AC3E}">
        <p14:creationId xmlns:p14="http://schemas.microsoft.com/office/powerpoint/2010/main" val="2054260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61</a:t>
            </a:fld>
            <a:endParaRPr lang="en-US"/>
          </a:p>
        </p:txBody>
      </p:sp>
    </p:spTree>
    <p:extLst>
      <p:ext uri="{BB962C8B-B14F-4D97-AF65-F5344CB8AC3E}">
        <p14:creationId xmlns:p14="http://schemas.microsoft.com/office/powerpoint/2010/main" val="659159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62</a:t>
            </a:fld>
            <a:endParaRPr lang="en-US"/>
          </a:p>
        </p:txBody>
      </p:sp>
    </p:spTree>
    <p:extLst>
      <p:ext uri="{BB962C8B-B14F-4D97-AF65-F5344CB8AC3E}">
        <p14:creationId xmlns:p14="http://schemas.microsoft.com/office/powerpoint/2010/main" val="26257944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F8238801-65BD-44FC-B729-AE7D9EE503B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520205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4CA9CA-51D3-4CFE-9B7E-B8BDA0B898D3}" type="slidenum">
              <a:rPr lang="en-US" smtClean="0"/>
              <a:t>10</a:t>
            </a:fld>
            <a:endParaRPr lang="en-US"/>
          </a:p>
        </p:txBody>
      </p:sp>
    </p:spTree>
    <p:extLst>
      <p:ext uri="{BB962C8B-B14F-4D97-AF65-F5344CB8AC3E}">
        <p14:creationId xmlns:p14="http://schemas.microsoft.com/office/powerpoint/2010/main" val="755163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13</a:t>
            </a:fld>
            <a:endParaRPr lang="en-US"/>
          </a:p>
        </p:txBody>
      </p:sp>
    </p:spTree>
    <p:extLst>
      <p:ext uri="{BB962C8B-B14F-4D97-AF65-F5344CB8AC3E}">
        <p14:creationId xmlns:p14="http://schemas.microsoft.com/office/powerpoint/2010/main" val="241761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a:solidFill>
                  <a:srgbClr val="FF0000"/>
                </a:solidFill>
              </a:rPr>
              <a:t>Difference in how much they improved? </a:t>
            </a:r>
          </a:p>
          <a:p>
            <a:endParaRPr lang="en-US" sz="1200">
              <a:solidFill>
                <a:prstClr val="black"/>
              </a:solidFill>
            </a:endParaRPr>
          </a:p>
          <a:p>
            <a:r>
              <a:rPr lang="en-US" sz="1200">
                <a:solidFill>
                  <a:prstClr val="black"/>
                </a:solidFill>
              </a:rPr>
              <a:t>Stratified results by organization type, grouping into 9 categories </a:t>
            </a:r>
          </a:p>
          <a:p>
            <a:r>
              <a:rPr lang="en-US" sz="1200">
                <a:solidFill>
                  <a:prstClr val="black"/>
                </a:solidFill>
              </a:rPr>
              <a:t>At both PRE and POST (independently), behavioral health organizations reported significantly higher knowledge, confidence, and satisfaction </a:t>
            </a:r>
          </a:p>
          <a:p>
            <a:r>
              <a:rPr lang="en-US" sz="1200">
                <a:solidFill>
                  <a:prstClr val="black"/>
                </a:solidFill>
              </a:rPr>
              <a:t>At both PRE and POST (independently), health plans and healthcare organizations reported significantly lower knowledge, confidence, and satisfaction </a:t>
            </a:r>
          </a:p>
          <a:p>
            <a:r>
              <a:rPr lang="en-US" sz="1200">
                <a:latin typeface="Brandon Text Regular" panose="020B0503020203060203" pitchFamily="34" charset="0"/>
              </a:rPr>
              <a:t>At both PRE and POST (independently), there were no significant differences in any measure between client facing and non-client facing behavioral health organizations</a:t>
            </a:r>
          </a:p>
          <a:p>
            <a:endParaRPr lang="en-US" sz="1200">
              <a:solidFill>
                <a:prstClr val="black"/>
              </a:solidFill>
            </a:endParaRPr>
          </a:p>
          <a:p>
            <a:r>
              <a:rPr lang="en-US" sz="1200">
                <a:solidFill>
                  <a:prstClr val="black"/>
                </a:solidFill>
              </a:rPr>
              <a:t>Next, we assessed the percent change in knowledge, confidence, and satisfaction within groups </a:t>
            </a:r>
          </a:p>
          <a:p>
            <a:r>
              <a:rPr lang="en-US" sz="1200">
                <a:solidFill>
                  <a:prstClr val="black"/>
                </a:solidFill>
              </a:rPr>
              <a:t>We wanted to see if the webinar still made a positive difference for health plans and healthcare organizations, despite their overall lower ratings after the webinar </a:t>
            </a:r>
          </a:p>
          <a:p>
            <a:r>
              <a:rPr lang="en-US" sz="1200"/>
              <a:t>All groups increased in knowledge, confidence, and satisfaction pre-post- highlighting that while health plans and healthcare organizations may need the most support, the webinar did improve their knowledge, confidence, and satisfaction overall</a:t>
            </a:r>
          </a:p>
          <a:p>
            <a:endParaRPr lang="en-US" sz="1200">
              <a:solidFill>
                <a:prstClr val="black"/>
              </a:solidFill>
            </a:endParaRPr>
          </a:p>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16</a:t>
            </a:fld>
            <a:endParaRPr lang="en-US"/>
          </a:p>
        </p:txBody>
      </p:sp>
    </p:spTree>
    <p:extLst>
      <p:ext uri="{BB962C8B-B14F-4D97-AF65-F5344CB8AC3E}">
        <p14:creationId xmlns:p14="http://schemas.microsoft.com/office/powerpoint/2010/main" val="3755051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17</a:t>
            </a:fld>
            <a:endParaRPr lang="en-US"/>
          </a:p>
        </p:txBody>
      </p:sp>
    </p:spTree>
    <p:extLst>
      <p:ext uri="{BB962C8B-B14F-4D97-AF65-F5344CB8AC3E}">
        <p14:creationId xmlns:p14="http://schemas.microsoft.com/office/powerpoint/2010/main" val="3280695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51794-55DB-470F-B3C2-A27E4D258440}" type="slidenum">
              <a:rPr lang="en-US" smtClean="0"/>
              <a:t>23</a:t>
            </a:fld>
            <a:endParaRPr lang="en-US"/>
          </a:p>
        </p:txBody>
      </p:sp>
    </p:spTree>
    <p:extLst>
      <p:ext uri="{BB962C8B-B14F-4D97-AF65-F5344CB8AC3E}">
        <p14:creationId xmlns:p14="http://schemas.microsoft.com/office/powerpoint/2010/main" val="1036199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Clean, Vertical">
    <p:bg>
      <p:bgPr>
        <a:solidFill>
          <a:schemeClr val="tx1">
            <a:alpha val="10000"/>
          </a:schemeClr>
        </a:solidFill>
        <a:effectLst/>
      </p:bgPr>
    </p:bg>
    <p:spTree>
      <p:nvGrpSpPr>
        <p:cNvPr id="1" name=""/>
        <p:cNvGrpSpPr/>
        <p:nvPr/>
      </p:nvGrpSpPr>
      <p:grpSpPr>
        <a:xfrm>
          <a:off x="0" y="0"/>
          <a:ext cx="0" cy="0"/>
          <a:chOff x="0" y="0"/>
          <a:chExt cx="0" cy="0"/>
        </a:xfrm>
      </p:grpSpPr>
      <p:sp>
        <p:nvSpPr>
          <p:cNvPr id="62" name="Title 1"/>
          <p:cNvSpPr>
            <a:spLocks noGrp="1"/>
          </p:cNvSpPr>
          <p:nvPr>
            <p:ph type="ctrTitle" hasCustomPrompt="1"/>
          </p:nvPr>
        </p:nvSpPr>
        <p:spPr>
          <a:xfrm>
            <a:off x="5686784" y="1982530"/>
            <a:ext cx="5438415" cy="2483850"/>
          </a:xfrm>
        </p:spPr>
        <p:txBody>
          <a:bodyPr anchor="ctr" anchorCtr="0">
            <a:noAutofit/>
          </a:bodyPr>
          <a:lstStyle>
            <a:lvl1pPr algn="l">
              <a:lnSpc>
                <a:spcPct val="100000"/>
              </a:lnSpc>
              <a:defRPr sz="5400" cap="none" baseline="0">
                <a:solidFill>
                  <a:srgbClr val="616365"/>
                </a:solidFill>
                <a:latin typeface="Brandon Text Light" panose="020B0303020203060203" pitchFamily="34" charset="0"/>
              </a:defRPr>
            </a:lvl1pPr>
          </a:lstStyle>
          <a:p>
            <a:r>
              <a:rPr lang="en-US"/>
              <a:t>Behavioral Health Consent Project</a:t>
            </a:r>
            <a:br>
              <a:rPr lang="en-US"/>
            </a:br>
            <a:endParaRPr lang="en-US"/>
          </a:p>
        </p:txBody>
      </p:sp>
      <p:sp>
        <p:nvSpPr>
          <p:cNvPr id="5" name="Text Placeholder 4"/>
          <p:cNvSpPr>
            <a:spLocks noGrp="1"/>
          </p:cNvSpPr>
          <p:nvPr>
            <p:ph type="body" sz="quarter" idx="13" hasCustomPrompt="1"/>
          </p:nvPr>
        </p:nvSpPr>
        <p:spPr>
          <a:xfrm>
            <a:off x="1087092" y="5262134"/>
            <a:ext cx="10038108" cy="893565"/>
          </a:xfrm>
        </p:spPr>
        <p:txBody>
          <a:bodyPr anchor="ctr" anchorCtr="0">
            <a:noAutofit/>
          </a:bodyPr>
          <a:lstStyle>
            <a:lvl1pPr marL="0" indent="0" algn="ctr">
              <a:buNone/>
              <a:defRPr sz="2000" baseline="0">
                <a:solidFill>
                  <a:srgbClr val="616365"/>
                </a:solidFill>
              </a:defRPr>
            </a:lvl1pPr>
          </a:lstStyle>
          <a:p>
            <a:pPr lvl="0"/>
            <a:r>
              <a:rPr lang="en-US"/>
              <a:t>Kick Off Meeting, December 2018</a:t>
            </a:r>
          </a:p>
        </p:txBody>
      </p:sp>
      <p:cxnSp>
        <p:nvCxnSpPr>
          <p:cNvPr id="6" name="Straight Connector 5"/>
          <p:cNvCxnSpPr/>
          <p:nvPr userDrawn="1"/>
        </p:nvCxnSpPr>
        <p:spPr>
          <a:xfrm>
            <a:off x="5183103" y="1383623"/>
            <a:ext cx="0" cy="3681664"/>
          </a:xfrm>
          <a:prstGeom prst="line">
            <a:avLst/>
          </a:prstGeom>
          <a:ln w="12700" cap="rnd">
            <a:solidFill>
              <a:srgbClr val="616365"/>
            </a:solidFill>
          </a:ln>
        </p:spPr>
        <p:style>
          <a:lnRef idx="1">
            <a:schemeClr val="accent1"/>
          </a:lnRef>
          <a:fillRef idx="0">
            <a:schemeClr val="accent1"/>
          </a:fillRef>
          <a:effectRef idx="0">
            <a:schemeClr val="accent1"/>
          </a:effectRef>
          <a:fontRef idx="minor">
            <a:schemeClr val="tx1"/>
          </a:fontRef>
        </p:style>
      </p:cxnSp>
      <p:grpSp>
        <p:nvGrpSpPr>
          <p:cNvPr id="11" name="Group 10"/>
          <p:cNvGrpSpPr>
            <a:grpSpLocks noChangeAspect="1"/>
          </p:cNvGrpSpPr>
          <p:nvPr userDrawn="1"/>
        </p:nvGrpSpPr>
        <p:grpSpPr bwMode="black">
          <a:xfrm>
            <a:off x="1085616" y="1983051"/>
            <a:ext cx="3657600" cy="2483849"/>
            <a:chOff x="7425036" y="2219715"/>
            <a:chExt cx="5486401" cy="3725775"/>
          </a:xfrm>
        </p:grpSpPr>
        <p:sp>
          <p:nvSpPr>
            <p:cNvPr id="15" name="Freeform 5"/>
            <p:cNvSpPr>
              <a:spLocks/>
            </p:cNvSpPr>
            <p:nvPr userDrawn="1"/>
          </p:nvSpPr>
          <p:spPr bwMode="black">
            <a:xfrm>
              <a:off x="7425036" y="2219715"/>
              <a:ext cx="3538118"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black">
            <a:xfrm>
              <a:off x="9041226" y="3090537"/>
              <a:ext cx="3870211" cy="2544999"/>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3" name="Picture 2" descr="Text&#10;&#10;Description automatically generated">
            <a:extLst>
              <a:ext uri="{FF2B5EF4-FFF2-40B4-BE49-F238E27FC236}">
                <a16:creationId xmlns:a16="http://schemas.microsoft.com/office/drawing/2014/main" id="{A17B009C-092E-4D63-967A-954DE5144D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86784" y="598930"/>
            <a:ext cx="2560320" cy="657149"/>
          </a:xfrm>
          <a:prstGeom prst="rect">
            <a:avLst/>
          </a:prstGeom>
        </p:spPr>
      </p:pic>
      <p:pic>
        <p:nvPicPr>
          <p:cNvPr id="7" name="Picture 6" descr="Logo&#10;&#10;Description automatically generated">
            <a:extLst>
              <a:ext uri="{FF2B5EF4-FFF2-40B4-BE49-F238E27FC236}">
                <a16:creationId xmlns:a16="http://schemas.microsoft.com/office/drawing/2014/main" id="{1EFA0615-DB90-4F83-921F-219738A2FB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62638" y="440737"/>
            <a:ext cx="2162561" cy="815342"/>
          </a:xfrm>
          <a:prstGeom prst="rect">
            <a:avLst/>
          </a:prstGeom>
        </p:spPr>
      </p:pic>
    </p:spTree>
    <p:extLst>
      <p:ext uri="{BB962C8B-B14F-4D97-AF65-F5344CB8AC3E}">
        <p14:creationId xmlns:p14="http://schemas.microsoft.com/office/powerpoint/2010/main" val="535056251"/>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16">
          <p15:clr>
            <a:srgbClr val="FBAE40"/>
          </p15:clr>
        </p15:guide>
        <p15:guide id="3" pos="672">
          <p15:clr>
            <a:srgbClr val="FBAE40"/>
          </p15:clr>
        </p15:guide>
        <p15:guide id="4" pos="70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2300" y="365125"/>
            <a:ext cx="10731500" cy="1325563"/>
          </a:xfrm>
        </p:spPr>
        <p:txBody>
          <a:bodyPr/>
          <a:lstStyle>
            <a:lvl1pPr>
              <a:defRPr sz="3600" b="1"/>
            </a:lvl1pPr>
          </a:lstStyle>
          <a:p>
            <a:r>
              <a:rPr lang="en-US"/>
              <a:t>High Level Project Tasks </a:t>
            </a:r>
          </a:p>
        </p:txBody>
      </p:sp>
      <p:sp>
        <p:nvSpPr>
          <p:cNvPr id="3" name="Footer Placeholder 2"/>
          <p:cNvSpPr>
            <a:spLocks noGrp="1"/>
          </p:cNvSpPr>
          <p:nvPr>
            <p:ph type="ftr" sz="quarter" idx="10"/>
          </p:nvPr>
        </p:nvSpPr>
        <p:spPr>
          <a:xfrm>
            <a:off x="838200" y="6356350"/>
            <a:ext cx="3432244" cy="365125"/>
          </a:xfrm>
          <a:prstGeom prst="rect">
            <a:avLst/>
          </a:prstGeom>
        </p:spPr>
        <p:txBody>
          <a:bodyPr/>
          <a:lstStyle/>
          <a:p>
            <a:r>
              <a:rPr lang="en-US"/>
              <a:t>Proprietary and Confidential | Altarum</a:t>
            </a:r>
          </a:p>
        </p:txBody>
      </p:sp>
      <p:sp>
        <p:nvSpPr>
          <p:cNvPr id="4" name="Slide Number Placeholder 3"/>
          <p:cNvSpPr>
            <a:spLocks noGrp="1"/>
          </p:cNvSpPr>
          <p:nvPr>
            <p:ph type="sldNum" sz="quarter" idx="11"/>
          </p:nvPr>
        </p:nvSpPr>
        <p:spPr/>
        <p:txBody>
          <a:bodyPr/>
          <a:lstStyle/>
          <a:p>
            <a:r>
              <a:rPr lang="en-US"/>
              <a:t>6</a:t>
            </a:r>
          </a:p>
        </p:txBody>
      </p:sp>
      <p:graphicFrame>
        <p:nvGraphicFramePr>
          <p:cNvPr id="8" name="Diagram 7"/>
          <p:cNvGraphicFramePr/>
          <p:nvPr userDrawn="1">
            <p:extLst>
              <p:ext uri="{D42A27DB-BD31-4B8C-83A1-F6EECF244321}">
                <p14:modId xmlns:p14="http://schemas.microsoft.com/office/powerpoint/2010/main" val="2871234923"/>
              </p:ext>
            </p:extLst>
          </p:nvPr>
        </p:nvGraphicFramePr>
        <p:xfrm>
          <a:off x="1143000" y="719666"/>
          <a:ext cx="9017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636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Image - Left">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bwMode="ltGray">
          <a:xfrm>
            <a:off x="228600" y="0"/>
            <a:ext cx="4800600" cy="4241800"/>
          </a:xfrm>
          <a:solidFill>
            <a:srgbClr val="88DBDF"/>
          </a:solidFill>
        </p:spPr>
        <p:txBody>
          <a:bodyPr>
            <a:normAutofit/>
          </a:bodyPr>
          <a:lstStyle>
            <a:lvl1pPr marL="0" indent="0">
              <a:buNone/>
              <a:defRPr sz="2400" baseline="0">
                <a:solidFill>
                  <a:schemeClr val="bg1"/>
                </a:solidFill>
                <a:latin typeface="Brandon Text Light" panose="020B0303020203060203" pitchFamily="34" charset="0"/>
              </a:defRPr>
            </a:lvl1pPr>
          </a:lstStyle>
          <a:p>
            <a:r>
              <a:rPr lang="en-US"/>
              <a:t>INSERT IMAGE (min 605 x 825 px)</a:t>
            </a:r>
          </a:p>
        </p:txBody>
      </p:sp>
      <p:sp>
        <p:nvSpPr>
          <p:cNvPr id="3" name="Content Placeholder 2"/>
          <p:cNvSpPr>
            <a:spLocks noGrp="1"/>
          </p:cNvSpPr>
          <p:nvPr>
            <p:ph idx="1"/>
          </p:nvPr>
        </p:nvSpPr>
        <p:spPr>
          <a:xfrm>
            <a:off x="5408612" y="1079500"/>
            <a:ext cx="5943600" cy="5144770"/>
          </a:xfrm>
        </p:spPr>
        <p:txBody>
          <a:bodyPr/>
          <a:lstStyle>
            <a:lvl1pPr>
              <a:defRPr sz="2800" baseline="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endParaRPr lang="en-US"/>
          </a:p>
          <a:p>
            <a:pPr lvl="0"/>
            <a:endParaRPr lang="en-US"/>
          </a:p>
          <a:p>
            <a:pPr lvl="0"/>
            <a:endParaRPr lang="en-US"/>
          </a:p>
          <a:p>
            <a:pPr lvl="0"/>
            <a:endParaRPr lang="en-US"/>
          </a:p>
          <a:p>
            <a:pPr lvl="0"/>
            <a:endParaRPr lang="en-US"/>
          </a:p>
          <a:p>
            <a:pPr lvl="0"/>
            <a:r>
              <a:rPr lang="en-US"/>
              <a:t>  Get touch bases with MHEF &amp;   MDHHS on the calendar</a:t>
            </a:r>
          </a:p>
          <a:p>
            <a:pPr lvl="0"/>
            <a:r>
              <a:rPr lang="en-US"/>
              <a:t>  Begin research and tool creation</a:t>
            </a:r>
          </a:p>
          <a:p>
            <a:pPr lvl="0"/>
            <a:r>
              <a:rPr lang="en-US"/>
              <a:t>  Create feedback report templates</a:t>
            </a:r>
          </a:p>
          <a:p>
            <a:pPr lvl="0"/>
            <a:endParaRPr lang="en-US"/>
          </a:p>
          <a:p>
            <a:pPr lvl="0"/>
            <a:endParaRPr lang="en-US"/>
          </a:p>
        </p:txBody>
      </p:sp>
      <p:sp>
        <p:nvSpPr>
          <p:cNvPr id="7" name="Slide Number Placeholder 6"/>
          <p:cNvSpPr>
            <a:spLocks noGrp="1"/>
          </p:cNvSpPr>
          <p:nvPr>
            <p:ph type="sldNum" sz="quarter" idx="12"/>
          </p:nvPr>
        </p:nvSpPr>
        <p:spPr/>
        <p:txBody>
          <a:bodyPr/>
          <a:lstStyle>
            <a:lvl1pPr>
              <a:defRPr>
                <a:solidFill>
                  <a:srgbClr val="EA2839"/>
                </a:solidFill>
              </a:defRPr>
            </a:lvl1pPr>
          </a:lstStyle>
          <a:p>
            <a:r>
              <a:rPr lang="en-US"/>
              <a:t>7</a:t>
            </a:r>
          </a:p>
        </p:txBody>
      </p:sp>
      <p:sp>
        <p:nvSpPr>
          <p:cNvPr id="4" name="Footer Placeholder 3"/>
          <p:cNvSpPr>
            <a:spLocks noGrp="1"/>
          </p:cNvSpPr>
          <p:nvPr>
            <p:ph type="ftr" sz="quarter" idx="14"/>
          </p:nvPr>
        </p:nvSpPr>
        <p:spPr>
          <a:xfrm>
            <a:off x="643662" y="6343136"/>
            <a:ext cx="3432244" cy="365125"/>
          </a:xfrm>
          <a:prstGeom prst="rect">
            <a:avLst/>
          </a:prstGeom>
        </p:spPr>
        <p:txBody>
          <a:bodyPr/>
          <a:lstStyle/>
          <a:p>
            <a:r>
              <a:rPr lang="en-US"/>
              <a:t>Proprietary and Confidential | Altarum</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0"/>
            <a:ext cx="5029200" cy="4330700"/>
          </a:xfrm>
          <a:prstGeom prst="rect">
            <a:avLst/>
          </a:prstGeom>
        </p:spPr>
      </p:pic>
    </p:spTree>
    <p:extLst>
      <p:ext uri="{BB962C8B-B14F-4D97-AF65-F5344CB8AC3E}">
        <p14:creationId xmlns:p14="http://schemas.microsoft.com/office/powerpoint/2010/main" val="3335061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ld Quote - Blue">
    <p:bg>
      <p:bgPr>
        <a:solidFill>
          <a:srgbClr val="6BA3B9"/>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r>
              <a:rPr lang="en-US"/>
              <a:t>7</a:t>
            </a:r>
          </a:p>
        </p:txBody>
      </p:sp>
      <p:grpSp>
        <p:nvGrpSpPr>
          <p:cNvPr id="16" name="Group 15"/>
          <p:cNvGrpSpPr/>
          <p:nvPr userDrawn="1"/>
        </p:nvGrpSpPr>
        <p:grpSpPr bwMode="black">
          <a:xfrm>
            <a:off x="10816873" y="845594"/>
            <a:ext cx="536927" cy="364623"/>
            <a:chOff x="7477125" y="-211008"/>
            <a:chExt cx="5486400" cy="3725775"/>
          </a:xfrm>
        </p:grpSpPr>
        <p:sp>
          <p:nvSpPr>
            <p:cNvPr id="17"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Footer Placeholder 8"/>
          <p:cNvSpPr>
            <a:spLocks noGrp="1"/>
          </p:cNvSpPr>
          <p:nvPr>
            <p:ph type="ftr" sz="quarter" idx="13"/>
          </p:nvPr>
        </p:nvSpPr>
        <p:spPr>
          <a:xfrm>
            <a:off x="838200" y="6356350"/>
            <a:ext cx="3432244" cy="365125"/>
          </a:xfrm>
          <a:prstGeom prst="rect">
            <a:avLst/>
          </a:prstGeom>
        </p:spPr>
        <p:txBody>
          <a:bodyPr/>
          <a:lstStyle>
            <a:lvl1pPr>
              <a:defRPr>
                <a:solidFill>
                  <a:schemeClr val="bg1"/>
                </a:solidFill>
              </a:defRPr>
            </a:lvl1pPr>
          </a:lstStyle>
          <a:p>
            <a:r>
              <a:rPr lang="en-US"/>
              <a:t>Proprietary and Confidential | Altarum</a:t>
            </a:r>
          </a:p>
        </p:txBody>
      </p:sp>
      <p:sp>
        <p:nvSpPr>
          <p:cNvPr id="11" name="Text Placeholder 2"/>
          <p:cNvSpPr>
            <a:spLocks noGrp="1"/>
          </p:cNvSpPr>
          <p:nvPr>
            <p:ph type="body" sz="quarter" idx="14" hasCustomPrompt="1"/>
          </p:nvPr>
        </p:nvSpPr>
        <p:spPr>
          <a:xfrm>
            <a:off x="838200" y="1825625"/>
            <a:ext cx="10515600" cy="3660775"/>
          </a:xfrm>
        </p:spPr>
        <p:txBody>
          <a:bodyPr anchor="ctr" anchorCtr="0"/>
          <a:lstStyle>
            <a:lvl1pPr marL="0" indent="0" algn="ctr">
              <a:buNone/>
              <a:defRPr sz="6000">
                <a:solidFill>
                  <a:schemeClr val="bg1"/>
                </a:solidFill>
                <a:latin typeface="Brandon Text Medium" panose="020B0603020203060203" pitchFamily="34" charset="0"/>
              </a:defRPr>
            </a:lvl1pPr>
          </a:lstStyle>
          <a:p>
            <a:pPr lvl="0"/>
            <a:r>
              <a:rPr lang="en-US"/>
              <a:t>QUESTIONS?</a:t>
            </a:r>
          </a:p>
        </p:txBody>
      </p:sp>
    </p:spTree>
    <p:extLst>
      <p:ext uri="{BB962C8B-B14F-4D97-AF65-F5344CB8AC3E}">
        <p14:creationId xmlns:p14="http://schemas.microsoft.com/office/powerpoint/2010/main" val="12203448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11" name="AutoShape 3"/>
          <p:cNvSpPr>
            <a:spLocks noChangeAspect="1" noChangeArrowheads="1" noTextEdit="1"/>
          </p:cNvSpPr>
          <p:nvPr userDrawn="1"/>
        </p:nvSpPr>
        <p:spPr bwMode="auto">
          <a:xfrm>
            <a:off x="7241109" y="3466479"/>
            <a:ext cx="5484291" cy="372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userDrawn="1"/>
        </p:nvSpPr>
        <p:spPr>
          <a:xfrm>
            <a:off x="838200" y="6375787"/>
            <a:ext cx="3498148" cy="307777"/>
          </a:xfrm>
          <a:prstGeom prst="rect">
            <a:avLst/>
          </a:prstGeom>
          <a:noFill/>
        </p:spPr>
        <p:txBody>
          <a:bodyPr wrap="square" rtlCol="0">
            <a:spAutoFit/>
          </a:bodyPr>
          <a:lstStyle/>
          <a:p>
            <a:pPr algn="l"/>
            <a:r>
              <a:rPr lang="en-US" sz="1400" spc="600">
                <a:solidFill>
                  <a:schemeClr val="bg1"/>
                </a:solidFill>
                <a:latin typeface="Brandon Text Medium" panose="020B0603020203060203" pitchFamily="34" charset="0"/>
              </a:rPr>
              <a:t>ALTARUM.ORG</a:t>
            </a:r>
          </a:p>
        </p:txBody>
      </p:sp>
      <p:pic>
        <p:nvPicPr>
          <p:cNvPr id="58" name="Picture 5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3497" y="3220686"/>
            <a:ext cx="2743200" cy="684644"/>
          </a:xfrm>
          <a:prstGeom prst="rect">
            <a:avLst/>
          </a:prstGeom>
        </p:spPr>
      </p:pic>
    </p:spTree>
    <p:extLst>
      <p:ext uri="{BB962C8B-B14F-4D97-AF65-F5344CB8AC3E}">
        <p14:creationId xmlns:p14="http://schemas.microsoft.com/office/powerpoint/2010/main" val="4819399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 Slide - Thank you w contact - grey">
    <p:bg>
      <p:bgPr>
        <a:solidFill>
          <a:srgbClr val="616365">
            <a:alpha val="10000"/>
          </a:srgbClr>
        </a:solidFill>
        <a:effectLst/>
      </p:bgPr>
    </p:bg>
    <p:spTree>
      <p:nvGrpSpPr>
        <p:cNvPr id="1" name=""/>
        <p:cNvGrpSpPr/>
        <p:nvPr/>
      </p:nvGrpSpPr>
      <p:grpSpPr>
        <a:xfrm>
          <a:off x="0" y="0"/>
          <a:ext cx="0" cy="0"/>
          <a:chOff x="0" y="0"/>
          <a:chExt cx="0" cy="0"/>
        </a:xfrm>
      </p:grpSpPr>
      <p:sp>
        <p:nvSpPr>
          <p:cNvPr id="11" name="AutoShape 3"/>
          <p:cNvSpPr>
            <a:spLocks noChangeAspect="1" noChangeArrowheads="1" noTextEdit="1"/>
          </p:cNvSpPr>
          <p:nvPr userDrawn="1"/>
        </p:nvSpPr>
        <p:spPr bwMode="auto">
          <a:xfrm>
            <a:off x="7241109" y="3466479"/>
            <a:ext cx="5484291" cy="372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userDrawn="1"/>
        </p:nvSpPr>
        <p:spPr>
          <a:xfrm>
            <a:off x="914400" y="5572968"/>
            <a:ext cx="4855674" cy="369332"/>
          </a:xfrm>
          <a:prstGeom prst="rect">
            <a:avLst/>
          </a:prstGeom>
          <a:noFill/>
        </p:spPr>
        <p:txBody>
          <a:bodyPr wrap="square" lIns="0" tIns="0" rIns="0" bIns="0" rtlCol="0">
            <a:spAutoFit/>
          </a:bodyPr>
          <a:lstStyle/>
          <a:p>
            <a:pPr algn="r"/>
            <a:r>
              <a:rPr lang="en-US" sz="2400" spc="600">
                <a:solidFill>
                  <a:srgbClr val="616365"/>
                </a:solidFill>
                <a:latin typeface="Brandon Text Medium" panose="020B0603020203060203" pitchFamily="34" charset="0"/>
              </a:rPr>
              <a:t>ALTARUM.ORG</a:t>
            </a:r>
          </a:p>
        </p:txBody>
      </p:sp>
      <p:sp>
        <p:nvSpPr>
          <p:cNvPr id="60" name="Text Placeholder 4"/>
          <p:cNvSpPr>
            <a:spLocks noGrp="1"/>
          </p:cNvSpPr>
          <p:nvPr>
            <p:ph type="body" sz="quarter" idx="13"/>
          </p:nvPr>
        </p:nvSpPr>
        <p:spPr>
          <a:xfrm>
            <a:off x="6422096" y="5202710"/>
            <a:ext cx="4728717" cy="1202181"/>
          </a:xfrm>
        </p:spPr>
        <p:txBody>
          <a:bodyPr anchor="ctr" anchorCtr="0">
            <a:noAutofit/>
          </a:bodyPr>
          <a:lstStyle>
            <a:lvl1pPr marL="0" indent="0" algn="l">
              <a:buNone/>
              <a:defRPr sz="2000" baseline="0">
                <a:solidFill>
                  <a:srgbClr val="616365"/>
                </a:solidFill>
              </a:defRPr>
            </a:lvl1pPr>
          </a:lstStyle>
          <a:p>
            <a:pPr lvl="0"/>
            <a:endParaRPr lang="en-US"/>
          </a:p>
        </p:txBody>
      </p:sp>
      <p:sp>
        <p:nvSpPr>
          <p:cNvPr id="4" name="Text Placeholder 3"/>
          <p:cNvSpPr>
            <a:spLocks noGrp="1"/>
          </p:cNvSpPr>
          <p:nvPr>
            <p:ph type="body" sz="quarter" idx="14"/>
          </p:nvPr>
        </p:nvSpPr>
        <p:spPr>
          <a:xfrm>
            <a:off x="2432050" y="3891173"/>
            <a:ext cx="7296150" cy="992187"/>
          </a:xfrm>
        </p:spPr>
        <p:txBody>
          <a:bodyPr/>
          <a:lstStyle>
            <a:lvl1pPr marL="0" indent="0" algn="ctr">
              <a:lnSpc>
                <a:spcPct val="100000"/>
              </a:lnSpc>
              <a:buNone/>
              <a:defRPr sz="5400" baseline="0">
                <a:solidFill>
                  <a:srgbClr val="616365"/>
                </a:solidFill>
                <a:latin typeface="Brandon Text Light" panose="020B0303020203060203" pitchFamily="34" charset="0"/>
              </a:defRPr>
            </a:lvl1pPr>
          </a:lstStyle>
          <a:p>
            <a:pPr lvl="0"/>
            <a:endParaRPr lang="en-US"/>
          </a:p>
        </p:txBody>
      </p:sp>
      <p:cxnSp>
        <p:nvCxnSpPr>
          <p:cNvPr id="62" name="Straight Connector 61"/>
          <p:cNvCxnSpPr/>
          <p:nvPr userDrawn="1"/>
        </p:nvCxnSpPr>
        <p:spPr>
          <a:xfrm>
            <a:off x="6096000" y="5118000"/>
            <a:ext cx="0" cy="1371600"/>
          </a:xfrm>
          <a:prstGeom prst="line">
            <a:avLst/>
          </a:prstGeom>
          <a:ln w="12700" cap="rnd">
            <a:solidFill>
              <a:srgbClr val="616365"/>
            </a:solidFill>
          </a:ln>
        </p:spPr>
        <p:style>
          <a:lnRef idx="1">
            <a:schemeClr val="accent1"/>
          </a:lnRef>
          <a:fillRef idx="0">
            <a:schemeClr val="accent1"/>
          </a:fillRef>
          <a:effectRef idx="0">
            <a:schemeClr val="accent1"/>
          </a:effectRef>
          <a:fontRef idx="minor">
            <a:schemeClr val="tx1"/>
          </a:fontRef>
        </p:style>
      </p:cxnSp>
      <p:grpSp>
        <p:nvGrpSpPr>
          <p:cNvPr id="14" name="Group 13"/>
          <p:cNvGrpSpPr>
            <a:grpSpLocks noChangeAspect="1"/>
          </p:cNvGrpSpPr>
          <p:nvPr userDrawn="1"/>
        </p:nvGrpSpPr>
        <p:grpSpPr bwMode="black">
          <a:xfrm>
            <a:off x="4239750" y="1175467"/>
            <a:ext cx="3657600" cy="2483849"/>
            <a:chOff x="7425036" y="2219715"/>
            <a:chExt cx="5486401" cy="3725775"/>
          </a:xfrm>
        </p:grpSpPr>
        <p:sp>
          <p:nvSpPr>
            <p:cNvPr id="15" name="Freeform 5"/>
            <p:cNvSpPr>
              <a:spLocks/>
            </p:cNvSpPr>
            <p:nvPr userDrawn="1"/>
          </p:nvSpPr>
          <p:spPr bwMode="black">
            <a:xfrm>
              <a:off x="7425036" y="2219715"/>
              <a:ext cx="3538118"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black">
            <a:xfrm>
              <a:off x="9041226" y="3090537"/>
              <a:ext cx="3870211" cy="2544999"/>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33460835"/>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5B54-C1C4-41E6-85D0-6838C53227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86E314-5AC7-4F81-8BF7-5709D349CE38}"/>
              </a:ext>
            </a:extLst>
          </p:cNvPr>
          <p:cNvSpPr>
            <a:spLocks noGrp="1"/>
          </p:cNvSpPr>
          <p:nvPr>
            <p:ph type="dt" sz="half" idx="10"/>
          </p:nvPr>
        </p:nvSpPr>
        <p:spPr/>
        <p:txBody>
          <a:bodyPr/>
          <a:lstStyle/>
          <a:p>
            <a:fld id="{1D500E1C-DB28-43CF-B719-5919B44C1099}" type="datetimeFigureOut">
              <a:rPr lang="en-US" smtClean="0"/>
              <a:t>3/10/2021</a:t>
            </a:fld>
            <a:endParaRPr lang="en-US"/>
          </a:p>
        </p:txBody>
      </p:sp>
      <p:sp>
        <p:nvSpPr>
          <p:cNvPr id="4" name="Footer Placeholder 3">
            <a:extLst>
              <a:ext uri="{FF2B5EF4-FFF2-40B4-BE49-F238E27FC236}">
                <a16:creationId xmlns:a16="http://schemas.microsoft.com/office/drawing/2014/main" id="{2FE0FDE3-9820-4919-B927-1D0F43623ACB}"/>
              </a:ext>
            </a:extLst>
          </p:cNvPr>
          <p:cNvSpPr>
            <a:spLocks noGrp="1"/>
          </p:cNvSpPr>
          <p:nvPr>
            <p:ph type="ftr" sz="quarter" idx="11"/>
          </p:nvPr>
        </p:nvSpPr>
        <p:spPr>
          <a:xfrm>
            <a:off x="838200" y="6356350"/>
            <a:ext cx="3432244"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3D82B22-10D2-44CF-922B-A0432C9465C3}"/>
              </a:ext>
            </a:extLst>
          </p:cNvPr>
          <p:cNvSpPr>
            <a:spLocks noGrp="1"/>
          </p:cNvSpPr>
          <p:nvPr>
            <p:ph type="sldNum" sz="quarter" idx="12"/>
          </p:nvPr>
        </p:nvSpPr>
        <p:spPr/>
        <p:txBody>
          <a:bodyPr/>
          <a:lstStyle/>
          <a:p>
            <a:fld id="{9EDF3248-804B-44AF-802D-17C55866D062}" type="slidenum">
              <a:rPr lang="en-US" smtClean="0"/>
              <a:t>‹#›</a:t>
            </a:fld>
            <a:endParaRPr lang="en-US"/>
          </a:p>
        </p:txBody>
      </p:sp>
    </p:spTree>
    <p:extLst>
      <p:ext uri="{BB962C8B-B14F-4D97-AF65-F5344CB8AC3E}">
        <p14:creationId xmlns:p14="http://schemas.microsoft.com/office/powerpoint/2010/main" val="182781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Two-tone">
    <p:spTree>
      <p:nvGrpSpPr>
        <p:cNvPr id="1" name=""/>
        <p:cNvGrpSpPr/>
        <p:nvPr/>
      </p:nvGrpSpPr>
      <p:grpSpPr>
        <a:xfrm>
          <a:off x="0" y="0"/>
          <a:ext cx="0" cy="0"/>
          <a:chOff x="0" y="0"/>
          <a:chExt cx="0" cy="0"/>
        </a:xfrm>
      </p:grpSpPr>
      <p:sp>
        <p:nvSpPr>
          <p:cNvPr id="11" name="Rectangle 10"/>
          <p:cNvSpPr/>
          <p:nvPr userDrawn="1"/>
        </p:nvSpPr>
        <p:spPr>
          <a:xfrm>
            <a:off x="0" y="0"/>
            <a:ext cx="7957818" cy="6858000"/>
          </a:xfrm>
          <a:prstGeom prst="rect">
            <a:avLst/>
          </a:prstGeom>
          <a:solidFill>
            <a:srgbClr val="EA28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7957818" y="0"/>
            <a:ext cx="4234182" cy="6858000"/>
          </a:xfrm>
          <a:prstGeom prst="rect">
            <a:avLst/>
          </a:prstGeom>
          <a:solidFill>
            <a:srgbClr val="616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7957818" cy="6858000"/>
          </a:xfrm>
          <a:prstGeom prst="rect">
            <a:avLst/>
          </a:prstGeom>
          <a:solidFill>
            <a:srgbClr val="EA28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bwMode="hidden">
          <a:xfrm>
            <a:off x="7239000" y="3466479"/>
            <a:ext cx="5486400" cy="3725775"/>
            <a:chOff x="7239000" y="3466479"/>
            <a:chExt cx="5486400" cy="3725775"/>
          </a:xfrm>
        </p:grpSpPr>
        <p:sp>
          <p:nvSpPr>
            <p:cNvPr id="8" name="Freeform 5"/>
            <p:cNvSpPr>
              <a:spLocks/>
            </p:cNvSpPr>
            <p:nvPr userDrawn="1"/>
          </p:nvSpPr>
          <p:spPr bwMode="hidden">
            <a:xfrm>
              <a:off x="7239000" y="3466479"/>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000000">
                <a:alpha val="1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userDrawn="1"/>
          </p:nvSpPr>
          <p:spPr bwMode="hidden">
            <a:xfrm>
              <a:off x="8855190" y="4337303"/>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000000">
                <a:alpha val="10000"/>
              </a:srgb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Text Placeholder 4"/>
          <p:cNvSpPr>
            <a:spLocks noGrp="1"/>
          </p:cNvSpPr>
          <p:nvPr>
            <p:ph type="body" sz="quarter" idx="14" hasCustomPrompt="1"/>
          </p:nvPr>
        </p:nvSpPr>
        <p:spPr>
          <a:xfrm>
            <a:off x="8356592" y="5329365"/>
            <a:ext cx="3229394" cy="893565"/>
          </a:xfrm>
        </p:spPr>
        <p:txBody>
          <a:bodyPr>
            <a:normAutofit/>
          </a:bodyPr>
          <a:lstStyle>
            <a:lvl1pPr marL="0" indent="0">
              <a:buNone/>
              <a:defRPr sz="2400" baseline="0">
                <a:solidFill>
                  <a:schemeClr val="bg1"/>
                </a:solidFill>
              </a:defRPr>
            </a:lvl1pPr>
          </a:lstStyle>
          <a:p>
            <a:pPr lvl="0"/>
            <a:r>
              <a:rPr lang="en-US"/>
              <a:t>Kick Off Call</a:t>
            </a:r>
          </a:p>
          <a:p>
            <a:pPr lvl="0"/>
            <a:r>
              <a:rPr lang="en-US"/>
              <a:t>December 2018</a:t>
            </a:r>
          </a:p>
        </p:txBody>
      </p:sp>
      <p:sp>
        <p:nvSpPr>
          <p:cNvPr id="12" name="Title 1"/>
          <p:cNvSpPr>
            <a:spLocks noGrp="1"/>
          </p:cNvSpPr>
          <p:nvPr>
            <p:ph type="ctrTitle" hasCustomPrompt="1"/>
          </p:nvPr>
        </p:nvSpPr>
        <p:spPr>
          <a:xfrm>
            <a:off x="838200" y="2358888"/>
            <a:ext cx="6681395" cy="2756452"/>
          </a:xfrm>
        </p:spPr>
        <p:txBody>
          <a:bodyPr anchor="b">
            <a:normAutofit/>
          </a:bodyPr>
          <a:lstStyle>
            <a:lvl1pPr algn="l">
              <a:defRPr sz="4800" cap="all" baseline="0">
                <a:solidFill>
                  <a:schemeClr val="bg1"/>
                </a:solidFill>
                <a:latin typeface="Brandon Text Light" panose="020B0303020203060203" pitchFamily="34" charset="0"/>
              </a:defRPr>
            </a:lvl1pPr>
          </a:lstStyle>
          <a:p>
            <a:r>
              <a:rPr lang="en-US"/>
              <a:t>Behavioral Health Consent Project</a:t>
            </a:r>
            <a:br>
              <a:rPr lang="en-US"/>
            </a:br>
            <a:endParaRPr lang="en-US"/>
          </a:p>
        </p:txBody>
      </p:sp>
      <p:sp>
        <p:nvSpPr>
          <p:cNvPr id="13" name="Text Placeholder 4"/>
          <p:cNvSpPr>
            <a:spLocks noGrp="1"/>
          </p:cNvSpPr>
          <p:nvPr>
            <p:ph type="body" sz="quarter" idx="13" hasCustomPrompt="1"/>
          </p:nvPr>
        </p:nvSpPr>
        <p:spPr>
          <a:xfrm>
            <a:off x="836682" y="5329365"/>
            <a:ext cx="6682913" cy="893565"/>
          </a:xfrm>
        </p:spPr>
        <p:txBody>
          <a:bodyPr>
            <a:normAutofit/>
          </a:bodyPr>
          <a:lstStyle>
            <a:lvl1pPr marL="0" indent="0">
              <a:buNone/>
              <a:defRPr sz="2400">
                <a:solidFill>
                  <a:schemeClr val="bg1"/>
                </a:solidFill>
              </a:defRPr>
            </a:lvl1pPr>
          </a:lstStyle>
          <a:p>
            <a:pPr lvl="0"/>
            <a:r>
              <a:rPr lang="en-US"/>
              <a:t>Center for Behavioral Health</a:t>
            </a:r>
          </a:p>
          <a:p>
            <a:pPr lvl="0"/>
            <a:r>
              <a:rPr lang="en-US"/>
              <a:t>Center for Appropriate Care</a:t>
            </a:r>
          </a:p>
        </p:txBody>
      </p:sp>
      <p:pic>
        <p:nvPicPr>
          <p:cNvPr id="65" name="Picture 6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748" y="723195"/>
            <a:ext cx="2743200" cy="684644"/>
          </a:xfrm>
          <a:prstGeom prst="rect">
            <a:avLst/>
          </a:prstGeom>
        </p:spPr>
      </p:pic>
      <p:pic>
        <p:nvPicPr>
          <p:cNvPr id="14" name="Picture 13"/>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16500" y="723195"/>
            <a:ext cx="2370137" cy="728084"/>
          </a:xfrm>
          <a:prstGeom prst="rect">
            <a:avLst/>
          </a:prstGeom>
          <a:noFill/>
          <a:ln>
            <a:noFill/>
          </a:ln>
        </p:spPr>
      </p:pic>
      <p:pic>
        <p:nvPicPr>
          <p:cNvPr id="15" name="Picture 14"/>
          <p:cNvPicPr>
            <a:picLocks noChangeAspect="1"/>
          </p:cNvPicPr>
          <p:nvPr userDrawn="1"/>
        </p:nvPicPr>
        <p:blipFill>
          <a:blip r:embed="rId4"/>
          <a:stretch>
            <a:fillRect/>
          </a:stretch>
        </p:blipFill>
        <p:spPr>
          <a:xfrm>
            <a:off x="9194799" y="708996"/>
            <a:ext cx="1582317" cy="769079"/>
          </a:xfrm>
          <a:prstGeom prst="rect">
            <a:avLst/>
          </a:prstGeom>
        </p:spPr>
      </p:pic>
    </p:spTree>
    <p:extLst>
      <p:ext uri="{BB962C8B-B14F-4D97-AF65-F5344CB8AC3E}">
        <p14:creationId xmlns:p14="http://schemas.microsoft.com/office/powerpoint/2010/main" val="191939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grpSp>
        <p:nvGrpSpPr>
          <p:cNvPr id="5" name="Group 4"/>
          <p:cNvGrpSpPr/>
          <p:nvPr userDrawn="1"/>
        </p:nvGrpSpPr>
        <p:grpSpPr bwMode="hidden">
          <a:xfrm>
            <a:off x="7239000" y="3466479"/>
            <a:ext cx="5486400" cy="3725775"/>
            <a:chOff x="7239000" y="3466479"/>
            <a:chExt cx="5486400" cy="3725775"/>
          </a:xfrm>
        </p:grpSpPr>
        <p:sp>
          <p:nvSpPr>
            <p:cNvPr id="6" name="Freeform 5"/>
            <p:cNvSpPr>
              <a:spLocks/>
            </p:cNvSpPr>
            <p:nvPr userDrawn="1"/>
          </p:nvSpPr>
          <p:spPr bwMode="hidden">
            <a:xfrm>
              <a:off x="7239000" y="3466479"/>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userDrawn="1"/>
          </p:nvSpPr>
          <p:spPr bwMode="hidden">
            <a:xfrm>
              <a:off x="8855190" y="4337303"/>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8" name="Title 1"/>
          <p:cNvSpPr>
            <a:spLocks noGrp="1"/>
          </p:cNvSpPr>
          <p:nvPr>
            <p:ph type="ctrTitle" hasCustomPrompt="1"/>
          </p:nvPr>
        </p:nvSpPr>
        <p:spPr>
          <a:xfrm>
            <a:off x="838200" y="2358888"/>
            <a:ext cx="8001000" cy="2756452"/>
          </a:xfrm>
        </p:spPr>
        <p:txBody>
          <a:bodyPr anchor="b">
            <a:normAutofit/>
          </a:bodyPr>
          <a:lstStyle>
            <a:lvl1pPr algn="l">
              <a:defRPr sz="4800" cap="all" baseline="0">
                <a:solidFill>
                  <a:srgbClr val="EA2839"/>
                </a:solidFill>
                <a:latin typeface="Brandon Text Light" panose="020B0303020203060203" pitchFamily="34" charset="0"/>
              </a:defRPr>
            </a:lvl1pPr>
          </a:lstStyle>
          <a:p>
            <a:r>
              <a:rPr lang="en-US"/>
              <a:t>Behavioral Health Consent Project</a:t>
            </a:r>
            <a:br>
              <a:rPr lang="en-US"/>
            </a:br>
            <a:endParaRPr lang="en-US"/>
          </a:p>
        </p:txBody>
      </p:sp>
      <p:sp>
        <p:nvSpPr>
          <p:cNvPr id="59" name="Text Placeholder 4"/>
          <p:cNvSpPr>
            <a:spLocks noGrp="1"/>
          </p:cNvSpPr>
          <p:nvPr>
            <p:ph type="body" sz="quarter" idx="13" hasCustomPrompt="1"/>
          </p:nvPr>
        </p:nvSpPr>
        <p:spPr>
          <a:xfrm>
            <a:off x="836682" y="5329366"/>
            <a:ext cx="8018508" cy="893565"/>
          </a:xfrm>
        </p:spPr>
        <p:txBody>
          <a:bodyPr>
            <a:normAutofit/>
          </a:bodyPr>
          <a:lstStyle>
            <a:lvl1pPr marL="0" indent="0">
              <a:buNone/>
              <a:defRPr sz="2400" baseline="0">
                <a:solidFill>
                  <a:srgbClr val="616365"/>
                </a:solidFill>
              </a:defRPr>
            </a:lvl1pPr>
          </a:lstStyle>
          <a:p>
            <a:pPr lvl="0"/>
            <a:r>
              <a:rPr lang="en-US"/>
              <a:t>Center for Behavioral Health &amp; Center for Appropriate Care</a:t>
            </a:r>
          </a:p>
          <a:p>
            <a:pPr lvl="0"/>
            <a:r>
              <a:rPr lang="en-US"/>
              <a:t>Kick Off Call, December 2018</a:t>
            </a:r>
          </a:p>
        </p:txBody>
      </p:sp>
      <p:pic>
        <p:nvPicPr>
          <p:cNvPr id="61" name="Picture 6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778" y="723195"/>
            <a:ext cx="2743200" cy="684644"/>
          </a:xfrm>
          <a:prstGeom prst="rect">
            <a:avLst/>
          </a:prstGeom>
        </p:spPr>
      </p:pic>
      <p:pic>
        <p:nvPicPr>
          <p:cNvPr id="8"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16500" y="723195"/>
            <a:ext cx="2370137" cy="728084"/>
          </a:xfrm>
          <a:prstGeom prst="rect">
            <a:avLst/>
          </a:prstGeom>
          <a:noFill/>
          <a:ln>
            <a:noFill/>
          </a:ln>
        </p:spPr>
      </p:pic>
      <p:pic>
        <p:nvPicPr>
          <p:cNvPr id="9" name="Picture 8"/>
          <p:cNvPicPr>
            <a:picLocks noChangeAspect="1"/>
          </p:cNvPicPr>
          <p:nvPr userDrawn="1"/>
        </p:nvPicPr>
        <p:blipFill>
          <a:blip r:embed="rId4"/>
          <a:stretch>
            <a:fillRect/>
          </a:stretch>
        </p:blipFill>
        <p:spPr>
          <a:xfrm>
            <a:off x="9194799" y="708996"/>
            <a:ext cx="1582317" cy="769079"/>
          </a:xfrm>
          <a:prstGeom prst="rect">
            <a:avLst/>
          </a:prstGeom>
        </p:spPr>
      </p:pic>
    </p:spTree>
    <p:extLst>
      <p:ext uri="{BB962C8B-B14F-4D97-AF65-F5344CB8AC3E}">
        <p14:creationId xmlns:p14="http://schemas.microsoft.com/office/powerpoint/2010/main" val="284549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Grey">
    <p:bg>
      <p:bgPr>
        <a:solidFill>
          <a:srgbClr val="616365"/>
        </a:solidFill>
        <a:effectLst/>
      </p:bgPr>
    </p:bg>
    <p:spTree>
      <p:nvGrpSpPr>
        <p:cNvPr id="1" name=""/>
        <p:cNvGrpSpPr/>
        <p:nvPr/>
      </p:nvGrpSpPr>
      <p:grpSpPr>
        <a:xfrm>
          <a:off x="0" y="0"/>
          <a:ext cx="0" cy="0"/>
          <a:chOff x="0" y="0"/>
          <a:chExt cx="0" cy="0"/>
        </a:xfrm>
      </p:grpSpPr>
      <p:grpSp>
        <p:nvGrpSpPr>
          <p:cNvPr id="5" name="Group 4"/>
          <p:cNvGrpSpPr/>
          <p:nvPr userDrawn="1"/>
        </p:nvGrpSpPr>
        <p:grpSpPr bwMode="hidden">
          <a:xfrm>
            <a:off x="7239000" y="3466479"/>
            <a:ext cx="5486400" cy="3725775"/>
            <a:chOff x="7239000" y="3466479"/>
            <a:chExt cx="5486400" cy="3725775"/>
          </a:xfrm>
        </p:grpSpPr>
        <p:sp>
          <p:nvSpPr>
            <p:cNvPr id="6" name="Freeform 5"/>
            <p:cNvSpPr>
              <a:spLocks/>
            </p:cNvSpPr>
            <p:nvPr userDrawn="1"/>
          </p:nvSpPr>
          <p:spPr bwMode="hidden">
            <a:xfrm>
              <a:off x="7239000" y="3466479"/>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000000">
                <a:alpha val="1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userDrawn="1"/>
          </p:nvSpPr>
          <p:spPr bwMode="hidden">
            <a:xfrm>
              <a:off x="8855190" y="4337303"/>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000000">
                <a:alpha val="10000"/>
              </a:srgb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9" name="Title 1"/>
          <p:cNvSpPr>
            <a:spLocks noGrp="1"/>
          </p:cNvSpPr>
          <p:nvPr>
            <p:ph type="ctrTitle" hasCustomPrompt="1"/>
          </p:nvPr>
        </p:nvSpPr>
        <p:spPr>
          <a:xfrm>
            <a:off x="838200" y="2358888"/>
            <a:ext cx="6400800" cy="2810012"/>
          </a:xfrm>
        </p:spPr>
        <p:txBody>
          <a:bodyPr anchor="b">
            <a:normAutofit/>
          </a:bodyPr>
          <a:lstStyle>
            <a:lvl1pPr algn="l">
              <a:defRPr sz="4800" cap="all" baseline="0">
                <a:solidFill>
                  <a:schemeClr val="bg1"/>
                </a:solidFill>
                <a:latin typeface="Brandon Text Light" panose="020B0303020203060203" pitchFamily="34" charset="0"/>
              </a:defRPr>
            </a:lvl1pPr>
          </a:lstStyle>
          <a:p>
            <a:br>
              <a:rPr lang="en-US"/>
            </a:br>
            <a:br>
              <a:rPr lang="en-US"/>
            </a:br>
            <a:br>
              <a:rPr lang="en-US"/>
            </a:br>
            <a:br>
              <a:rPr lang="en-US"/>
            </a:br>
            <a:br>
              <a:rPr lang="en-US"/>
            </a:br>
            <a:r>
              <a:rPr lang="en-US"/>
              <a:t>Behavioral Health Consent Project</a:t>
            </a:r>
            <a:br>
              <a:rPr lang="en-US"/>
            </a:br>
            <a:br>
              <a:rPr lang="en-US"/>
            </a:br>
            <a:endParaRPr lang="en-US"/>
          </a:p>
        </p:txBody>
      </p:sp>
      <p:sp>
        <p:nvSpPr>
          <p:cNvPr id="60" name="Text Placeholder 4"/>
          <p:cNvSpPr>
            <a:spLocks noGrp="1"/>
          </p:cNvSpPr>
          <p:nvPr>
            <p:ph type="body" sz="quarter" idx="13" hasCustomPrompt="1"/>
          </p:nvPr>
        </p:nvSpPr>
        <p:spPr>
          <a:xfrm>
            <a:off x="836682" y="5329366"/>
            <a:ext cx="8018508" cy="893565"/>
          </a:xfrm>
        </p:spPr>
        <p:txBody>
          <a:bodyPr>
            <a:normAutofit/>
          </a:bodyPr>
          <a:lstStyle>
            <a:lvl1pPr marL="0" indent="0">
              <a:buNone/>
              <a:defRPr sz="2400" baseline="0">
                <a:solidFill>
                  <a:schemeClr val="bg1"/>
                </a:solidFill>
              </a:defRPr>
            </a:lvl1pPr>
          </a:lstStyle>
          <a:p>
            <a:pPr lvl="0"/>
            <a:r>
              <a:rPr lang="en-US"/>
              <a:t>Center for Behavioral Health</a:t>
            </a:r>
          </a:p>
          <a:p>
            <a:pPr lvl="0"/>
            <a:r>
              <a:rPr lang="en-US"/>
              <a:t>Center for Appropriate Care	          December 2018</a:t>
            </a:r>
          </a:p>
        </p:txBody>
      </p:sp>
      <p:pic>
        <p:nvPicPr>
          <p:cNvPr id="61" name="Picture 6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748" y="723195"/>
            <a:ext cx="2743200" cy="684644"/>
          </a:xfrm>
          <a:prstGeom prst="rect">
            <a:avLst/>
          </a:prstGeom>
        </p:spPr>
      </p:pic>
      <p:pic>
        <p:nvPicPr>
          <p:cNvPr id="8" name="Picture 7"/>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57762" y="679754"/>
            <a:ext cx="2428875" cy="771525"/>
          </a:xfrm>
          <a:prstGeom prst="rect">
            <a:avLst/>
          </a:prstGeom>
          <a:noFill/>
          <a:ln>
            <a:noFill/>
          </a:ln>
        </p:spPr>
      </p:pic>
      <p:pic>
        <p:nvPicPr>
          <p:cNvPr id="9" name="Picture 8"/>
          <p:cNvPicPr>
            <a:picLocks noChangeAspect="1"/>
          </p:cNvPicPr>
          <p:nvPr userDrawn="1"/>
        </p:nvPicPr>
        <p:blipFill>
          <a:blip r:embed="rId4"/>
          <a:stretch>
            <a:fillRect/>
          </a:stretch>
        </p:blipFill>
        <p:spPr>
          <a:xfrm>
            <a:off x="9114421" y="667498"/>
            <a:ext cx="1570037" cy="810577"/>
          </a:xfrm>
          <a:prstGeom prst="rect">
            <a:avLst/>
          </a:prstGeom>
        </p:spPr>
      </p:pic>
    </p:spTree>
    <p:extLst>
      <p:ext uri="{BB962C8B-B14F-4D97-AF65-F5344CB8AC3E}">
        <p14:creationId xmlns:p14="http://schemas.microsoft.com/office/powerpoint/2010/main" val="2702624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tIns="0" rIns="0" bIns="0"/>
          <a:lstStyle>
            <a:lvl1pPr marL="0" indent="0">
              <a:buNone/>
              <a:defRPr/>
            </a:lvl1pPr>
          </a:lstStyle>
          <a:p>
            <a:pPr lvl="0"/>
            <a:endParaRPr lang="en-US"/>
          </a:p>
        </p:txBody>
      </p:sp>
      <p:grpSp>
        <p:nvGrpSpPr>
          <p:cNvPr id="16" name="Group 15"/>
          <p:cNvGrpSpPr/>
          <p:nvPr userDrawn="1"/>
        </p:nvGrpSpPr>
        <p:grpSpPr bwMode="black">
          <a:xfrm>
            <a:off x="10816873" y="845594"/>
            <a:ext cx="536927" cy="364623"/>
            <a:chOff x="7477125" y="-211008"/>
            <a:chExt cx="5486400" cy="3725775"/>
          </a:xfrm>
        </p:grpSpPr>
        <p:sp>
          <p:nvSpPr>
            <p:cNvPr id="17"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le 7"/>
          <p:cNvSpPr>
            <a:spLocks noGrp="1"/>
          </p:cNvSpPr>
          <p:nvPr>
            <p:ph type="title" hasCustomPrompt="1"/>
          </p:nvPr>
        </p:nvSpPr>
        <p:spPr>
          <a:xfrm>
            <a:off x="838200" y="365125"/>
            <a:ext cx="9356678" cy="1325563"/>
          </a:xfrm>
        </p:spPr>
        <p:txBody>
          <a:bodyPr/>
          <a:lstStyle>
            <a:lvl1pPr>
              <a:defRPr sz="4400" b="1"/>
            </a:lvl1pPr>
          </a:lstStyle>
          <a:p>
            <a:r>
              <a:rPr lang="en-US"/>
              <a:t>Agenda</a:t>
            </a:r>
          </a:p>
        </p:txBody>
      </p:sp>
      <p:sp>
        <p:nvSpPr>
          <p:cNvPr id="9" name="Footer Placeholder 8"/>
          <p:cNvSpPr>
            <a:spLocks noGrp="1"/>
          </p:cNvSpPr>
          <p:nvPr>
            <p:ph type="ftr" sz="quarter" idx="13"/>
          </p:nvPr>
        </p:nvSpPr>
        <p:spPr>
          <a:xfrm>
            <a:off x="838200" y="6356350"/>
            <a:ext cx="3432244" cy="365125"/>
          </a:xfrm>
          <a:prstGeom prst="rect">
            <a:avLst/>
          </a:prstGeom>
        </p:spPr>
        <p:txBody>
          <a:bodyPr/>
          <a:lstStyle/>
          <a:p>
            <a:r>
              <a:rPr lang="en-US"/>
              <a:t>Proprietary and Confidential | Altarum</a:t>
            </a:r>
          </a:p>
        </p:txBody>
      </p:sp>
      <p:graphicFrame>
        <p:nvGraphicFramePr>
          <p:cNvPr id="10" name="Table 9"/>
          <p:cNvGraphicFramePr>
            <a:graphicFrameLocks noGrp="1"/>
          </p:cNvGraphicFramePr>
          <p:nvPr userDrawn="1">
            <p:extLst>
              <p:ext uri="{D42A27DB-BD31-4B8C-83A1-F6EECF244321}">
                <p14:modId xmlns:p14="http://schemas.microsoft.com/office/powerpoint/2010/main" val="120589029"/>
              </p:ext>
            </p:extLst>
          </p:nvPr>
        </p:nvGraphicFramePr>
        <p:xfrm>
          <a:off x="889000" y="1870078"/>
          <a:ext cx="6957708" cy="4200522"/>
        </p:xfrm>
        <a:graphic>
          <a:graphicData uri="http://schemas.openxmlformats.org/drawingml/2006/table">
            <a:tbl>
              <a:tblPr firstRow="1" bandRow="1">
                <a:tableStyleId>{5C22544A-7EE6-4342-B048-85BDC9FD1C3A}</a:tableStyleId>
              </a:tblPr>
              <a:tblGrid>
                <a:gridCol w="3478854">
                  <a:extLst>
                    <a:ext uri="{9D8B030D-6E8A-4147-A177-3AD203B41FA5}">
                      <a16:colId xmlns:a16="http://schemas.microsoft.com/office/drawing/2014/main" val="20000"/>
                    </a:ext>
                  </a:extLst>
                </a:gridCol>
                <a:gridCol w="3478854">
                  <a:extLst>
                    <a:ext uri="{9D8B030D-6E8A-4147-A177-3AD203B41FA5}">
                      <a16:colId xmlns:a16="http://schemas.microsoft.com/office/drawing/2014/main" val="20001"/>
                    </a:ext>
                  </a:extLst>
                </a:gridCol>
              </a:tblGrid>
              <a:tr h="522726">
                <a:tc>
                  <a:txBody>
                    <a:bodyPr/>
                    <a:lstStyle/>
                    <a:p>
                      <a:r>
                        <a:rPr lang="en-US"/>
                        <a:t>Agenda Item</a:t>
                      </a:r>
                    </a:p>
                  </a:txBody>
                  <a:tcPr/>
                </a:tc>
                <a:tc>
                  <a:txBody>
                    <a:bodyPr/>
                    <a:lstStyle/>
                    <a:p>
                      <a:r>
                        <a:rPr lang="en-US"/>
                        <a:t>Presenter</a:t>
                      </a:r>
                    </a:p>
                  </a:txBody>
                  <a:tcPr/>
                </a:tc>
                <a:extLst>
                  <a:ext uri="{0D108BD9-81ED-4DB2-BD59-A6C34878D82A}">
                    <a16:rowId xmlns:a16="http://schemas.microsoft.com/office/drawing/2014/main" val="10000"/>
                  </a:ext>
                </a:extLst>
              </a:tr>
              <a:tr h="522726">
                <a:tc>
                  <a:txBody>
                    <a:bodyPr/>
                    <a:lstStyle/>
                    <a:p>
                      <a:r>
                        <a:rPr lang="en-US"/>
                        <a:t>Introductions &amp; Roles</a:t>
                      </a:r>
                    </a:p>
                  </a:txBody>
                  <a:tcPr/>
                </a:tc>
                <a:tc>
                  <a:txBody>
                    <a:bodyPr/>
                    <a:lstStyle/>
                    <a:p>
                      <a:r>
                        <a:rPr lang="en-US"/>
                        <a:t>Emily Ehrlich</a:t>
                      </a:r>
                    </a:p>
                  </a:txBody>
                  <a:tcPr/>
                </a:tc>
                <a:extLst>
                  <a:ext uri="{0D108BD9-81ED-4DB2-BD59-A6C34878D82A}">
                    <a16:rowId xmlns:a16="http://schemas.microsoft.com/office/drawing/2014/main" val="10001"/>
                  </a:ext>
                </a:extLst>
              </a:tr>
              <a:tr h="501518">
                <a:tc>
                  <a:txBody>
                    <a:bodyPr/>
                    <a:lstStyle/>
                    <a:p>
                      <a:r>
                        <a:rPr lang="en-US"/>
                        <a:t>Project Overview</a:t>
                      </a:r>
                    </a:p>
                  </a:txBody>
                  <a:tcPr/>
                </a:tc>
                <a:tc>
                  <a:txBody>
                    <a:bodyPr/>
                    <a:lstStyle/>
                    <a:p>
                      <a:endParaRPr lang="en-US"/>
                    </a:p>
                  </a:txBody>
                  <a:tcPr/>
                </a:tc>
                <a:extLst>
                  <a:ext uri="{0D108BD9-81ED-4DB2-BD59-A6C34878D82A}">
                    <a16:rowId xmlns:a16="http://schemas.microsoft.com/office/drawing/2014/main" val="10002"/>
                  </a:ext>
                </a:extLst>
              </a:tr>
              <a:tr h="562648">
                <a:tc>
                  <a:txBody>
                    <a:bodyPr/>
                    <a:lstStyle/>
                    <a:p>
                      <a:r>
                        <a:rPr lang="en-US"/>
                        <a:t>Objectives</a:t>
                      </a:r>
                    </a:p>
                  </a:txBody>
                  <a:tcPr/>
                </a:tc>
                <a:tc>
                  <a:txBody>
                    <a:bodyPr/>
                    <a:lstStyle/>
                    <a:p>
                      <a:endParaRPr lang="en-US"/>
                    </a:p>
                  </a:txBody>
                  <a:tcPr/>
                </a:tc>
                <a:extLst>
                  <a:ext uri="{0D108BD9-81ED-4DB2-BD59-A6C34878D82A}">
                    <a16:rowId xmlns:a16="http://schemas.microsoft.com/office/drawing/2014/main" val="10003"/>
                  </a:ext>
                </a:extLst>
              </a:tr>
              <a:tr h="522726">
                <a:tc>
                  <a:txBody>
                    <a:bodyPr/>
                    <a:lstStyle/>
                    <a:p>
                      <a:r>
                        <a:rPr lang="en-US"/>
                        <a:t>Measurements</a:t>
                      </a:r>
                    </a:p>
                  </a:txBody>
                  <a:tcPr/>
                </a:tc>
                <a:tc>
                  <a:txBody>
                    <a:bodyPr/>
                    <a:lstStyle/>
                    <a:p>
                      <a:endParaRPr lang="en-US"/>
                    </a:p>
                  </a:txBody>
                  <a:tcPr/>
                </a:tc>
                <a:extLst>
                  <a:ext uri="{0D108BD9-81ED-4DB2-BD59-A6C34878D82A}">
                    <a16:rowId xmlns:a16="http://schemas.microsoft.com/office/drawing/2014/main" val="10004"/>
                  </a:ext>
                </a:extLst>
              </a:tr>
              <a:tr h="522726">
                <a:tc>
                  <a:txBody>
                    <a:bodyPr/>
                    <a:lstStyle/>
                    <a:p>
                      <a:r>
                        <a:rPr lang="en-US"/>
                        <a:t>High Level Project Tasks</a:t>
                      </a:r>
                    </a:p>
                  </a:txBody>
                  <a:tcPr/>
                </a:tc>
                <a:tc>
                  <a:txBody>
                    <a:bodyPr/>
                    <a:lstStyle/>
                    <a:p>
                      <a:r>
                        <a:rPr lang="en-US"/>
                        <a:t>Christy MacDermid-Avery</a:t>
                      </a:r>
                    </a:p>
                  </a:txBody>
                  <a:tcPr/>
                </a:tc>
                <a:extLst>
                  <a:ext uri="{0D108BD9-81ED-4DB2-BD59-A6C34878D82A}">
                    <a16:rowId xmlns:a16="http://schemas.microsoft.com/office/drawing/2014/main" val="10005"/>
                  </a:ext>
                </a:extLst>
              </a:tr>
              <a:tr h="522726">
                <a:tc>
                  <a:txBody>
                    <a:bodyPr/>
                    <a:lstStyle/>
                    <a:p>
                      <a:r>
                        <a:rPr lang="en-US"/>
                        <a:t>Next Steps</a:t>
                      </a:r>
                    </a:p>
                  </a:txBody>
                  <a:tcPr/>
                </a:tc>
                <a:tc>
                  <a:txBody>
                    <a:bodyPr/>
                    <a:lstStyle/>
                    <a:p>
                      <a:endParaRPr lang="en-US"/>
                    </a:p>
                  </a:txBody>
                  <a:tcPr/>
                </a:tc>
                <a:extLst>
                  <a:ext uri="{0D108BD9-81ED-4DB2-BD59-A6C34878D82A}">
                    <a16:rowId xmlns:a16="http://schemas.microsoft.com/office/drawing/2014/main" val="10006"/>
                  </a:ext>
                </a:extLst>
              </a:tr>
              <a:tr h="522726">
                <a:tc>
                  <a:txBody>
                    <a:bodyPr/>
                    <a:lstStyle/>
                    <a:p>
                      <a:r>
                        <a:rPr lang="en-US"/>
                        <a:t>Questions</a:t>
                      </a:r>
                    </a:p>
                  </a:txBody>
                  <a:tcPr/>
                </a:tc>
                <a:tc>
                  <a:txBody>
                    <a:bodyPr/>
                    <a:lstStyle/>
                    <a:p>
                      <a:endParaRPr lang="en-US"/>
                    </a:p>
                  </a:txBody>
                  <a:tcPr/>
                </a:tc>
                <a:extLst>
                  <a:ext uri="{0D108BD9-81ED-4DB2-BD59-A6C34878D82A}">
                    <a16:rowId xmlns:a16="http://schemas.microsoft.com/office/drawing/2014/main" val="10007"/>
                  </a:ext>
                </a:extLst>
              </a:tr>
            </a:tbl>
          </a:graphicData>
        </a:graphic>
      </p:graphicFrame>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508" y="1870075"/>
            <a:ext cx="3163246" cy="4200525"/>
          </a:xfrm>
          <a:prstGeom prst="rect">
            <a:avLst/>
          </a:prstGeom>
        </p:spPr>
      </p:pic>
    </p:spTree>
    <p:extLst>
      <p:ext uri="{BB962C8B-B14F-4D97-AF65-F5344CB8AC3E}">
        <p14:creationId xmlns:p14="http://schemas.microsoft.com/office/powerpoint/2010/main" val="333462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b="1"/>
            </a:lvl1pPr>
          </a:lstStyle>
          <a:p>
            <a:r>
              <a:rPr lang="en-US"/>
              <a:t>People &amp; Roles</a:t>
            </a:r>
          </a:p>
        </p:txBody>
      </p:sp>
      <p:sp>
        <p:nvSpPr>
          <p:cNvPr id="3" name="Footer Placeholder 2"/>
          <p:cNvSpPr>
            <a:spLocks noGrp="1"/>
          </p:cNvSpPr>
          <p:nvPr>
            <p:ph type="ftr" sz="quarter" idx="10"/>
          </p:nvPr>
        </p:nvSpPr>
        <p:spPr>
          <a:xfrm>
            <a:off x="838200" y="6356350"/>
            <a:ext cx="3432244" cy="365125"/>
          </a:xfrm>
          <a:prstGeom prst="rect">
            <a:avLst/>
          </a:prstGeom>
        </p:spPr>
        <p:txBody>
          <a:bodyPr/>
          <a:lstStyle/>
          <a:p>
            <a:r>
              <a:rPr lang="en-US"/>
              <a:t>Proprietary and Confidential | Altarum</a:t>
            </a:r>
          </a:p>
        </p:txBody>
      </p:sp>
      <p:sp>
        <p:nvSpPr>
          <p:cNvPr id="4" name="Slide Number Placeholder 3"/>
          <p:cNvSpPr>
            <a:spLocks noGrp="1"/>
          </p:cNvSpPr>
          <p:nvPr>
            <p:ph type="sldNum" sz="quarter" idx="11"/>
          </p:nvPr>
        </p:nvSpPr>
        <p:spPr/>
        <p:txBody>
          <a:bodyPr/>
          <a:lstStyle>
            <a:lvl1pPr>
              <a:defRPr/>
            </a:lvl1pPr>
          </a:lstStyle>
          <a:p>
            <a:r>
              <a:rPr lang="en-US"/>
              <a:t>2</a:t>
            </a:r>
          </a:p>
        </p:txBody>
      </p:sp>
      <p:graphicFrame>
        <p:nvGraphicFramePr>
          <p:cNvPr id="5" name="Table 4"/>
          <p:cNvGraphicFramePr>
            <a:graphicFrameLocks noGrp="1"/>
          </p:cNvGraphicFramePr>
          <p:nvPr userDrawn="1">
            <p:extLst>
              <p:ext uri="{D42A27DB-BD31-4B8C-83A1-F6EECF244321}">
                <p14:modId xmlns:p14="http://schemas.microsoft.com/office/powerpoint/2010/main" val="574047282"/>
              </p:ext>
            </p:extLst>
          </p:nvPr>
        </p:nvGraphicFramePr>
        <p:xfrm>
          <a:off x="901700" y="2573866"/>
          <a:ext cx="8369300" cy="2966720"/>
        </p:xfrm>
        <a:graphic>
          <a:graphicData uri="http://schemas.openxmlformats.org/drawingml/2006/table">
            <a:tbl>
              <a:tblPr firstRow="1" bandRow="1">
                <a:tableStyleId>{00A15C55-8517-42AA-B614-E9B94910E393}</a:tableStyleId>
              </a:tblPr>
              <a:tblGrid>
                <a:gridCol w="2709333">
                  <a:extLst>
                    <a:ext uri="{9D8B030D-6E8A-4147-A177-3AD203B41FA5}">
                      <a16:colId xmlns:a16="http://schemas.microsoft.com/office/drawing/2014/main" val="20000"/>
                    </a:ext>
                  </a:extLst>
                </a:gridCol>
                <a:gridCol w="2878667">
                  <a:extLst>
                    <a:ext uri="{9D8B030D-6E8A-4147-A177-3AD203B41FA5}">
                      <a16:colId xmlns:a16="http://schemas.microsoft.com/office/drawing/2014/main" val="20001"/>
                    </a:ext>
                  </a:extLst>
                </a:gridCol>
                <a:gridCol w="2781300">
                  <a:extLst>
                    <a:ext uri="{9D8B030D-6E8A-4147-A177-3AD203B41FA5}">
                      <a16:colId xmlns:a16="http://schemas.microsoft.com/office/drawing/2014/main" val="20002"/>
                    </a:ext>
                  </a:extLst>
                </a:gridCol>
              </a:tblGrid>
              <a:tr h="370840">
                <a:tc>
                  <a:txBody>
                    <a:bodyPr/>
                    <a:lstStyle/>
                    <a:p>
                      <a:r>
                        <a:rPr lang="en-US"/>
                        <a:t>Organization</a:t>
                      </a:r>
                    </a:p>
                  </a:txBody>
                  <a:tcPr/>
                </a:tc>
                <a:tc>
                  <a:txBody>
                    <a:bodyPr/>
                    <a:lstStyle/>
                    <a:p>
                      <a:r>
                        <a:rPr lang="en-US"/>
                        <a:t>Person</a:t>
                      </a:r>
                    </a:p>
                  </a:txBody>
                  <a:tcPr/>
                </a:tc>
                <a:tc>
                  <a:txBody>
                    <a:bodyPr/>
                    <a:lstStyle/>
                    <a:p>
                      <a:r>
                        <a:rPr lang="en-US"/>
                        <a:t>Role</a:t>
                      </a:r>
                    </a:p>
                  </a:txBody>
                  <a:tcPr/>
                </a:tc>
                <a:extLst>
                  <a:ext uri="{0D108BD9-81ED-4DB2-BD59-A6C34878D82A}">
                    <a16:rowId xmlns:a16="http://schemas.microsoft.com/office/drawing/2014/main" val="10000"/>
                  </a:ext>
                </a:extLst>
              </a:tr>
              <a:tr h="370840">
                <a:tc>
                  <a:txBody>
                    <a:bodyPr/>
                    <a:lstStyle/>
                    <a:p>
                      <a:r>
                        <a:rPr lang="en-US"/>
                        <a:t>MHEF</a:t>
                      </a:r>
                    </a:p>
                  </a:txBody>
                  <a:tcPr/>
                </a:tc>
                <a:tc>
                  <a:txBody>
                    <a:bodyPr/>
                    <a:lstStyle/>
                    <a:p>
                      <a:r>
                        <a:rPr lang="en-US"/>
                        <a:t>Linda Zeller</a:t>
                      </a:r>
                    </a:p>
                  </a:txBody>
                  <a:tcPr/>
                </a:tc>
                <a:tc>
                  <a:txBody>
                    <a:bodyPr/>
                    <a:lstStyle/>
                    <a:p>
                      <a:r>
                        <a:rPr lang="en-US"/>
                        <a:t>Project Officer</a:t>
                      </a:r>
                    </a:p>
                  </a:txBody>
                  <a:tcPr/>
                </a:tc>
                <a:extLst>
                  <a:ext uri="{0D108BD9-81ED-4DB2-BD59-A6C34878D82A}">
                    <a16:rowId xmlns:a16="http://schemas.microsoft.com/office/drawing/2014/main" val="10001"/>
                  </a:ext>
                </a:extLst>
              </a:tr>
              <a:tr h="370840">
                <a:tc>
                  <a:txBody>
                    <a:bodyPr/>
                    <a:lstStyle/>
                    <a:p>
                      <a:r>
                        <a:rPr lang="en-US"/>
                        <a:t>MDHHS</a:t>
                      </a:r>
                    </a:p>
                  </a:txBody>
                  <a:tcPr/>
                </a:tc>
                <a:tc>
                  <a:txBody>
                    <a:bodyPr/>
                    <a:lstStyle/>
                    <a:p>
                      <a:r>
                        <a:rPr lang="en-US"/>
                        <a:t>Meghan Vanderstelt</a:t>
                      </a:r>
                    </a:p>
                  </a:txBody>
                  <a:tcPr/>
                </a:tc>
                <a:tc>
                  <a:txBody>
                    <a:bodyPr/>
                    <a:lstStyle/>
                    <a:p>
                      <a:r>
                        <a:rPr lang="en-US"/>
                        <a:t>Policy Director</a:t>
                      </a:r>
                    </a:p>
                  </a:txBody>
                  <a:tcPr/>
                </a:tc>
                <a:extLst>
                  <a:ext uri="{0D108BD9-81ED-4DB2-BD59-A6C34878D82A}">
                    <a16:rowId xmlns:a16="http://schemas.microsoft.com/office/drawing/2014/main" val="10002"/>
                  </a:ext>
                </a:extLst>
              </a:tr>
              <a:tr h="370840">
                <a:tc>
                  <a:txBody>
                    <a:bodyPr/>
                    <a:lstStyle/>
                    <a:p>
                      <a:r>
                        <a:rPr lang="en-US"/>
                        <a:t>MDHHS</a:t>
                      </a:r>
                    </a:p>
                  </a:txBody>
                  <a:tcPr/>
                </a:tc>
                <a:tc>
                  <a:txBody>
                    <a:bodyPr/>
                    <a:lstStyle/>
                    <a:p>
                      <a:r>
                        <a:rPr lang="en-US"/>
                        <a:t>Phillip Kurdunowicz</a:t>
                      </a:r>
                    </a:p>
                  </a:txBody>
                  <a:tcPr/>
                </a:tc>
                <a:tc>
                  <a:txBody>
                    <a:bodyPr/>
                    <a:lstStyle/>
                    <a:p>
                      <a:r>
                        <a:rPr lang="en-US"/>
                        <a:t>Analyst</a:t>
                      </a:r>
                    </a:p>
                  </a:txBody>
                  <a:tcPr/>
                </a:tc>
                <a:extLst>
                  <a:ext uri="{0D108BD9-81ED-4DB2-BD59-A6C34878D82A}">
                    <a16:rowId xmlns:a16="http://schemas.microsoft.com/office/drawing/2014/main" val="10003"/>
                  </a:ext>
                </a:extLst>
              </a:tr>
              <a:tr h="370840">
                <a:tc>
                  <a:txBody>
                    <a:bodyPr/>
                    <a:lstStyle/>
                    <a:p>
                      <a:r>
                        <a:rPr lang="en-US"/>
                        <a:t>Altarum</a:t>
                      </a:r>
                    </a:p>
                  </a:txBody>
                  <a:tcPr/>
                </a:tc>
                <a:tc>
                  <a:txBody>
                    <a:bodyPr/>
                    <a:lstStyle/>
                    <a:p>
                      <a:r>
                        <a:rPr lang="en-US"/>
                        <a:t>Emily Ehrlich</a:t>
                      </a:r>
                    </a:p>
                  </a:txBody>
                  <a:tcPr/>
                </a:tc>
                <a:tc>
                  <a:txBody>
                    <a:bodyPr/>
                    <a:lstStyle/>
                    <a:p>
                      <a:r>
                        <a:rPr lang="en-US"/>
                        <a:t>Deputy</a:t>
                      </a:r>
                      <a:r>
                        <a:rPr lang="en-US" baseline="0"/>
                        <a:t> Director , CBH</a:t>
                      </a:r>
                      <a:endParaRPr lang="en-US"/>
                    </a:p>
                  </a:txBody>
                  <a:tcPr/>
                </a:tc>
                <a:extLst>
                  <a:ext uri="{0D108BD9-81ED-4DB2-BD59-A6C34878D82A}">
                    <a16:rowId xmlns:a16="http://schemas.microsoft.com/office/drawing/2014/main" val="10004"/>
                  </a:ext>
                </a:extLst>
              </a:tr>
              <a:tr h="370840">
                <a:tc>
                  <a:txBody>
                    <a:bodyPr/>
                    <a:lstStyle/>
                    <a:p>
                      <a:r>
                        <a:rPr lang="en-US"/>
                        <a:t>Altarum</a:t>
                      </a:r>
                    </a:p>
                  </a:txBody>
                  <a:tcPr/>
                </a:tc>
                <a:tc>
                  <a:txBody>
                    <a:bodyPr/>
                    <a:lstStyle/>
                    <a:p>
                      <a:r>
                        <a:rPr lang="en-US"/>
                        <a:t>Christy MacDermid-Avery</a:t>
                      </a:r>
                    </a:p>
                  </a:txBody>
                  <a:tcPr/>
                </a:tc>
                <a:tc>
                  <a:txBody>
                    <a:bodyPr/>
                    <a:lstStyle/>
                    <a:p>
                      <a:r>
                        <a:rPr lang="en-US"/>
                        <a:t>Project Manager Q1-Q2</a:t>
                      </a:r>
                    </a:p>
                  </a:txBody>
                  <a:tcPr/>
                </a:tc>
                <a:extLst>
                  <a:ext uri="{0D108BD9-81ED-4DB2-BD59-A6C34878D82A}">
                    <a16:rowId xmlns:a16="http://schemas.microsoft.com/office/drawing/2014/main" val="10005"/>
                  </a:ext>
                </a:extLst>
              </a:tr>
              <a:tr h="370840">
                <a:tc>
                  <a:txBody>
                    <a:bodyPr/>
                    <a:lstStyle/>
                    <a:p>
                      <a:r>
                        <a:rPr lang="en-US"/>
                        <a:t>Altarum</a:t>
                      </a:r>
                    </a:p>
                  </a:txBody>
                  <a:tcPr/>
                </a:tc>
                <a:tc>
                  <a:txBody>
                    <a:bodyPr/>
                    <a:lstStyle/>
                    <a:p>
                      <a:r>
                        <a:rPr lang="en-US"/>
                        <a:t>Haley</a:t>
                      </a:r>
                      <a:r>
                        <a:rPr lang="en-US" baseline="0"/>
                        <a:t> McCrary</a:t>
                      </a:r>
                      <a:endParaRPr lang="en-US"/>
                    </a:p>
                  </a:txBody>
                  <a:tcPr/>
                </a:tc>
                <a:tc>
                  <a:txBody>
                    <a:bodyPr/>
                    <a:lstStyle/>
                    <a:p>
                      <a:r>
                        <a:rPr lang="en-US"/>
                        <a:t>Project</a:t>
                      </a:r>
                      <a:r>
                        <a:rPr lang="en-US" baseline="0"/>
                        <a:t> Manager  Q2-Q8</a:t>
                      </a:r>
                      <a:endParaRPr lang="en-US"/>
                    </a:p>
                  </a:txBody>
                  <a:tcPr/>
                </a:tc>
                <a:extLst>
                  <a:ext uri="{0D108BD9-81ED-4DB2-BD59-A6C34878D82A}">
                    <a16:rowId xmlns:a16="http://schemas.microsoft.com/office/drawing/2014/main" val="10006"/>
                  </a:ext>
                </a:extLst>
              </a:tr>
              <a:tr h="370840">
                <a:tc>
                  <a:txBody>
                    <a:bodyPr/>
                    <a:lstStyle/>
                    <a:p>
                      <a:r>
                        <a:rPr lang="en-US"/>
                        <a:t>Altarum</a:t>
                      </a:r>
                    </a:p>
                  </a:txBody>
                  <a:tcPr/>
                </a:tc>
                <a:tc>
                  <a:txBody>
                    <a:bodyPr/>
                    <a:lstStyle/>
                    <a:p>
                      <a:r>
                        <a:rPr lang="en-US"/>
                        <a:t>Nicholas Prys</a:t>
                      </a:r>
                    </a:p>
                  </a:txBody>
                  <a:tcPr/>
                </a:tc>
                <a:tc>
                  <a:txBody>
                    <a:bodyPr/>
                    <a:lstStyle/>
                    <a:p>
                      <a:r>
                        <a:rPr lang="en-US"/>
                        <a:t>Analyst</a:t>
                      </a:r>
                    </a:p>
                  </a:txBody>
                  <a:tcPr/>
                </a:tc>
                <a:extLst>
                  <a:ext uri="{0D108BD9-81ED-4DB2-BD59-A6C34878D82A}">
                    <a16:rowId xmlns:a16="http://schemas.microsoft.com/office/drawing/2014/main" val="10007"/>
                  </a:ext>
                </a:extLst>
              </a:tr>
            </a:tbl>
          </a:graphicData>
        </a:graphic>
      </p:graphicFrame>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6300" y="375275"/>
            <a:ext cx="4127500" cy="1382828"/>
          </a:xfrm>
          <a:prstGeom prst="rect">
            <a:avLst/>
          </a:prstGeom>
        </p:spPr>
      </p:pic>
    </p:spTree>
    <p:extLst>
      <p:ext uri="{BB962C8B-B14F-4D97-AF65-F5344CB8AC3E}">
        <p14:creationId xmlns:p14="http://schemas.microsoft.com/office/powerpoint/2010/main" val="362784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No Mar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356455"/>
            <a:ext cx="10515600" cy="4351338"/>
          </a:xfrm>
        </p:spPr>
        <p:txBody>
          <a:bodyPr/>
          <a:lstStyle>
            <a:lvl1pPr>
              <a:defRPr lang="en-US" sz="2600" b="0" i="0" smtClean="0">
                <a:effectLst/>
                <a:latin typeface="Calibri" panose="020F0502020204030204" pitchFamily="34" charset="0"/>
                <a:cs typeface="Calibri" panose="020F0502020204030204" pitchFamily="34" charset="0"/>
              </a:defRPr>
            </a:lvl1pPr>
            <a:lvl2pPr marL="800100" indent="-342900">
              <a:buFont typeface="Wingdings" panose="05000000000000000000" pitchFamily="2" charset="2"/>
              <a:buChar char="§"/>
              <a:defRPr sz="2000" baseline="0">
                <a:latin typeface="Calibri" panose="020F0502020204030204" pitchFamily="34" charset="0"/>
                <a:cs typeface="Calibri" panose="020F0502020204030204" pitchFamily="34" charset="0"/>
              </a:defRPr>
            </a:lvl2pPr>
            <a:lvl3pPr marL="1257300" indent="-342900">
              <a:buFont typeface="Courier New" panose="02070309020205020404" pitchFamily="49" charset="0"/>
              <a:buChar char="o"/>
              <a:defRPr sz="1800">
                <a:latin typeface="Calibri" panose="020F0502020204030204" pitchFamily="34" charset="0"/>
                <a:cs typeface="Calibri" panose="020F0502020204030204" pitchFamily="34" charset="0"/>
              </a:defRPr>
            </a:lvl3pPr>
            <a:lvl4pPr marL="1371600" indent="0">
              <a:buNone/>
              <a:defRPr/>
            </a:lvl4pPr>
            <a:lvl5pPr marL="1828800" indent="0">
              <a:buNone/>
              <a:defRPr/>
            </a:lvl5pPr>
          </a:lstStyle>
          <a:p>
            <a:pPr lvl="0"/>
            <a:r>
              <a:rPr lang="en-US"/>
              <a:t>MHEF Goal:  </a:t>
            </a:r>
          </a:p>
          <a:p>
            <a:pPr lvl="1"/>
            <a:r>
              <a:rPr lang="en-US"/>
              <a:t>To improve health of Michigan residents with special emphasis on health and </a:t>
            </a:r>
          </a:p>
          <a:p>
            <a:pPr lvl="2"/>
            <a:r>
              <a:rPr lang="en-US"/>
              <a:t>wellness of children and seniors, while reducing the cost of healthcare.</a:t>
            </a:r>
          </a:p>
          <a:p>
            <a:pPr lvl="1"/>
            <a:endParaRPr lang="en-US"/>
          </a:p>
          <a:p>
            <a:pPr lvl="0"/>
            <a:r>
              <a:rPr lang="en-US"/>
              <a:t>Behavioral Health Consent Project Goal:</a:t>
            </a:r>
          </a:p>
          <a:p>
            <a:pPr lvl="1"/>
            <a:r>
              <a:rPr lang="en-US"/>
              <a:t>To help Michigan providers, payers, and other stake holders to better understand the complexity of consent and confidentiality regulations around the appropriate release of and the electronic exchange of behavioral health information.</a:t>
            </a:r>
          </a:p>
          <a:p>
            <a:pPr lvl="1"/>
            <a:endParaRPr lang="en-US"/>
          </a:p>
          <a:p>
            <a:pPr lvl="2"/>
            <a:r>
              <a:rPr lang="en-US"/>
              <a:t>To foster an increase in the number of providers and payers regularly sharing data</a:t>
            </a:r>
          </a:p>
          <a:p>
            <a:pPr lvl="1"/>
            <a:endParaRPr lang="en-US"/>
          </a:p>
        </p:txBody>
      </p:sp>
      <p:grpSp>
        <p:nvGrpSpPr>
          <p:cNvPr id="16" name="Group 15"/>
          <p:cNvGrpSpPr/>
          <p:nvPr userDrawn="1"/>
        </p:nvGrpSpPr>
        <p:grpSpPr bwMode="black">
          <a:xfrm>
            <a:off x="10819115" y="584342"/>
            <a:ext cx="536927" cy="364623"/>
            <a:chOff x="7477125" y="-211008"/>
            <a:chExt cx="5486400" cy="3725775"/>
          </a:xfrm>
        </p:grpSpPr>
        <p:sp>
          <p:nvSpPr>
            <p:cNvPr id="17"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le 7"/>
          <p:cNvSpPr>
            <a:spLocks noGrp="1"/>
          </p:cNvSpPr>
          <p:nvPr>
            <p:ph type="title" hasCustomPrompt="1"/>
          </p:nvPr>
        </p:nvSpPr>
        <p:spPr>
          <a:xfrm>
            <a:off x="838200" y="147415"/>
            <a:ext cx="9370325" cy="1325563"/>
          </a:xfrm>
        </p:spPr>
        <p:txBody>
          <a:bodyPr/>
          <a:lstStyle>
            <a:lvl1pPr>
              <a:defRPr sz="3000" b="0" baseline="0">
                <a:latin typeface="+mj-lt"/>
                <a:cs typeface="Calibri" panose="020F0502020204030204" pitchFamily="34" charset="0"/>
              </a:defRPr>
            </a:lvl1pPr>
          </a:lstStyle>
          <a:p>
            <a:r>
              <a:rPr lang="en-US"/>
              <a:t>Behavioral Health Consent Project Overview</a:t>
            </a:r>
          </a:p>
        </p:txBody>
      </p:sp>
      <p:sp>
        <p:nvSpPr>
          <p:cNvPr id="14" name="Slide Number Placeholder 5">
            <a:extLst>
              <a:ext uri="{FF2B5EF4-FFF2-40B4-BE49-F238E27FC236}">
                <a16:creationId xmlns:a16="http://schemas.microsoft.com/office/drawing/2014/main" id="{4577F5EC-89E3-4A2B-89C3-1950406921E5}"/>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100">
                <a:solidFill>
                  <a:srgbClr val="EA2839"/>
                </a:solidFill>
                <a:latin typeface="Calibri" panose="020F0502020204030204" pitchFamily="34" charset="0"/>
                <a:cs typeface="Calibri" panose="020F0502020204030204" pitchFamily="34" charset="0"/>
              </a:defRPr>
            </a:lvl1pPr>
          </a:lstStyle>
          <a:p>
            <a:fld id="{5D42FBCF-AC71-49E1-9070-FAF9A23C5D72}" type="slidenum">
              <a:rPr lang="en-US" smtClean="0"/>
              <a:pPr/>
              <a:t>‹#›</a:t>
            </a:fld>
            <a:endParaRPr lang="en-US"/>
          </a:p>
        </p:txBody>
      </p:sp>
      <p:sp>
        <p:nvSpPr>
          <p:cNvPr id="9" name="Footer Placeholder 8">
            <a:extLst>
              <a:ext uri="{FF2B5EF4-FFF2-40B4-BE49-F238E27FC236}">
                <a16:creationId xmlns:a16="http://schemas.microsoft.com/office/drawing/2014/main" id="{A624C08E-44D8-478F-8ED5-2AEEF8FB2AB3}"/>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47733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userDrawn="1"/>
        </p:nvGrpSpPr>
        <p:grpSpPr bwMode="hidden">
          <a:xfrm>
            <a:off x="7239000" y="3466479"/>
            <a:ext cx="5486400" cy="3725775"/>
            <a:chOff x="7239000" y="3466479"/>
            <a:chExt cx="5486400" cy="3725775"/>
          </a:xfrm>
        </p:grpSpPr>
        <p:sp>
          <p:nvSpPr>
            <p:cNvPr id="9" name="Freeform 5"/>
            <p:cNvSpPr>
              <a:spLocks/>
            </p:cNvSpPr>
            <p:nvPr userDrawn="1"/>
          </p:nvSpPr>
          <p:spPr bwMode="hidden">
            <a:xfrm>
              <a:off x="7239000" y="3466479"/>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hidden">
            <a:xfrm>
              <a:off x="8855190" y="4337303"/>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hasCustomPrompt="1"/>
          </p:nvPr>
        </p:nvSpPr>
        <p:spPr>
          <a:xfrm>
            <a:off x="838199" y="365125"/>
            <a:ext cx="9370325" cy="1325563"/>
          </a:xfrm>
        </p:spPr>
        <p:txBody>
          <a:bodyPr/>
          <a:lstStyle>
            <a:lvl1pPr>
              <a:defRPr sz="3600" b="1" baseline="0"/>
            </a:lvl1pPr>
          </a:lstStyle>
          <a:p>
            <a:r>
              <a:rPr lang="en-US"/>
              <a:t>Project Objectives</a:t>
            </a:r>
          </a:p>
        </p:txBody>
      </p:sp>
      <p:sp>
        <p:nvSpPr>
          <p:cNvPr id="3" name="Content Placeholder 2"/>
          <p:cNvSpPr>
            <a:spLocks noGrp="1"/>
          </p:cNvSpPr>
          <p:nvPr>
            <p:ph sz="half" idx="1" hasCustomPrompt="1"/>
          </p:nvPr>
        </p:nvSpPr>
        <p:spPr>
          <a:xfrm>
            <a:off x="838200" y="1825625"/>
            <a:ext cx="5181600" cy="4351338"/>
          </a:xfrm>
        </p:spPr>
        <p:txBody>
          <a:bodyPr lIns="0" tIns="0" rIns="0" bIns="0"/>
          <a:lstStyle>
            <a:lvl1pPr>
              <a:defRPr/>
            </a:lvl1pPr>
            <a:lvl2pPr marL="457200" marR="0" indent="0" algn="l" defTabSz="914400" rtl="0" eaLnBrk="1" fontAlgn="auto" latinLnBrk="0" hangingPunct="1">
              <a:lnSpc>
                <a:spcPct val="114000"/>
              </a:lnSpc>
              <a:spcBef>
                <a:spcPts val="500"/>
              </a:spcBef>
              <a:spcAft>
                <a:spcPts val="0"/>
              </a:spcAft>
              <a:buClr>
                <a:srgbClr val="616365"/>
              </a:buClr>
              <a:buSzPct val="75000"/>
              <a:buFont typeface="Wingdings" panose="05000000000000000000" pitchFamily="2" charset="2"/>
              <a:buNone/>
              <a:tabLst/>
              <a:defRPr sz="2000" baseline="0"/>
            </a:lvl2pPr>
            <a:lvl3pPr marL="914400" indent="0">
              <a:buNone/>
              <a:defRPr/>
            </a:lvl3pPr>
            <a:lvl4pPr marL="1371600" indent="0">
              <a:buNone/>
              <a:defRPr/>
            </a:lvl4pPr>
            <a:lvl5pPr marL="1828800" indent="0">
              <a:buNone/>
              <a:defRPr/>
            </a:lvl5pPr>
          </a:lstStyle>
          <a:p>
            <a:pPr lvl="0"/>
            <a:r>
              <a:rPr lang="en-US"/>
              <a:t>Educate</a:t>
            </a:r>
          </a:p>
          <a:p>
            <a:pPr lvl="1"/>
            <a:r>
              <a:rPr lang="en-US"/>
              <a:t>Provide updated materials</a:t>
            </a:r>
          </a:p>
          <a:p>
            <a:pPr lvl="1"/>
            <a:r>
              <a:rPr lang="en-US"/>
              <a:t>Training videos</a:t>
            </a:r>
          </a:p>
          <a:p>
            <a:pPr lvl="1"/>
            <a:r>
              <a:rPr lang="en-US"/>
              <a:t>Subject matter expert to query</a:t>
            </a:r>
          </a:p>
          <a:p>
            <a:pPr lvl="1"/>
            <a:r>
              <a:rPr lang="en-US"/>
              <a:t>Webinar</a:t>
            </a:r>
          </a:p>
          <a:p>
            <a:pPr lvl="1"/>
            <a:r>
              <a:rPr lang="en-US"/>
              <a:t>Dialogue sessions</a:t>
            </a:r>
          </a:p>
          <a:p>
            <a:pPr lvl="1"/>
            <a:r>
              <a:rPr lang="en-US"/>
              <a:t>Community involvement</a:t>
            </a:r>
          </a:p>
          <a:p>
            <a:pPr lvl="0"/>
            <a:r>
              <a:rPr lang="en-US"/>
              <a:t>Share</a:t>
            </a:r>
          </a:p>
          <a:p>
            <a:pPr lvl="0"/>
            <a:r>
              <a:rPr lang="en-US"/>
              <a:t>Sustain</a:t>
            </a:r>
          </a:p>
          <a:p>
            <a:pPr lvl="1"/>
            <a:endParaRPr lang="en-US"/>
          </a:p>
          <a:p>
            <a:pPr lvl="1"/>
            <a:endParaRPr lang="en-US"/>
          </a:p>
          <a:p>
            <a:pPr lvl="1"/>
            <a:endParaRPr lang="en-US"/>
          </a:p>
          <a:p>
            <a:pPr lvl="1"/>
            <a:endParaRPr lang="en-US"/>
          </a:p>
        </p:txBody>
      </p:sp>
      <p:sp>
        <p:nvSpPr>
          <p:cNvPr id="4" name="Content Placeholder 3"/>
          <p:cNvSpPr>
            <a:spLocks noGrp="1"/>
          </p:cNvSpPr>
          <p:nvPr>
            <p:ph sz="half" idx="2"/>
          </p:nvPr>
        </p:nvSpPr>
        <p:spPr>
          <a:xfrm>
            <a:off x="6172200" y="1825625"/>
            <a:ext cx="5181600" cy="4351338"/>
          </a:xfrm>
        </p:spPr>
        <p:txBody>
          <a:bodyPr/>
          <a:lstStyle>
            <a:lvl1pPr>
              <a:defRPr/>
            </a:lvl1pPr>
            <a:lvl2pPr marL="457200" marR="0" indent="0" algn="l" defTabSz="914400" rtl="0" eaLnBrk="1" fontAlgn="auto" latinLnBrk="0" hangingPunct="1">
              <a:lnSpc>
                <a:spcPct val="114000"/>
              </a:lnSpc>
              <a:spcBef>
                <a:spcPts val="500"/>
              </a:spcBef>
              <a:spcAft>
                <a:spcPts val="0"/>
              </a:spcAft>
              <a:buClr>
                <a:srgbClr val="616365"/>
              </a:buClr>
              <a:buSzPct val="75000"/>
              <a:buFont typeface="Wingdings" panose="05000000000000000000" pitchFamily="2" charset="2"/>
              <a:buNone/>
              <a:tabLst/>
              <a:defRPr baseline="0"/>
            </a:lvl2pPr>
            <a:lvl3pPr marL="914400" indent="0">
              <a:buNone/>
              <a:defRPr/>
            </a:lvl3pPr>
            <a:lvl4pPr marL="1371600" indent="0">
              <a:buNone/>
              <a:defRPr/>
            </a:lvl4pPr>
            <a:lvl5pPr marL="1828800" indent="0">
              <a:buNone/>
              <a:defRPr/>
            </a:lvl5pPr>
          </a:lstStyle>
          <a:p>
            <a:pPr lvl="1"/>
            <a:endParaRPr lang="en-US"/>
          </a:p>
          <a:p>
            <a:pPr lvl="1"/>
            <a:endParaRPr lang="en-US"/>
          </a:p>
        </p:txBody>
      </p:sp>
      <p:sp>
        <p:nvSpPr>
          <p:cNvPr id="7" name="Slide Number Placeholder 6"/>
          <p:cNvSpPr>
            <a:spLocks noGrp="1"/>
          </p:cNvSpPr>
          <p:nvPr>
            <p:ph type="sldNum" sz="quarter" idx="12"/>
          </p:nvPr>
        </p:nvSpPr>
        <p:spPr/>
        <p:txBody>
          <a:bodyPr/>
          <a:lstStyle/>
          <a:p>
            <a:r>
              <a:rPr lang="en-US"/>
              <a:t>4</a:t>
            </a:r>
          </a:p>
        </p:txBody>
      </p:sp>
      <p:grpSp>
        <p:nvGrpSpPr>
          <p:cNvPr id="11" name="Group 10"/>
          <p:cNvGrpSpPr/>
          <p:nvPr userDrawn="1"/>
        </p:nvGrpSpPr>
        <p:grpSpPr bwMode="black">
          <a:xfrm>
            <a:off x="10816873" y="845594"/>
            <a:ext cx="536927" cy="364623"/>
            <a:chOff x="7477125" y="-211008"/>
            <a:chExt cx="5486400" cy="3725775"/>
          </a:xfrm>
        </p:grpSpPr>
        <p:sp>
          <p:nvSpPr>
            <p:cNvPr id="12"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4" name="Footer Placeholder 13"/>
          <p:cNvSpPr>
            <a:spLocks noGrp="1"/>
          </p:cNvSpPr>
          <p:nvPr>
            <p:ph type="ftr" sz="quarter" idx="13"/>
          </p:nvPr>
        </p:nvSpPr>
        <p:spPr>
          <a:xfrm>
            <a:off x="838200" y="6356350"/>
            <a:ext cx="3432244" cy="365125"/>
          </a:xfrm>
          <a:prstGeom prst="rect">
            <a:avLst/>
          </a:prstGeom>
        </p:spPr>
        <p:txBody>
          <a:bodyPr/>
          <a:lstStyle/>
          <a:p>
            <a:r>
              <a:rPr lang="en-US"/>
              <a:t>Proprietary and Confidential | Altarum</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6609556" y="1432719"/>
            <a:ext cx="4306888" cy="5181599"/>
          </a:xfrm>
          <a:prstGeom prst="rect">
            <a:avLst/>
          </a:prstGeom>
        </p:spPr>
      </p:pic>
    </p:spTree>
    <p:extLst>
      <p:ext uri="{BB962C8B-B14F-4D97-AF65-F5344CB8AC3E}">
        <p14:creationId xmlns:p14="http://schemas.microsoft.com/office/powerpoint/2010/main" val="172774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No m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199" y="365125"/>
            <a:ext cx="9383973" cy="1325563"/>
          </a:xfrm>
        </p:spPr>
        <p:txBody>
          <a:bodyPr/>
          <a:lstStyle>
            <a:lvl1pPr>
              <a:defRPr sz="3600" b="1"/>
            </a:lvl1pPr>
          </a:lstStyle>
          <a:p>
            <a:r>
              <a:rPr lang="en-US"/>
              <a:t>Project Measurements</a:t>
            </a:r>
          </a:p>
        </p:txBody>
      </p:sp>
      <p:sp>
        <p:nvSpPr>
          <p:cNvPr id="3" name="Content Placeholder 2"/>
          <p:cNvSpPr>
            <a:spLocks noGrp="1"/>
          </p:cNvSpPr>
          <p:nvPr>
            <p:ph sz="half" idx="1" hasCustomPrompt="1"/>
          </p:nvPr>
        </p:nvSpPr>
        <p:spPr>
          <a:xfrm>
            <a:off x="838200" y="1825625"/>
            <a:ext cx="5181600" cy="4351338"/>
          </a:xfrm>
        </p:spPr>
        <p:txBody>
          <a:bodyPr/>
          <a:lstStyle>
            <a:lvl1pPr>
              <a:defRPr baseline="0"/>
            </a:lvl1pPr>
          </a:lstStyle>
          <a:p>
            <a:pPr lvl="0"/>
            <a:r>
              <a:rPr lang="en-US"/>
              <a:t>Number of times tools are downloaded from the MDHHS website</a:t>
            </a:r>
          </a:p>
          <a:p>
            <a:pPr lvl="0"/>
            <a:r>
              <a:rPr lang="en-US"/>
              <a:t>Satisfaction of materials provided</a:t>
            </a:r>
          </a:p>
          <a:p>
            <a:pPr lvl="0"/>
            <a:r>
              <a:rPr lang="en-US"/>
              <a:t>Increase in data sharing agreements and data sharing</a:t>
            </a:r>
          </a:p>
          <a:p>
            <a:pPr lvl="0"/>
            <a:r>
              <a:rPr lang="en-US"/>
              <a:t>Final report	</a:t>
            </a:r>
          </a:p>
        </p:txBody>
      </p:sp>
      <p:sp>
        <p:nvSpPr>
          <p:cNvPr id="4" name="Content Placeholder 3"/>
          <p:cNvSpPr>
            <a:spLocks noGrp="1"/>
          </p:cNvSpPr>
          <p:nvPr>
            <p:ph sz="half" idx="2"/>
          </p:nvPr>
        </p:nvSpPr>
        <p:spPr>
          <a:xfrm>
            <a:off x="6172200" y="1825625"/>
            <a:ext cx="5181600" cy="4351338"/>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7" name="Slide Number Placeholder 6"/>
          <p:cNvSpPr>
            <a:spLocks noGrp="1"/>
          </p:cNvSpPr>
          <p:nvPr>
            <p:ph type="sldNum" sz="quarter" idx="12"/>
          </p:nvPr>
        </p:nvSpPr>
        <p:spPr/>
        <p:txBody>
          <a:bodyPr/>
          <a:lstStyle/>
          <a:p>
            <a:r>
              <a:rPr lang="en-US"/>
              <a:t>5</a:t>
            </a:r>
          </a:p>
        </p:txBody>
      </p:sp>
      <p:grpSp>
        <p:nvGrpSpPr>
          <p:cNvPr id="11" name="Group 10"/>
          <p:cNvGrpSpPr/>
          <p:nvPr userDrawn="1"/>
        </p:nvGrpSpPr>
        <p:grpSpPr bwMode="black">
          <a:xfrm>
            <a:off x="10852658" y="845594"/>
            <a:ext cx="536927" cy="364623"/>
            <a:chOff x="7477125" y="-211008"/>
            <a:chExt cx="5486400" cy="3725775"/>
          </a:xfrm>
        </p:grpSpPr>
        <p:sp>
          <p:nvSpPr>
            <p:cNvPr id="12" name="Freeform 5"/>
            <p:cNvSpPr>
              <a:spLocks/>
            </p:cNvSpPr>
            <p:nvPr userDrawn="1"/>
          </p:nvSpPr>
          <p:spPr bwMode="black">
            <a:xfrm>
              <a:off x="7477125" y="-211008"/>
              <a:ext cx="3538117"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black">
            <a:xfrm>
              <a:off x="9093315" y="659816"/>
              <a:ext cx="3870210" cy="2544998"/>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4" name="Footer Placeholder 13"/>
          <p:cNvSpPr>
            <a:spLocks noGrp="1"/>
          </p:cNvSpPr>
          <p:nvPr>
            <p:ph type="ftr" sz="quarter" idx="13"/>
          </p:nvPr>
        </p:nvSpPr>
        <p:spPr>
          <a:xfrm>
            <a:off x="838200" y="6356350"/>
            <a:ext cx="3432244" cy="365125"/>
          </a:xfrm>
          <a:prstGeom prst="rect">
            <a:avLst/>
          </a:prstGeom>
        </p:spPr>
        <p:txBody>
          <a:bodyPr/>
          <a:lstStyle/>
          <a:p>
            <a:r>
              <a:rPr lang="en-US"/>
              <a:t>Proprietary and Confidential | Altarum</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6609558" y="1432719"/>
            <a:ext cx="4306888" cy="5181600"/>
          </a:xfrm>
          <a:prstGeom prst="rect">
            <a:avLst/>
          </a:prstGeom>
        </p:spPr>
      </p:pic>
    </p:spTree>
    <p:extLst>
      <p:ext uri="{BB962C8B-B14F-4D97-AF65-F5344CB8AC3E}">
        <p14:creationId xmlns:p14="http://schemas.microsoft.com/office/powerpoint/2010/main" val="2756560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100">
                <a:solidFill>
                  <a:srgbClr val="EA2839"/>
                </a:solidFill>
                <a:latin typeface="Calibri" panose="020F0502020204030204" pitchFamily="34" charset="0"/>
                <a:cs typeface="Calibri" panose="020F0502020204030204" pitchFamily="34" charset="0"/>
              </a:defRPr>
            </a:lvl1pPr>
          </a:lstStyle>
          <a:p>
            <a:fld id="{5D42FBCF-AC71-49E1-9070-FAF9A23C5D72}" type="slidenum">
              <a:rPr lang="en-US" smtClean="0"/>
              <a:pPr/>
              <a:t>‹#›</a:t>
            </a:fld>
            <a:endParaRPr lang="en-US"/>
          </a:p>
        </p:txBody>
      </p:sp>
      <p:sp>
        <p:nvSpPr>
          <p:cNvPr id="7" name="Footer Placeholder 4">
            <a:extLst>
              <a:ext uri="{FF2B5EF4-FFF2-40B4-BE49-F238E27FC236}">
                <a16:creationId xmlns:a16="http://schemas.microsoft.com/office/drawing/2014/main" id="{C49144F4-04BD-4293-800B-E638640C1523}"/>
              </a:ext>
            </a:extLst>
          </p:cNvPr>
          <p:cNvSpPr>
            <a:spLocks noGrp="1"/>
          </p:cNvSpPr>
          <p:nvPr>
            <p:ph type="ftr" sz="quarter" idx="3"/>
          </p:nvPr>
        </p:nvSpPr>
        <p:spPr>
          <a:xfrm>
            <a:off x="838200" y="6356350"/>
            <a:ext cx="3432244" cy="365125"/>
          </a:xfrm>
          <a:prstGeom prst="rect">
            <a:avLst/>
          </a:prstGeom>
        </p:spPr>
        <p:txBody>
          <a:bodyPr vert="horz" lIns="0" tIns="0" rIns="0" bIns="0" rtlCol="0" anchor="ctr"/>
          <a:lstStyle>
            <a:lvl1pPr algn="l">
              <a:defRPr sz="1000" i="1" spc="0">
                <a:solidFill>
                  <a:srgbClr val="EA2839"/>
                </a:solidFill>
                <a:latin typeface="Brandon Text Light" panose="020B0303020203060203" pitchFamily="34" charset="0"/>
              </a:defRPr>
            </a:lvl1pPr>
          </a:lstStyle>
          <a:p>
            <a:r>
              <a:rPr lang="en-US"/>
              <a:t>Proprietary and Confidential | Altarum</a:t>
            </a:r>
          </a:p>
        </p:txBody>
      </p:sp>
    </p:spTree>
    <p:extLst>
      <p:ext uri="{BB962C8B-B14F-4D97-AF65-F5344CB8AC3E}">
        <p14:creationId xmlns:p14="http://schemas.microsoft.com/office/powerpoint/2010/main" val="588681049"/>
      </p:ext>
    </p:extLst>
  </p:cSld>
  <p:clrMap bg1="lt1" tx1="dk1" bg2="lt2" tx2="dk2" accent1="accent1" accent2="accent2" accent3="accent3" accent4="accent4" accent5="accent5" accent6="accent6" hlink="hlink" folHlink="folHlink"/>
  <p:sldLayoutIdLst>
    <p:sldLayoutId id="2147483689" r:id="rId1"/>
    <p:sldLayoutId id="2147483685" r:id="rId2"/>
    <p:sldLayoutId id="2147483684" r:id="rId3"/>
    <p:sldLayoutId id="2147483686" r:id="rId4"/>
    <p:sldLayoutId id="2147483650" r:id="rId5"/>
    <p:sldLayoutId id="2147483696" r:id="rId6"/>
    <p:sldLayoutId id="2147483671" r:id="rId7"/>
    <p:sldLayoutId id="2147483652" r:id="rId8"/>
    <p:sldLayoutId id="2147483672" r:id="rId9"/>
    <p:sldLayoutId id="2147483697" r:id="rId10"/>
    <p:sldLayoutId id="2147483661" r:id="rId11"/>
    <p:sldLayoutId id="2147483692" r:id="rId12"/>
    <p:sldLayoutId id="2147483666" r:id="rId13"/>
    <p:sldLayoutId id="2147483695" r:id="rId14"/>
    <p:sldLayoutId id="2147483711" r:id="rId15"/>
  </p:sldLayoutIdLst>
  <p:hf hdr="0" dt="0"/>
  <p:txStyles>
    <p:titleStyle>
      <a:lvl1pPr algn="l" defTabSz="914400" rtl="0" eaLnBrk="1" latinLnBrk="0" hangingPunct="1">
        <a:lnSpc>
          <a:spcPct val="85000"/>
        </a:lnSpc>
        <a:spcBef>
          <a:spcPct val="0"/>
        </a:spcBef>
        <a:buNone/>
        <a:defRPr sz="3200" kern="1200">
          <a:solidFill>
            <a:srgbClr val="EA2839"/>
          </a:solidFill>
          <a:latin typeface="Brandon Text Light" panose="020B0303020203060203" pitchFamily="34" charset="0"/>
          <a:ea typeface="+mj-ea"/>
          <a:cs typeface="+mj-cs"/>
        </a:defRPr>
      </a:lvl1pPr>
    </p:titleStyle>
    <p:bodyStyle>
      <a:lvl1pPr marL="228600" indent="-228600" algn="l" defTabSz="914400" rtl="0" eaLnBrk="1" latinLnBrk="0" hangingPunct="1">
        <a:lnSpc>
          <a:spcPct val="114000"/>
        </a:lnSpc>
        <a:spcBef>
          <a:spcPts val="1000"/>
        </a:spcBef>
        <a:buClr>
          <a:srgbClr val="EA2839"/>
        </a:buClr>
        <a:buSzPct val="75000"/>
        <a:buFont typeface="Wingdings 3" panose="05040102010807070707" pitchFamily="18" charset="2"/>
        <a:buChar char=""/>
        <a:defRPr sz="2800" kern="1200">
          <a:solidFill>
            <a:schemeClr val="tx1"/>
          </a:solidFill>
          <a:latin typeface="+mj-lt"/>
          <a:ea typeface="+mn-ea"/>
          <a:cs typeface="+mn-cs"/>
        </a:defRPr>
      </a:lvl1pPr>
      <a:lvl2pPr marL="685800" indent="-228600" algn="l" defTabSz="914400" rtl="0" eaLnBrk="1" latinLnBrk="0" hangingPunct="1">
        <a:lnSpc>
          <a:spcPct val="114000"/>
        </a:lnSpc>
        <a:spcBef>
          <a:spcPts val="500"/>
        </a:spcBef>
        <a:buClr>
          <a:srgbClr val="616365"/>
        </a:buClr>
        <a:buSzPct val="75000"/>
        <a:buFont typeface="Wingdings" panose="05000000000000000000" pitchFamily="2" charset="2"/>
        <a:buChar char="§"/>
        <a:defRPr sz="2400" kern="1200">
          <a:solidFill>
            <a:schemeClr val="tx1"/>
          </a:solidFill>
          <a:latin typeface="+mj-lt"/>
          <a:ea typeface="+mn-ea"/>
          <a:cs typeface="+mn-cs"/>
        </a:defRPr>
      </a:lvl2pPr>
      <a:lvl3pPr marL="1143000" indent="-228600" algn="l" defTabSz="914400" rtl="0" eaLnBrk="1" latinLnBrk="0" hangingPunct="1">
        <a:lnSpc>
          <a:spcPct val="114000"/>
        </a:lnSpc>
        <a:spcBef>
          <a:spcPts val="500"/>
        </a:spcBef>
        <a:buClr>
          <a:srgbClr val="616365"/>
        </a:buClr>
        <a:buSzPct val="75000"/>
        <a:buFont typeface="Wingdings" panose="05000000000000000000" pitchFamily="2" charset="2"/>
        <a:buChar char="§"/>
        <a:defRPr sz="2000" kern="1200">
          <a:solidFill>
            <a:schemeClr val="tx1"/>
          </a:solidFill>
          <a:latin typeface="+mj-lt"/>
          <a:ea typeface="+mn-ea"/>
          <a:cs typeface="+mn-cs"/>
        </a:defRPr>
      </a:lvl3pPr>
      <a:lvl4pPr marL="1600200" indent="-228600" algn="l" defTabSz="914400" rtl="0" eaLnBrk="1" latinLnBrk="0" hangingPunct="1">
        <a:lnSpc>
          <a:spcPct val="114000"/>
        </a:lnSpc>
        <a:spcBef>
          <a:spcPts val="500"/>
        </a:spcBef>
        <a:buClr>
          <a:srgbClr val="A4AEB5"/>
        </a:buClr>
        <a:buSzPct val="75000"/>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14000"/>
        </a:lnSpc>
        <a:spcBef>
          <a:spcPts val="500"/>
        </a:spcBef>
        <a:buClr>
          <a:srgbClr val="A4AEB5"/>
        </a:buClr>
        <a:buSzPct val="75000"/>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emf"/><Relationship Id="rId9"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mGUq00N6j7c" TargetMode="External"/><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youtube.com/watch?v=ktmhG_Z8wEQ&amp;feature=youtu.be" TargetMode="External"/><Relationship Id="rId5" Type="http://schemas.openxmlformats.org/officeDocument/2006/relationships/hyperlink" Target="https://youtu.be/3vr8mr1zmdI" TargetMode="External"/><Relationship Id="rId4" Type="http://schemas.openxmlformats.org/officeDocument/2006/relationships/hyperlink" Target="https://www.youtube.com/watch?v=9vp6eDw-jEs&amp;feature=youtu.b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3.emf"/><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hyperlink" Target="https://www.michigan.gov/documents/mdhhs/Doc_3_PHIConsentGRIDS_9-2019_665083_7.pdf" TargetMode="External"/><Relationship Id="rId5" Type="http://schemas.openxmlformats.org/officeDocument/2006/relationships/hyperlink" Target="https://www.michigan.gov/documents/mdhhs/Doc_2_PHIConsentQuickTips_9-2019_665082_7.pdf" TargetMode="External"/><Relationship Id="rId4" Type="http://schemas.openxmlformats.org/officeDocument/2006/relationships/hyperlink" Target="https://www.michigan.gov/documents/mdhhs/Doc_1_PHIConsentTOOL_9-2019_665081_7.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6.emf"/></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mailto:Haley.McCrary@altarum.org" TargetMode="External"/><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a:latin typeface="+mj-lt"/>
                <a:cs typeface="Calibri" panose="020F0502020204030204" pitchFamily="34" charset="0"/>
              </a:rPr>
              <a:t>‘Breaking Down Barriers to the Sharing of Behavioral Health Information’ </a:t>
            </a:r>
          </a:p>
        </p:txBody>
      </p:sp>
      <p:sp>
        <p:nvSpPr>
          <p:cNvPr id="3" name="Text Placeholder 2"/>
          <p:cNvSpPr>
            <a:spLocks noGrp="1"/>
          </p:cNvSpPr>
          <p:nvPr>
            <p:ph type="body" sz="quarter" idx="13"/>
          </p:nvPr>
        </p:nvSpPr>
        <p:spPr/>
        <p:txBody>
          <a:bodyPr/>
          <a:lstStyle/>
          <a:p>
            <a:pPr lvl="0"/>
            <a:r>
              <a:rPr lang="en-US" dirty="0">
                <a:cs typeface="Calibri" panose="020F0502020204030204" pitchFamily="34" charset="0"/>
              </a:rPr>
              <a:t>Program Results, March 2021</a:t>
            </a:r>
          </a:p>
        </p:txBody>
      </p:sp>
    </p:spTree>
    <p:extLst>
      <p:ext uri="{BB962C8B-B14F-4D97-AF65-F5344CB8AC3E}">
        <p14:creationId xmlns:p14="http://schemas.microsoft.com/office/powerpoint/2010/main" val="278246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462A08F6-AD15-4E59-A6E1-86B7E8DB7DDC}"/>
              </a:ext>
            </a:extLst>
          </p:cNvPr>
          <p:cNvGraphicFramePr/>
          <p:nvPr>
            <p:extLst/>
          </p:nvPr>
        </p:nvGraphicFramePr>
        <p:xfrm>
          <a:off x="1564024" y="1336603"/>
          <a:ext cx="8189576" cy="48560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C64366B-6E86-4E6F-86FA-D979CAC27321}"/>
              </a:ext>
            </a:extLst>
          </p:cNvPr>
          <p:cNvGraphicFramePr/>
          <p:nvPr>
            <p:extLst/>
          </p:nvPr>
        </p:nvGraphicFramePr>
        <p:xfrm>
          <a:off x="8027959" y="3658402"/>
          <a:ext cx="3007186" cy="2534219"/>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7C92D04E-2D7B-4CA3-9516-7CF95AC0EF13}"/>
              </a:ext>
            </a:extLst>
          </p:cNvPr>
          <p:cNvSpPr>
            <a:spLocks noGrp="1"/>
          </p:cNvSpPr>
          <p:nvPr>
            <p:ph type="title"/>
          </p:nvPr>
        </p:nvSpPr>
        <p:spPr/>
        <p:txBody>
          <a:bodyPr/>
          <a:lstStyle/>
          <a:p>
            <a:r>
              <a:rPr lang="en-US"/>
              <a:t>Webinar Demographics: Organization Type</a:t>
            </a:r>
          </a:p>
        </p:txBody>
      </p:sp>
      <p:sp>
        <p:nvSpPr>
          <p:cNvPr id="9" name="Slide Number Placeholder 5">
            <a:extLst>
              <a:ext uri="{FF2B5EF4-FFF2-40B4-BE49-F238E27FC236}">
                <a16:creationId xmlns:a16="http://schemas.microsoft.com/office/drawing/2014/main" id="{78642951-628F-40E9-8902-F9E169E70516}"/>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10</a:t>
            </a:fld>
            <a:endParaRPr lang="en-US" sz="1100">
              <a:latin typeface="+mn-lt"/>
            </a:endParaRPr>
          </a:p>
        </p:txBody>
      </p:sp>
      <p:sp>
        <p:nvSpPr>
          <p:cNvPr id="10" name="Footer Placeholder 8">
            <a:extLst>
              <a:ext uri="{FF2B5EF4-FFF2-40B4-BE49-F238E27FC236}">
                <a16:creationId xmlns:a16="http://schemas.microsoft.com/office/drawing/2014/main" id="{965C5A16-52E2-4B9F-9F14-61624A293E68}"/>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3296953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61417A-0A1C-4388-88AF-1D1D2F9B36B4}"/>
              </a:ext>
            </a:extLst>
          </p:cNvPr>
          <p:cNvSpPr>
            <a:spLocks noGrp="1"/>
          </p:cNvSpPr>
          <p:nvPr>
            <p:ph type="sldNum" sz="quarter" idx="4"/>
          </p:nvPr>
        </p:nvSpPr>
        <p:spPr/>
        <p:txBody>
          <a:bodyPr/>
          <a:lstStyle/>
          <a:p>
            <a:fld id="{5D42FBCF-AC71-49E1-9070-FAF9A23C5D72}" type="slidenum">
              <a:rPr lang="en-US" smtClean="0"/>
              <a:pPr/>
              <a:t>11</a:t>
            </a:fld>
            <a:endParaRPr lang="en-US"/>
          </a:p>
        </p:txBody>
      </p:sp>
      <p:sp>
        <p:nvSpPr>
          <p:cNvPr id="5" name="Footer Placeholder 4">
            <a:extLst>
              <a:ext uri="{FF2B5EF4-FFF2-40B4-BE49-F238E27FC236}">
                <a16:creationId xmlns:a16="http://schemas.microsoft.com/office/drawing/2014/main" id="{2CEB7C3E-5EF3-4E54-B0E7-DA2AA27082A4}"/>
              </a:ext>
            </a:extLst>
          </p:cNvPr>
          <p:cNvSpPr>
            <a:spLocks noGrp="1"/>
          </p:cNvSpPr>
          <p:nvPr>
            <p:ph type="ftr" sz="quarter" idx="3"/>
          </p:nvPr>
        </p:nvSpPr>
        <p:spPr/>
        <p:txBody>
          <a:bodyPr/>
          <a:lstStyle/>
          <a:p>
            <a:r>
              <a:rPr lang="en-US" sz="1100">
                <a:cs typeface="Calibri" panose="020F0502020204030204" pitchFamily="34" charset="0"/>
              </a:rPr>
              <a:t>Proprietary and Confidential | Altarum</a:t>
            </a:r>
          </a:p>
        </p:txBody>
      </p:sp>
      <p:graphicFrame>
        <p:nvGraphicFramePr>
          <p:cNvPr id="6" name="Chart 5">
            <a:extLst>
              <a:ext uri="{FF2B5EF4-FFF2-40B4-BE49-F238E27FC236}">
                <a16:creationId xmlns:a16="http://schemas.microsoft.com/office/drawing/2014/main" id="{2E99FFBD-EDC1-4150-822A-0F305801A178}"/>
              </a:ext>
            </a:extLst>
          </p:cNvPr>
          <p:cNvGraphicFramePr>
            <a:graphicFrameLocks/>
          </p:cNvGraphicFramePr>
          <p:nvPr>
            <p:extLst/>
          </p:nvPr>
        </p:nvGraphicFramePr>
        <p:xfrm>
          <a:off x="6909146" y="1538184"/>
          <a:ext cx="4902432" cy="4496823"/>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2">
            <a:extLst>
              <a:ext uri="{FF2B5EF4-FFF2-40B4-BE49-F238E27FC236}">
                <a16:creationId xmlns:a16="http://schemas.microsoft.com/office/drawing/2014/main" id="{1628E03E-ECC4-4B74-BF19-967BB5E1569B}"/>
              </a:ext>
            </a:extLst>
          </p:cNvPr>
          <p:cNvSpPr>
            <a:spLocks noGrp="1"/>
          </p:cNvSpPr>
          <p:nvPr>
            <p:ph type="title"/>
          </p:nvPr>
        </p:nvSpPr>
        <p:spPr>
          <a:xfrm>
            <a:off x="838200" y="147415"/>
            <a:ext cx="9370325" cy="1325563"/>
          </a:xfrm>
        </p:spPr>
        <p:txBody>
          <a:bodyPr/>
          <a:lstStyle/>
          <a:p>
            <a:r>
              <a:rPr lang="en-US"/>
              <a:t>Webinar Demographics: Use of 5515, HIE, and Consent</a:t>
            </a:r>
          </a:p>
        </p:txBody>
      </p:sp>
      <p:graphicFrame>
        <p:nvGraphicFramePr>
          <p:cNvPr id="13" name="Chart 12">
            <a:extLst>
              <a:ext uri="{FF2B5EF4-FFF2-40B4-BE49-F238E27FC236}">
                <a16:creationId xmlns:a16="http://schemas.microsoft.com/office/drawing/2014/main" id="{14C9BE1B-3B62-42D4-911F-4C34264CF021}"/>
              </a:ext>
            </a:extLst>
          </p:cNvPr>
          <p:cNvGraphicFramePr/>
          <p:nvPr>
            <p:extLst/>
          </p:nvPr>
        </p:nvGraphicFramePr>
        <p:xfrm>
          <a:off x="3411613" y="1568385"/>
          <a:ext cx="3747176" cy="3180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174F874-BA40-4BF8-AF6E-7430DD3581BD}"/>
              </a:ext>
            </a:extLst>
          </p:cNvPr>
          <p:cNvGraphicFramePr/>
          <p:nvPr>
            <p:extLst/>
          </p:nvPr>
        </p:nvGraphicFramePr>
        <p:xfrm>
          <a:off x="380422" y="1568384"/>
          <a:ext cx="3140417" cy="31802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3142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47476F-07AD-4880-B6E4-CA2EBF358BC0}"/>
              </a:ext>
            </a:extLst>
          </p:cNvPr>
          <p:cNvSpPr>
            <a:spLocks noGrp="1"/>
          </p:cNvSpPr>
          <p:nvPr>
            <p:ph idx="1"/>
          </p:nvPr>
        </p:nvSpPr>
        <p:spPr>
          <a:xfrm>
            <a:off x="838200" y="1356455"/>
            <a:ext cx="9617242" cy="4351338"/>
          </a:xfrm>
        </p:spPr>
        <p:txBody>
          <a:bodyPr vert="horz" lIns="0" tIns="0" rIns="0" bIns="0" rtlCol="0" anchor="t">
            <a:noAutofit/>
          </a:bodyPr>
          <a:lstStyle/>
          <a:p>
            <a:pPr lvl="0">
              <a:spcAft>
                <a:spcPts val="600"/>
              </a:spcAft>
            </a:pPr>
            <a:r>
              <a:rPr lang="en-US" sz="2400">
                <a:solidFill>
                  <a:prstClr val="black"/>
                </a:solidFill>
                <a:latin typeface="+mn-lt"/>
                <a:cs typeface="Calibri Light" panose="020F0302020204030204" pitchFamily="34" charset="0"/>
              </a:rPr>
              <a:t>Before and after the webinar, we measured: </a:t>
            </a:r>
          </a:p>
          <a:p>
            <a:pPr lvl="1">
              <a:lnSpc>
                <a:spcPct val="150000"/>
              </a:lnSpc>
              <a:spcBef>
                <a:spcPts val="0"/>
              </a:spcBef>
            </a:pPr>
            <a:r>
              <a:rPr lang="en-US">
                <a:solidFill>
                  <a:prstClr val="black"/>
                </a:solidFill>
                <a:latin typeface="+mn-lt"/>
                <a:cs typeface="Calibri Light" panose="020F0302020204030204" pitchFamily="34" charset="0"/>
              </a:rPr>
              <a:t>Knowledge around rules and regulations that govern sharing PHI</a:t>
            </a:r>
          </a:p>
          <a:p>
            <a:pPr lvl="1">
              <a:lnSpc>
                <a:spcPct val="150000"/>
              </a:lnSpc>
              <a:spcBef>
                <a:spcPts val="0"/>
              </a:spcBef>
            </a:pPr>
            <a:r>
              <a:rPr lang="en-US">
                <a:solidFill>
                  <a:prstClr val="black"/>
                </a:solidFill>
                <a:latin typeface="+mn-lt"/>
                <a:cs typeface="Calibri Light" panose="020F0302020204030204" pitchFamily="34" charset="0"/>
              </a:rPr>
              <a:t>Confidence in navigating the rules and regulations</a:t>
            </a:r>
          </a:p>
          <a:p>
            <a:pPr lvl="1">
              <a:lnSpc>
                <a:spcPct val="150000"/>
              </a:lnSpc>
              <a:spcBef>
                <a:spcPts val="0"/>
              </a:spcBef>
            </a:pPr>
            <a:r>
              <a:rPr lang="en-US">
                <a:solidFill>
                  <a:prstClr val="black"/>
                </a:solidFill>
                <a:latin typeface="+mn-lt"/>
                <a:cs typeface="Calibri Light" panose="020F0302020204030204" pitchFamily="34" charset="0"/>
              </a:rPr>
              <a:t>Confidence in using MDHHS 5515</a:t>
            </a:r>
          </a:p>
          <a:p>
            <a:pPr lvl="1">
              <a:lnSpc>
                <a:spcPct val="150000"/>
              </a:lnSpc>
              <a:spcBef>
                <a:spcPts val="0"/>
              </a:spcBef>
              <a:spcAft>
                <a:spcPts val="1200"/>
              </a:spcAft>
            </a:pPr>
            <a:r>
              <a:rPr lang="en-US">
                <a:solidFill>
                  <a:prstClr val="black"/>
                </a:solidFill>
                <a:latin typeface="+mn-lt"/>
                <a:cs typeface="Calibri Light" panose="020F0302020204030204" pitchFamily="34" charset="0"/>
              </a:rPr>
              <a:t>Satisfaction with resources to help navigate rules and regulations</a:t>
            </a:r>
          </a:p>
          <a:p>
            <a:pPr>
              <a:lnSpc>
                <a:spcPct val="150000"/>
              </a:lnSpc>
              <a:spcBef>
                <a:spcPts val="0"/>
              </a:spcBef>
            </a:pPr>
            <a:r>
              <a:rPr lang="en-US" sz="2400">
                <a:solidFill>
                  <a:prstClr val="black"/>
                </a:solidFill>
                <a:latin typeface="+mn-lt"/>
                <a:cs typeface="Calibri Light" panose="020F0302020204030204" pitchFamily="34" charset="0"/>
              </a:rPr>
              <a:t>After the webinar, we measured </a:t>
            </a:r>
          </a:p>
          <a:p>
            <a:pPr lvl="1">
              <a:lnSpc>
                <a:spcPct val="150000"/>
              </a:lnSpc>
              <a:spcBef>
                <a:spcPts val="0"/>
              </a:spcBef>
            </a:pPr>
            <a:r>
              <a:rPr lang="en-US">
                <a:solidFill>
                  <a:prstClr val="black"/>
                </a:solidFill>
                <a:latin typeface="+mn-lt"/>
                <a:cs typeface="Calibri Light" panose="020F0302020204030204" pitchFamily="34" charset="0"/>
              </a:rPr>
              <a:t>Usefulness of resources presented </a:t>
            </a:r>
          </a:p>
          <a:p>
            <a:pPr lvl="1">
              <a:lnSpc>
                <a:spcPct val="150000"/>
              </a:lnSpc>
              <a:spcBef>
                <a:spcPts val="0"/>
              </a:spcBef>
            </a:pPr>
            <a:r>
              <a:rPr lang="en-US">
                <a:solidFill>
                  <a:prstClr val="black"/>
                </a:solidFill>
                <a:latin typeface="+mn-lt"/>
                <a:cs typeface="Calibri Light" panose="020F0302020204030204" pitchFamily="34" charset="0"/>
              </a:rPr>
              <a:t>Intention to change behaviors following the webinar</a:t>
            </a:r>
          </a:p>
        </p:txBody>
      </p:sp>
      <p:sp>
        <p:nvSpPr>
          <p:cNvPr id="4" name="Title 3"/>
          <p:cNvSpPr>
            <a:spLocks noGrp="1"/>
          </p:cNvSpPr>
          <p:nvPr>
            <p:ph type="title"/>
          </p:nvPr>
        </p:nvSpPr>
        <p:spPr/>
        <p:txBody>
          <a:bodyPr/>
          <a:lstStyle/>
          <a:p>
            <a:r>
              <a:rPr lang="en-US">
                <a:latin typeface="+mj-lt"/>
              </a:rPr>
              <a:t>Training</a:t>
            </a:r>
            <a:r>
              <a:rPr lang="en-US"/>
              <a:t> </a:t>
            </a:r>
            <a:r>
              <a:rPr lang="en-US">
                <a:latin typeface="+mj-lt"/>
              </a:rPr>
              <a:t>Webinar</a:t>
            </a:r>
            <a:r>
              <a:rPr lang="en-US"/>
              <a:t> Metrics</a:t>
            </a:r>
          </a:p>
        </p:txBody>
      </p:sp>
      <p:sp>
        <p:nvSpPr>
          <p:cNvPr id="8" name="Slide Number Placeholder 5">
            <a:extLst>
              <a:ext uri="{FF2B5EF4-FFF2-40B4-BE49-F238E27FC236}">
                <a16:creationId xmlns:a16="http://schemas.microsoft.com/office/drawing/2014/main" id="{07CA46A2-E0C1-4E10-8510-732366B5D303}"/>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12</a:t>
            </a:fld>
            <a:endParaRPr lang="en-US" sz="1100">
              <a:latin typeface="+mn-lt"/>
            </a:endParaRPr>
          </a:p>
        </p:txBody>
      </p:sp>
      <p:sp>
        <p:nvSpPr>
          <p:cNvPr id="9" name="Footer Placeholder 8">
            <a:extLst>
              <a:ext uri="{FF2B5EF4-FFF2-40B4-BE49-F238E27FC236}">
                <a16:creationId xmlns:a16="http://schemas.microsoft.com/office/drawing/2014/main" id="{EB4F6B3B-A2C4-4A0E-9BE7-27BA3810FD15}"/>
              </a:ext>
            </a:extLst>
          </p:cNvPr>
          <p:cNvSpPr>
            <a:spLocks noGrp="1"/>
          </p:cNvSpPr>
          <p:nvPr>
            <p:ph type="ftr" sz="quarter" idx="3"/>
          </p:nvPr>
        </p:nvSpPr>
        <p:spPr>
          <a:xfrm>
            <a:off x="838200" y="6356350"/>
            <a:ext cx="3432244" cy="365125"/>
          </a:xfrm>
        </p:spPr>
        <p:txBody>
          <a:bodyPr/>
          <a:lstStyle/>
          <a:p>
            <a:r>
              <a:rPr lang="en-US" sz="1100" dirty="0">
                <a:cs typeface="Calibri" panose="020F0502020204030204" pitchFamily="34" charset="0"/>
              </a:rPr>
              <a:t>Proprietary and Confidential | Altarum</a:t>
            </a:r>
          </a:p>
        </p:txBody>
      </p:sp>
    </p:spTree>
    <p:extLst>
      <p:ext uri="{BB962C8B-B14F-4D97-AF65-F5344CB8AC3E}">
        <p14:creationId xmlns:p14="http://schemas.microsoft.com/office/powerpoint/2010/main" val="673956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solidFill>
                  <a:srgbClr val="EA2839"/>
                </a:solidFill>
              </a:rPr>
              <a:t>Metrics</a:t>
            </a:r>
            <a:r>
              <a:rPr lang="en-US">
                <a:solidFill>
                  <a:srgbClr val="FF0000"/>
                </a:solidFill>
              </a:rPr>
              <a:t>: Knowledge of Rules and Regulations</a:t>
            </a:r>
          </a:p>
        </p:txBody>
      </p:sp>
      <p:graphicFrame>
        <p:nvGraphicFramePr>
          <p:cNvPr id="6" name="Chart 5">
            <a:extLst>
              <a:ext uri="{FF2B5EF4-FFF2-40B4-BE49-F238E27FC236}">
                <a16:creationId xmlns:a16="http://schemas.microsoft.com/office/drawing/2014/main" id="{462A08F6-AD15-4E59-A6E1-86B7E8DB7DDC}"/>
              </a:ext>
            </a:extLst>
          </p:cNvPr>
          <p:cNvGraphicFramePr/>
          <p:nvPr>
            <p:extLst>
              <p:ext uri="{D42A27DB-BD31-4B8C-83A1-F6EECF244321}">
                <p14:modId xmlns:p14="http://schemas.microsoft.com/office/powerpoint/2010/main" val="2096984868"/>
              </p:ext>
            </p:extLst>
          </p:nvPr>
        </p:nvGraphicFramePr>
        <p:xfrm>
          <a:off x="2589776" y="816687"/>
          <a:ext cx="4450804" cy="30554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796094BA-2AF5-4CE7-BF84-C7758DD0664A}"/>
              </a:ext>
            </a:extLst>
          </p:cNvPr>
          <p:cNvGraphicFramePr/>
          <p:nvPr>
            <p:extLst>
              <p:ext uri="{D42A27DB-BD31-4B8C-83A1-F6EECF244321}">
                <p14:modId xmlns:p14="http://schemas.microsoft.com/office/powerpoint/2010/main" val="3895854163"/>
              </p:ext>
            </p:extLst>
          </p:nvPr>
        </p:nvGraphicFramePr>
        <p:xfrm>
          <a:off x="7483209" y="1132621"/>
          <a:ext cx="4203089" cy="28031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C5C7BD38-B4F8-40D0-9049-1410B7E43749}"/>
              </a:ext>
            </a:extLst>
          </p:cNvPr>
          <p:cNvGraphicFramePr/>
          <p:nvPr>
            <p:extLst>
              <p:ext uri="{D42A27DB-BD31-4B8C-83A1-F6EECF244321}">
                <p14:modId xmlns:p14="http://schemas.microsoft.com/office/powerpoint/2010/main" val="2038883268"/>
              </p:ext>
            </p:extLst>
          </p:nvPr>
        </p:nvGraphicFramePr>
        <p:xfrm>
          <a:off x="543889" y="3880498"/>
          <a:ext cx="3849831" cy="25160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4577FE61-182B-49B3-BBA8-2E491A4B440D}"/>
              </a:ext>
            </a:extLst>
          </p:cNvPr>
          <p:cNvGraphicFramePr/>
          <p:nvPr>
            <p:extLst>
              <p:ext uri="{D42A27DB-BD31-4B8C-83A1-F6EECF244321}">
                <p14:modId xmlns:p14="http://schemas.microsoft.com/office/powerpoint/2010/main" val="2556861752"/>
              </p:ext>
            </p:extLst>
          </p:nvPr>
        </p:nvGraphicFramePr>
        <p:xfrm>
          <a:off x="5623614" y="3963120"/>
          <a:ext cx="4009643" cy="2516038"/>
        </p:xfrm>
        <a:graphic>
          <a:graphicData uri="http://schemas.openxmlformats.org/drawingml/2006/chart">
            <c:chart xmlns:c="http://schemas.openxmlformats.org/drawingml/2006/chart" xmlns:r="http://schemas.openxmlformats.org/officeDocument/2006/relationships" r:id="rId6"/>
          </a:graphicData>
        </a:graphic>
      </p:graphicFrame>
      <p:sp>
        <p:nvSpPr>
          <p:cNvPr id="10" name="Rectangle 9">
            <a:extLst>
              <a:ext uri="{FF2B5EF4-FFF2-40B4-BE49-F238E27FC236}">
                <a16:creationId xmlns:a16="http://schemas.microsoft.com/office/drawing/2014/main" id="{7A807926-00C5-4235-AD39-F07C8315CBC4}"/>
              </a:ext>
            </a:extLst>
          </p:cNvPr>
          <p:cNvSpPr/>
          <p:nvPr/>
        </p:nvSpPr>
        <p:spPr>
          <a:xfrm>
            <a:off x="546457" y="1270917"/>
            <a:ext cx="1751576" cy="198964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Knowledge, confidence, and satisfaction all increased after viewing the webinar. </a:t>
            </a:r>
          </a:p>
        </p:txBody>
      </p:sp>
      <p:sp>
        <p:nvSpPr>
          <p:cNvPr id="11" name="Slide Number Placeholder 5">
            <a:extLst>
              <a:ext uri="{FF2B5EF4-FFF2-40B4-BE49-F238E27FC236}">
                <a16:creationId xmlns:a16="http://schemas.microsoft.com/office/drawing/2014/main" id="{92EC8001-0DD6-4C08-8F8E-C509928B6683}"/>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13</a:t>
            </a:fld>
            <a:endParaRPr lang="en-US" sz="1100">
              <a:latin typeface="+mn-lt"/>
            </a:endParaRPr>
          </a:p>
        </p:txBody>
      </p:sp>
      <p:sp>
        <p:nvSpPr>
          <p:cNvPr id="12" name="Footer Placeholder 8">
            <a:extLst>
              <a:ext uri="{FF2B5EF4-FFF2-40B4-BE49-F238E27FC236}">
                <a16:creationId xmlns:a16="http://schemas.microsoft.com/office/drawing/2014/main" id="{94FEB070-890A-4DDB-A74A-31EB60D33EAF}"/>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3971943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6A515F-2A77-4CBA-9159-FC48BF09A315}"/>
              </a:ext>
            </a:extLst>
          </p:cNvPr>
          <p:cNvSpPr>
            <a:spLocks noGrp="1"/>
          </p:cNvSpPr>
          <p:nvPr>
            <p:ph type="sldNum" sz="quarter" idx="4"/>
          </p:nvPr>
        </p:nvSpPr>
        <p:spPr/>
        <p:txBody>
          <a:bodyPr/>
          <a:lstStyle/>
          <a:p>
            <a:fld id="{5D42FBCF-AC71-49E1-9070-FAF9A23C5D72}" type="slidenum">
              <a:rPr lang="en-US" smtClean="0">
                <a:latin typeface="+mn-lt"/>
              </a:rPr>
              <a:pPr/>
              <a:t>14</a:t>
            </a:fld>
            <a:endParaRPr lang="en-US">
              <a:latin typeface="+mn-lt"/>
            </a:endParaRPr>
          </a:p>
        </p:txBody>
      </p:sp>
      <p:sp>
        <p:nvSpPr>
          <p:cNvPr id="5" name="Footer Placeholder 4">
            <a:extLst>
              <a:ext uri="{FF2B5EF4-FFF2-40B4-BE49-F238E27FC236}">
                <a16:creationId xmlns:a16="http://schemas.microsoft.com/office/drawing/2014/main" id="{7693CF22-C347-48E0-A578-AACA27F93988}"/>
              </a:ext>
            </a:extLst>
          </p:cNvPr>
          <p:cNvSpPr>
            <a:spLocks noGrp="1"/>
          </p:cNvSpPr>
          <p:nvPr>
            <p:ph type="ftr" sz="quarter" idx="3"/>
          </p:nvPr>
        </p:nvSpPr>
        <p:spPr/>
        <p:txBody>
          <a:bodyPr/>
          <a:lstStyle/>
          <a:p>
            <a:r>
              <a:rPr lang="en-US" sz="1100">
                <a:cs typeface="Calibri" panose="020F0502020204030204" pitchFamily="34" charset="0"/>
              </a:rPr>
              <a:t>Proprietary and Confidential | Altarum</a:t>
            </a:r>
          </a:p>
        </p:txBody>
      </p:sp>
      <p:graphicFrame>
        <p:nvGraphicFramePr>
          <p:cNvPr id="7" name="Chart 6">
            <a:extLst>
              <a:ext uri="{FF2B5EF4-FFF2-40B4-BE49-F238E27FC236}">
                <a16:creationId xmlns:a16="http://schemas.microsoft.com/office/drawing/2014/main" id="{D72927C2-6FE2-4204-96D6-6CC3E8E527CA}"/>
              </a:ext>
            </a:extLst>
          </p:cNvPr>
          <p:cNvGraphicFramePr/>
          <p:nvPr>
            <p:extLst>
              <p:ext uri="{D42A27DB-BD31-4B8C-83A1-F6EECF244321}">
                <p14:modId xmlns:p14="http://schemas.microsoft.com/office/powerpoint/2010/main" val="2995199915"/>
              </p:ext>
            </p:extLst>
          </p:nvPr>
        </p:nvGraphicFramePr>
        <p:xfrm>
          <a:off x="1121434" y="1987111"/>
          <a:ext cx="3999136" cy="36764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ABB23D99-DB14-4FB2-9463-EF660EB049E7}"/>
              </a:ext>
            </a:extLst>
          </p:cNvPr>
          <p:cNvGraphicFramePr/>
          <p:nvPr>
            <p:extLst>
              <p:ext uri="{D42A27DB-BD31-4B8C-83A1-F6EECF244321}">
                <p14:modId xmlns:p14="http://schemas.microsoft.com/office/powerpoint/2010/main" val="3985559781"/>
              </p:ext>
            </p:extLst>
          </p:nvPr>
        </p:nvGraphicFramePr>
        <p:xfrm>
          <a:off x="6685951" y="1987111"/>
          <a:ext cx="4384615" cy="3855105"/>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2">
            <a:extLst>
              <a:ext uri="{FF2B5EF4-FFF2-40B4-BE49-F238E27FC236}">
                <a16:creationId xmlns:a16="http://schemas.microsoft.com/office/drawing/2014/main" id="{93FF71C9-DCCB-4120-A13F-2D4E8FDBB3A7}"/>
              </a:ext>
            </a:extLst>
          </p:cNvPr>
          <p:cNvSpPr>
            <a:spLocks noGrp="1"/>
          </p:cNvSpPr>
          <p:nvPr>
            <p:ph type="title"/>
          </p:nvPr>
        </p:nvSpPr>
        <p:spPr>
          <a:xfrm>
            <a:off x="838200" y="147415"/>
            <a:ext cx="9370325" cy="1325563"/>
          </a:xfrm>
        </p:spPr>
        <p:txBody>
          <a:bodyPr/>
          <a:lstStyle/>
          <a:p>
            <a:r>
              <a:rPr lang="en-US"/>
              <a:t>Usefulness and Plans to Use Resources after the Webinar</a:t>
            </a:r>
          </a:p>
        </p:txBody>
      </p:sp>
    </p:spTree>
    <p:extLst>
      <p:ext uri="{BB962C8B-B14F-4D97-AF65-F5344CB8AC3E}">
        <p14:creationId xmlns:p14="http://schemas.microsoft.com/office/powerpoint/2010/main" val="1349698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147476F-07AD-4880-B6E4-CA2EBF358BC0}"/>
              </a:ext>
            </a:extLst>
          </p:cNvPr>
          <p:cNvSpPr>
            <a:spLocks noGrp="1"/>
          </p:cNvSpPr>
          <p:nvPr>
            <p:ph idx="1"/>
          </p:nvPr>
        </p:nvSpPr>
        <p:spPr>
          <a:xfrm>
            <a:off x="838200" y="1356455"/>
            <a:ext cx="9617242" cy="4351338"/>
          </a:xfrm>
        </p:spPr>
        <p:txBody>
          <a:bodyPr vert="horz" lIns="0" tIns="0" rIns="0" bIns="0" rtlCol="0" anchor="t">
            <a:noAutofit/>
          </a:bodyPr>
          <a:lstStyle/>
          <a:p>
            <a:pPr lvl="0">
              <a:spcAft>
                <a:spcPts val="600"/>
              </a:spcAft>
            </a:pPr>
            <a:r>
              <a:rPr lang="en-US" sz="2400" dirty="0">
                <a:solidFill>
                  <a:prstClr val="black"/>
                </a:solidFill>
                <a:latin typeface="+mn-lt"/>
                <a:cs typeface="Calibri Light" panose="020F0302020204030204" pitchFamily="34" charset="0"/>
              </a:rPr>
              <a:t>We then looked at how knowledge, confidence, and satisfaction differed based on: </a:t>
            </a:r>
          </a:p>
          <a:p>
            <a:pPr lvl="1">
              <a:lnSpc>
                <a:spcPct val="150000"/>
              </a:lnSpc>
              <a:spcBef>
                <a:spcPts val="0"/>
              </a:spcBef>
            </a:pPr>
            <a:r>
              <a:rPr lang="en-US" dirty="0">
                <a:latin typeface="+mn-lt"/>
                <a:cs typeface="Calibri Light" panose="020F0302020204030204" pitchFamily="34" charset="0"/>
              </a:rPr>
              <a:t>Organization Type</a:t>
            </a:r>
          </a:p>
          <a:p>
            <a:pPr lvl="1">
              <a:lnSpc>
                <a:spcPct val="150000"/>
              </a:lnSpc>
              <a:spcBef>
                <a:spcPts val="0"/>
              </a:spcBef>
            </a:pPr>
            <a:r>
              <a:rPr lang="en-US" dirty="0">
                <a:latin typeface="+mn-lt"/>
                <a:cs typeface="Calibri Light" panose="020F0302020204030204" pitchFamily="34" charset="0"/>
              </a:rPr>
              <a:t>Use of an HIE</a:t>
            </a:r>
          </a:p>
          <a:p>
            <a:pPr lvl="1">
              <a:lnSpc>
                <a:spcPct val="150000"/>
              </a:lnSpc>
              <a:spcBef>
                <a:spcPts val="0"/>
              </a:spcBef>
            </a:pPr>
            <a:r>
              <a:rPr lang="en-US" dirty="0">
                <a:latin typeface="+mn-lt"/>
                <a:cs typeface="Calibri Light" panose="020F0302020204030204" pitchFamily="34" charset="0"/>
              </a:rPr>
              <a:t>Geographic Location </a:t>
            </a:r>
          </a:p>
          <a:p>
            <a:pPr lvl="1">
              <a:lnSpc>
                <a:spcPct val="150000"/>
              </a:lnSpc>
              <a:spcBef>
                <a:spcPts val="0"/>
              </a:spcBef>
            </a:pPr>
            <a:r>
              <a:rPr lang="en-US" dirty="0">
                <a:latin typeface="+mn-lt"/>
                <a:cs typeface="Calibri Light" panose="020F0302020204030204" pitchFamily="34" charset="0"/>
              </a:rPr>
              <a:t>Job Role </a:t>
            </a:r>
          </a:p>
          <a:p>
            <a:pPr lvl="1">
              <a:lnSpc>
                <a:spcPct val="150000"/>
              </a:lnSpc>
              <a:spcBef>
                <a:spcPts val="0"/>
              </a:spcBef>
            </a:pPr>
            <a:r>
              <a:rPr lang="en-US" dirty="0">
                <a:solidFill>
                  <a:prstClr val="black"/>
                </a:solidFill>
                <a:latin typeface="+mn-lt"/>
                <a:cs typeface="Calibri Light" panose="020F0302020204030204" pitchFamily="34" charset="0"/>
              </a:rPr>
              <a:t>Use of MDHHS 5515 </a:t>
            </a:r>
          </a:p>
          <a:p>
            <a:pPr>
              <a:lnSpc>
                <a:spcPct val="150000"/>
              </a:lnSpc>
              <a:spcBef>
                <a:spcPts val="0"/>
              </a:spcBef>
            </a:pPr>
            <a:r>
              <a:rPr lang="en-US" sz="2400" dirty="0">
                <a:solidFill>
                  <a:prstClr val="black"/>
                </a:solidFill>
                <a:latin typeface="+mn-lt"/>
                <a:cs typeface="Calibri Light" panose="020F0302020204030204" pitchFamily="34" charset="0"/>
              </a:rPr>
              <a:t>Use of 5515 and HIEs did not impact participant scores</a:t>
            </a:r>
          </a:p>
        </p:txBody>
      </p:sp>
      <p:sp>
        <p:nvSpPr>
          <p:cNvPr id="4" name="Title 3"/>
          <p:cNvSpPr>
            <a:spLocks noGrp="1"/>
          </p:cNvSpPr>
          <p:nvPr>
            <p:ph type="title"/>
          </p:nvPr>
        </p:nvSpPr>
        <p:spPr/>
        <p:txBody>
          <a:bodyPr/>
          <a:lstStyle/>
          <a:p>
            <a:r>
              <a:rPr lang="en-US">
                <a:latin typeface="+mj-lt"/>
              </a:rPr>
              <a:t>Training</a:t>
            </a:r>
            <a:r>
              <a:rPr lang="en-US"/>
              <a:t> </a:t>
            </a:r>
            <a:r>
              <a:rPr lang="en-US">
                <a:latin typeface="+mj-lt"/>
              </a:rPr>
              <a:t>Webinar</a:t>
            </a:r>
            <a:r>
              <a:rPr lang="en-US"/>
              <a:t> Metrics</a:t>
            </a:r>
          </a:p>
        </p:txBody>
      </p:sp>
      <p:sp>
        <p:nvSpPr>
          <p:cNvPr id="8" name="Slide Number Placeholder 5">
            <a:extLst>
              <a:ext uri="{FF2B5EF4-FFF2-40B4-BE49-F238E27FC236}">
                <a16:creationId xmlns:a16="http://schemas.microsoft.com/office/drawing/2014/main" id="{07CA46A2-E0C1-4E10-8510-732366B5D303}"/>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15</a:t>
            </a:fld>
            <a:endParaRPr lang="en-US" sz="1100">
              <a:latin typeface="+mn-lt"/>
            </a:endParaRPr>
          </a:p>
        </p:txBody>
      </p:sp>
      <p:sp>
        <p:nvSpPr>
          <p:cNvPr id="9" name="Footer Placeholder 8">
            <a:extLst>
              <a:ext uri="{FF2B5EF4-FFF2-40B4-BE49-F238E27FC236}">
                <a16:creationId xmlns:a16="http://schemas.microsoft.com/office/drawing/2014/main" id="{EB4F6B3B-A2C4-4A0E-9BE7-27BA3810FD15}"/>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3793901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0E200240-5422-427D-9187-AF8AECEB6057}"/>
              </a:ext>
            </a:extLst>
          </p:cNvPr>
          <p:cNvSpPr txBox="1">
            <a:spLocks/>
          </p:cNvSpPr>
          <p:nvPr/>
        </p:nvSpPr>
        <p:spPr>
          <a:xfrm>
            <a:off x="838200" y="1864425"/>
            <a:ext cx="10241478" cy="4381996"/>
          </a:xfrm>
          <a:prstGeom prst="rect">
            <a:avLst/>
          </a:prstGeom>
        </p:spPr>
        <p:txBody>
          <a:bodyPr vert="horz" lIns="0" tIns="0" rIns="0" bIns="0" rtlCol="0">
            <a:noAutofit/>
          </a:bodyPr>
          <a:lstStyle>
            <a:lvl1pPr marL="228600" indent="-228600" algn="l" defTabSz="914400" rtl="0" eaLnBrk="1" latinLnBrk="0" hangingPunct="1">
              <a:lnSpc>
                <a:spcPct val="114000"/>
              </a:lnSpc>
              <a:spcBef>
                <a:spcPts val="1000"/>
              </a:spcBef>
              <a:buClr>
                <a:srgbClr val="EA2839"/>
              </a:buClr>
              <a:buSzPct val="75000"/>
              <a:buFont typeface="Wingdings 3" panose="05040102010807070707" pitchFamily="18" charset="2"/>
              <a:buChar char=""/>
              <a:defRPr lang="en-US" sz="2800" b="0" i="0" kern="1200" smtClean="0">
                <a:solidFill>
                  <a:schemeClr val="tx1"/>
                </a:solidFill>
                <a:effectLst/>
                <a:latin typeface="+mj-lt"/>
                <a:ea typeface="+mn-ea"/>
                <a:cs typeface="+mn-cs"/>
              </a:defRPr>
            </a:lvl1pPr>
            <a:lvl2pPr marL="800100" indent="-342900" algn="l" defTabSz="914400" rtl="0" eaLnBrk="1" latinLnBrk="0" hangingPunct="1">
              <a:lnSpc>
                <a:spcPct val="114000"/>
              </a:lnSpc>
              <a:spcBef>
                <a:spcPts val="500"/>
              </a:spcBef>
              <a:buClr>
                <a:srgbClr val="616365"/>
              </a:buClr>
              <a:buSzPct val="75000"/>
              <a:buFont typeface="Wingdings" panose="05000000000000000000" pitchFamily="2" charset="2"/>
              <a:buChar char="§"/>
              <a:defRPr sz="2000" kern="1200" baseline="0">
                <a:solidFill>
                  <a:schemeClr val="tx1"/>
                </a:solidFill>
                <a:latin typeface="+mj-lt"/>
                <a:ea typeface="+mn-ea"/>
                <a:cs typeface="+mn-cs"/>
              </a:defRPr>
            </a:lvl2pPr>
            <a:lvl3pPr marL="914400" indent="0" algn="l" defTabSz="914400" rtl="0" eaLnBrk="1" latinLnBrk="0" hangingPunct="1">
              <a:lnSpc>
                <a:spcPct val="114000"/>
              </a:lnSpc>
              <a:spcBef>
                <a:spcPts val="500"/>
              </a:spcBef>
              <a:buClr>
                <a:srgbClr val="616365"/>
              </a:buClr>
              <a:buSzPct val="75000"/>
              <a:buFont typeface="Wingdings" panose="05000000000000000000" pitchFamily="2" charset="2"/>
              <a:buNone/>
              <a:defRPr sz="2000" kern="1200">
                <a:solidFill>
                  <a:schemeClr val="tx1"/>
                </a:solidFill>
                <a:latin typeface="+mj-lt"/>
                <a:ea typeface="+mn-ea"/>
                <a:cs typeface="+mn-cs"/>
              </a:defRPr>
            </a:lvl3pPr>
            <a:lvl4pPr marL="1371600" indent="0" algn="l" defTabSz="914400" rtl="0" eaLnBrk="1" latinLnBrk="0" hangingPunct="1">
              <a:lnSpc>
                <a:spcPct val="114000"/>
              </a:lnSpc>
              <a:spcBef>
                <a:spcPts val="500"/>
              </a:spcBef>
              <a:buClr>
                <a:srgbClr val="A4AEB5"/>
              </a:buClr>
              <a:buSzPct val="75000"/>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114000"/>
              </a:lnSpc>
              <a:spcBef>
                <a:spcPts val="500"/>
              </a:spcBef>
              <a:buClr>
                <a:srgbClr val="A4AEB5"/>
              </a:buClr>
              <a:buSzPct val="75000"/>
              <a:buFont typeface="Arial" panose="020B0604020202020204" pitchFamily="34" charset="0"/>
              <a:buNone/>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a:solidFill>
                <a:prstClr val="black"/>
              </a:solidFill>
            </a:endParaRPr>
          </a:p>
        </p:txBody>
      </p:sp>
      <p:sp>
        <p:nvSpPr>
          <p:cNvPr id="13" name="Title 12">
            <a:extLst>
              <a:ext uri="{FF2B5EF4-FFF2-40B4-BE49-F238E27FC236}">
                <a16:creationId xmlns:a16="http://schemas.microsoft.com/office/drawing/2014/main" id="{3BC57B68-1303-4CEC-9007-537BD0E8F8C2}"/>
              </a:ext>
            </a:extLst>
          </p:cNvPr>
          <p:cNvSpPr>
            <a:spLocks noGrp="1"/>
          </p:cNvSpPr>
          <p:nvPr>
            <p:ph type="title"/>
          </p:nvPr>
        </p:nvSpPr>
        <p:spPr/>
        <p:txBody>
          <a:bodyPr/>
          <a:lstStyle/>
          <a:p>
            <a:r>
              <a:rPr lang="en-US" dirty="0"/>
              <a:t>Differences in Knowledge, Confidence, and Satisfaction</a:t>
            </a:r>
          </a:p>
        </p:txBody>
      </p:sp>
      <p:sp>
        <p:nvSpPr>
          <p:cNvPr id="16" name="Slide Number Placeholder 5">
            <a:extLst>
              <a:ext uri="{FF2B5EF4-FFF2-40B4-BE49-F238E27FC236}">
                <a16:creationId xmlns:a16="http://schemas.microsoft.com/office/drawing/2014/main" id="{E3020628-2B05-478D-BC6C-E395F385322A}"/>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16</a:t>
            </a:fld>
            <a:endParaRPr lang="en-US" sz="1100">
              <a:latin typeface="+mn-lt"/>
            </a:endParaRPr>
          </a:p>
        </p:txBody>
      </p:sp>
      <p:sp>
        <p:nvSpPr>
          <p:cNvPr id="17" name="Footer Placeholder 8">
            <a:extLst>
              <a:ext uri="{FF2B5EF4-FFF2-40B4-BE49-F238E27FC236}">
                <a16:creationId xmlns:a16="http://schemas.microsoft.com/office/drawing/2014/main" id="{FEF20F7B-58BE-4475-86D0-F8B61D9EFD74}"/>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pic>
        <p:nvPicPr>
          <p:cNvPr id="25" name="Picture 24" descr="Icon&#10;&#10;Description automatically generated">
            <a:extLst>
              <a:ext uri="{FF2B5EF4-FFF2-40B4-BE49-F238E27FC236}">
                <a16:creationId xmlns:a16="http://schemas.microsoft.com/office/drawing/2014/main" id="{EC1A62CA-D985-4989-B336-15C41FA35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8807" y="1679625"/>
            <a:ext cx="1124714" cy="1185674"/>
          </a:xfrm>
          <a:prstGeom prst="rect">
            <a:avLst/>
          </a:prstGeom>
        </p:spPr>
      </p:pic>
      <p:sp>
        <p:nvSpPr>
          <p:cNvPr id="28" name="Rectangle 27">
            <a:extLst>
              <a:ext uri="{FF2B5EF4-FFF2-40B4-BE49-F238E27FC236}">
                <a16:creationId xmlns:a16="http://schemas.microsoft.com/office/drawing/2014/main" id="{EBAC4783-8D8D-4D50-A13A-A30C2AF50B7D}"/>
              </a:ext>
            </a:extLst>
          </p:cNvPr>
          <p:cNvSpPr/>
          <p:nvPr/>
        </p:nvSpPr>
        <p:spPr>
          <a:xfrm>
            <a:off x="6858377" y="2928777"/>
            <a:ext cx="2669081" cy="307777"/>
          </a:xfrm>
          <a:prstGeom prst="rect">
            <a:avLst/>
          </a:prstGeom>
        </p:spPr>
        <p:txBody>
          <a:bodyPr wrap="square">
            <a:spAutoFit/>
          </a:bodyPr>
          <a:lstStyle/>
          <a:p>
            <a:pPr>
              <a:defRPr/>
            </a:pPr>
            <a:r>
              <a:rPr lang="en-US" sz="1400">
                <a:latin typeface="+mj-lt"/>
                <a:cs typeface="Calibri Light" panose="020F0302020204030204" pitchFamily="34" charset="0"/>
              </a:rPr>
              <a:t>Southwest and Grand</a:t>
            </a:r>
            <a:endParaRPr kumimoji="0" lang="en-US" sz="1400" i="0" u="none" strike="noStrike" kern="1200" cap="none" spc="0" normalizeH="0" baseline="0" noProof="0">
              <a:ln>
                <a:noFill/>
              </a:ln>
              <a:effectLst/>
              <a:uLnTx/>
              <a:uFillTx/>
              <a:latin typeface="+mj-lt"/>
              <a:cs typeface="Calibri Light" panose="020F0302020204030204" pitchFamily="34" charset="0"/>
            </a:endParaRPr>
          </a:p>
        </p:txBody>
      </p:sp>
      <p:sp>
        <p:nvSpPr>
          <p:cNvPr id="29" name="Rectangle 28">
            <a:extLst>
              <a:ext uri="{FF2B5EF4-FFF2-40B4-BE49-F238E27FC236}">
                <a16:creationId xmlns:a16="http://schemas.microsoft.com/office/drawing/2014/main" id="{E234B9EF-CAEF-4E48-9138-F6E80DFA4A72}"/>
              </a:ext>
            </a:extLst>
          </p:cNvPr>
          <p:cNvSpPr/>
          <p:nvPr/>
        </p:nvSpPr>
        <p:spPr>
          <a:xfrm>
            <a:off x="1935744" y="2920164"/>
            <a:ext cx="2602317" cy="307777"/>
          </a:xfrm>
          <a:prstGeom prst="rect">
            <a:avLst/>
          </a:prstGeom>
        </p:spPr>
        <p:txBody>
          <a:bodyPr wrap="square">
            <a:spAutoFit/>
          </a:bodyPr>
          <a:lstStyle/>
          <a:p>
            <a:pPr>
              <a:defRPr/>
            </a:pPr>
            <a:r>
              <a:rPr lang="en-US" sz="1400">
                <a:latin typeface="+mj-lt"/>
                <a:cs typeface="Calibri Light" panose="020F0302020204030204" pitchFamily="34" charset="0"/>
              </a:rPr>
              <a:t>Behavioral Health </a:t>
            </a:r>
            <a:endParaRPr kumimoji="0" lang="en-US" sz="1400" i="0" u="none" strike="noStrike" kern="1200" cap="none" spc="0" normalizeH="0" baseline="0" noProof="0">
              <a:ln>
                <a:noFill/>
              </a:ln>
              <a:effectLst/>
              <a:uLnTx/>
              <a:uFillTx/>
              <a:latin typeface="+mj-lt"/>
              <a:cs typeface="Calibri Light" panose="020F0302020204030204" pitchFamily="34" charset="0"/>
            </a:endParaRPr>
          </a:p>
        </p:txBody>
      </p:sp>
      <p:pic>
        <p:nvPicPr>
          <p:cNvPr id="30" name="Picture 29">
            <a:extLst>
              <a:ext uri="{FF2B5EF4-FFF2-40B4-BE49-F238E27FC236}">
                <a16:creationId xmlns:a16="http://schemas.microsoft.com/office/drawing/2014/main" id="{C6B0FFEB-4758-4245-A82B-F10C2C9FD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227" y="1661891"/>
            <a:ext cx="780658" cy="1171563"/>
          </a:xfrm>
          <a:prstGeom prst="rect">
            <a:avLst/>
          </a:prstGeom>
        </p:spPr>
      </p:pic>
      <p:sp>
        <p:nvSpPr>
          <p:cNvPr id="31" name="Rectangle 30">
            <a:extLst>
              <a:ext uri="{FF2B5EF4-FFF2-40B4-BE49-F238E27FC236}">
                <a16:creationId xmlns:a16="http://schemas.microsoft.com/office/drawing/2014/main" id="{8051D3E5-87EC-4958-B42D-B77800101974}"/>
              </a:ext>
            </a:extLst>
          </p:cNvPr>
          <p:cNvSpPr/>
          <p:nvPr/>
        </p:nvSpPr>
        <p:spPr>
          <a:xfrm>
            <a:off x="3719133" y="2917124"/>
            <a:ext cx="2602317" cy="307777"/>
          </a:xfrm>
          <a:prstGeom prst="rect">
            <a:avLst/>
          </a:prstGeom>
        </p:spPr>
        <p:txBody>
          <a:bodyPr wrap="square">
            <a:spAutoFit/>
          </a:bodyPr>
          <a:lstStyle/>
          <a:p>
            <a:pPr algn="ctr">
              <a:defRPr/>
            </a:pPr>
            <a:r>
              <a:rPr lang="en-US" sz="1400">
                <a:latin typeface="+mj-lt"/>
                <a:cs typeface="Calibri Light" panose="020F0302020204030204" pitchFamily="34" charset="0"/>
              </a:rPr>
              <a:t>Leadership</a:t>
            </a:r>
            <a:endParaRPr kumimoji="0" lang="en-US" sz="1400" i="0" u="none" strike="noStrike" kern="1200" cap="none" spc="0" normalizeH="0" baseline="0" noProof="0">
              <a:ln>
                <a:noFill/>
              </a:ln>
              <a:effectLst/>
              <a:uLnTx/>
              <a:uFillTx/>
              <a:latin typeface="+mj-lt"/>
              <a:cs typeface="Calibri Light" panose="020F0302020204030204" pitchFamily="34" charset="0"/>
            </a:endParaRPr>
          </a:p>
        </p:txBody>
      </p:sp>
      <p:sp>
        <p:nvSpPr>
          <p:cNvPr id="12" name="Rectangle 11">
            <a:extLst>
              <a:ext uri="{FF2B5EF4-FFF2-40B4-BE49-F238E27FC236}">
                <a16:creationId xmlns:a16="http://schemas.microsoft.com/office/drawing/2014/main" id="{B2F15E73-A4F4-4481-9202-569AC725DD77}"/>
              </a:ext>
            </a:extLst>
          </p:cNvPr>
          <p:cNvSpPr/>
          <p:nvPr/>
        </p:nvSpPr>
        <p:spPr>
          <a:xfrm>
            <a:off x="780428" y="1284443"/>
            <a:ext cx="5743881" cy="40011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76A8"/>
                </a:solidFill>
                <a:effectLst/>
                <a:uLnTx/>
                <a:uFillTx/>
                <a:latin typeface="Calibri Light" panose="020F0302020204030204"/>
                <a:ea typeface="Karla" pitchFamily="2" charset="0"/>
                <a:cs typeface="+mn-cs"/>
              </a:rPr>
              <a:t>People who Scored Higher</a:t>
            </a:r>
            <a:endParaRPr kumimoji="0" lang="en-US" sz="2000" b="0" i="0" u="none" strike="noStrike" kern="1200" cap="none" spc="0" normalizeH="0" baseline="0" noProof="0">
              <a:ln>
                <a:noFill/>
              </a:ln>
              <a:solidFill>
                <a:srgbClr val="767171"/>
              </a:solidFill>
              <a:effectLst/>
              <a:uLnTx/>
              <a:uFillTx/>
              <a:latin typeface="Calibri Light" panose="020F0302020204030204"/>
              <a:cs typeface="+mn-cs"/>
            </a:endParaRPr>
          </a:p>
        </p:txBody>
      </p:sp>
      <p:pic>
        <p:nvPicPr>
          <p:cNvPr id="14" name="Picture 13" descr="Icon&#10;&#10;Description automatically generated">
            <a:extLst>
              <a:ext uri="{FF2B5EF4-FFF2-40B4-BE49-F238E27FC236}">
                <a16:creationId xmlns:a16="http://schemas.microsoft.com/office/drawing/2014/main" id="{5C1B8D69-FCE5-43F2-B4E4-59664E92DF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5522" y="4539724"/>
            <a:ext cx="1124714" cy="1185674"/>
          </a:xfrm>
          <a:prstGeom prst="rect">
            <a:avLst/>
          </a:prstGeom>
        </p:spPr>
      </p:pic>
      <p:pic>
        <p:nvPicPr>
          <p:cNvPr id="18" name="Picture 17" descr="Icon&#10;&#10;Description automatically generated">
            <a:extLst>
              <a:ext uri="{FF2B5EF4-FFF2-40B4-BE49-F238E27FC236}">
                <a16:creationId xmlns:a16="http://schemas.microsoft.com/office/drawing/2014/main" id="{19A04CE3-D5C6-44B5-912A-94F1CF9701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0539" y="4599884"/>
            <a:ext cx="1124714" cy="1185674"/>
          </a:xfrm>
          <a:prstGeom prst="rect">
            <a:avLst/>
          </a:prstGeom>
        </p:spPr>
      </p:pic>
      <p:sp>
        <p:nvSpPr>
          <p:cNvPr id="19" name="Rectangle 18">
            <a:extLst>
              <a:ext uri="{FF2B5EF4-FFF2-40B4-BE49-F238E27FC236}">
                <a16:creationId xmlns:a16="http://schemas.microsoft.com/office/drawing/2014/main" id="{EBE6045B-9069-4213-A337-C73DDF106FB5}"/>
              </a:ext>
            </a:extLst>
          </p:cNvPr>
          <p:cNvSpPr/>
          <p:nvPr/>
        </p:nvSpPr>
        <p:spPr>
          <a:xfrm>
            <a:off x="8640253" y="5791832"/>
            <a:ext cx="2669081" cy="307777"/>
          </a:xfrm>
          <a:prstGeom prst="rect">
            <a:avLst/>
          </a:prstGeom>
        </p:spPr>
        <p:txBody>
          <a:bodyPr wrap="square">
            <a:spAutoFit/>
          </a:bodyPr>
          <a:lstStyle/>
          <a:p>
            <a:pPr>
              <a:defRPr/>
            </a:pPr>
            <a:r>
              <a:rPr lang="en-US" sz="1400">
                <a:latin typeface="+mj-lt"/>
                <a:cs typeface="Calibri Light" panose="020F0302020204030204" pitchFamily="34" charset="0"/>
              </a:rPr>
              <a:t>Superior/North</a:t>
            </a:r>
            <a:endParaRPr kumimoji="0" lang="en-US" sz="1400" i="0" u="none" strike="noStrike" kern="1200" cap="none" spc="0" normalizeH="0" baseline="0" noProof="0">
              <a:ln>
                <a:noFill/>
              </a:ln>
              <a:effectLst/>
              <a:uLnTx/>
              <a:uFillTx/>
              <a:latin typeface="+mj-lt"/>
              <a:cs typeface="Calibri Light" panose="020F0302020204030204" pitchFamily="34" charset="0"/>
            </a:endParaRPr>
          </a:p>
        </p:txBody>
      </p:sp>
      <p:pic>
        <p:nvPicPr>
          <p:cNvPr id="20" name="Picture 19" descr="Icon&#10;&#10;Description automatically generated">
            <a:extLst>
              <a:ext uri="{FF2B5EF4-FFF2-40B4-BE49-F238E27FC236}">
                <a16:creationId xmlns:a16="http://schemas.microsoft.com/office/drawing/2014/main" id="{537D366F-10F1-404C-BC6A-5352FB3DD6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51612" y="4654517"/>
            <a:ext cx="1124714" cy="1185674"/>
          </a:xfrm>
          <a:prstGeom prst="rect">
            <a:avLst/>
          </a:prstGeom>
        </p:spPr>
      </p:pic>
      <p:sp>
        <p:nvSpPr>
          <p:cNvPr id="21" name="Rectangle 20">
            <a:extLst>
              <a:ext uri="{FF2B5EF4-FFF2-40B4-BE49-F238E27FC236}">
                <a16:creationId xmlns:a16="http://schemas.microsoft.com/office/drawing/2014/main" id="{2B84D0F3-62D8-4EB6-B76C-C3FC8F7334A4}"/>
              </a:ext>
            </a:extLst>
          </p:cNvPr>
          <p:cNvSpPr/>
          <p:nvPr/>
        </p:nvSpPr>
        <p:spPr>
          <a:xfrm>
            <a:off x="5901767" y="5804139"/>
            <a:ext cx="2062258" cy="523220"/>
          </a:xfrm>
          <a:prstGeom prst="rect">
            <a:avLst/>
          </a:prstGeom>
        </p:spPr>
        <p:txBody>
          <a:bodyPr wrap="square">
            <a:spAutoFit/>
          </a:bodyPr>
          <a:lstStyle/>
          <a:p>
            <a:pPr algn="ctr">
              <a:defRPr/>
            </a:pPr>
            <a:r>
              <a:rPr lang="en-US" sz="1400">
                <a:latin typeface="+mj-lt"/>
                <a:cs typeface="Calibri Light" panose="020F0302020204030204" pitchFamily="34" charset="0"/>
              </a:rPr>
              <a:t>Operations</a:t>
            </a:r>
            <a:br>
              <a:rPr lang="en-US" sz="1400">
                <a:latin typeface="+mj-lt"/>
                <a:cs typeface="Calibri Light" panose="020F0302020204030204" pitchFamily="34" charset="0"/>
              </a:rPr>
            </a:br>
            <a:r>
              <a:rPr lang="en-US" sz="1400">
                <a:latin typeface="+mj-lt"/>
                <a:cs typeface="Calibri Light" panose="020F0302020204030204" pitchFamily="34" charset="0"/>
              </a:rPr>
              <a:t>(frontline) Staff</a:t>
            </a:r>
            <a:endParaRPr kumimoji="0" lang="en-US" sz="1400" i="0" u="none" strike="noStrike" kern="1200" cap="none" spc="0" normalizeH="0" baseline="0" noProof="0">
              <a:ln>
                <a:noFill/>
              </a:ln>
              <a:effectLst/>
              <a:uLnTx/>
              <a:uFillTx/>
              <a:latin typeface="+mj-lt"/>
              <a:cs typeface="Calibri Light" panose="020F0302020204030204" pitchFamily="34" charset="0"/>
            </a:endParaRPr>
          </a:p>
        </p:txBody>
      </p:sp>
      <p:sp>
        <p:nvSpPr>
          <p:cNvPr id="22" name="Rectangle 21">
            <a:extLst>
              <a:ext uri="{FF2B5EF4-FFF2-40B4-BE49-F238E27FC236}">
                <a16:creationId xmlns:a16="http://schemas.microsoft.com/office/drawing/2014/main" id="{37715BAE-0420-4BB2-8D13-191811746706}"/>
              </a:ext>
            </a:extLst>
          </p:cNvPr>
          <p:cNvSpPr/>
          <p:nvPr/>
        </p:nvSpPr>
        <p:spPr>
          <a:xfrm>
            <a:off x="3511611" y="5796231"/>
            <a:ext cx="2455231" cy="307777"/>
          </a:xfrm>
          <a:prstGeom prst="rect">
            <a:avLst/>
          </a:prstGeom>
        </p:spPr>
        <p:txBody>
          <a:bodyPr wrap="square">
            <a:spAutoFit/>
          </a:bodyPr>
          <a:lstStyle/>
          <a:p>
            <a:pPr algn="ctr">
              <a:defRPr/>
            </a:pPr>
            <a:r>
              <a:rPr lang="en-US" sz="1400">
                <a:latin typeface="+mj-lt"/>
                <a:cs typeface="Calibri Light" panose="020F0302020204030204" pitchFamily="34" charset="0"/>
              </a:rPr>
              <a:t>Physical Health</a:t>
            </a:r>
            <a:endParaRPr kumimoji="0" lang="en-US" sz="1400" i="0" u="none" strike="noStrike" kern="1200" cap="none" spc="0" normalizeH="0" baseline="0" noProof="0">
              <a:ln>
                <a:noFill/>
              </a:ln>
              <a:effectLst/>
              <a:uLnTx/>
              <a:uFillTx/>
              <a:latin typeface="+mj-lt"/>
              <a:cs typeface="Calibri Light" panose="020F0302020204030204" pitchFamily="34" charset="0"/>
            </a:endParaRPr>
          </a:p>
        </p:txBody>
      </p:sp>
      <p:sp>
        <p:nvSpPr>
          <p:cNvPr id="23" name="Rectangle 22">
            <a:extLst>
              <a:ext uri="{FF2B5EF4-FFF2-40B4-BE49-F238E27FC236}">
                <a16:creationId xmlns:a16="http://schemas.microsoft.com/office/drawing/2014/main" id="{91EB1024-A1E8-41A9-9A6F-21E47A395C69}"/>
              </a:ext>
            </a:extLst>
          </p:cNvPr>
          <p:cNvSpPr/>
          <p:nvPr/>
        </p:nvSpPr>
        <p:spPr>
          <a:xfrm>
            <a:off x="2078807" y="5797036"/>
            <a:ext cx="1309084" cy="307777"/>
          </a:xfrm>
          <a:prstGeom prst="rect">
            <a:avLst/>
          </a:prstGeom>
        </p:spPr>
        <p:txBody>
          <a:bodyPr wrap="square">
            <a:spAutoFit/>
          </a:bodyPr>
          <a:lstStyle/>
          <a:p>
            <a:pPr>
              <a:defRPr/>
            </a:pPr>
            <a:r>
              <a:rPr lang="en-US" sz="1400">
                <a:latin typeface="+mj-lt"/>
                <a:cs typeface="Calibri Light" panose="020F0302020204030204" pitchFamily="34" charset="0"/>
              </a:rPr>
              <a:t>Health Plans</a:t>
            </a:r>
            <a:endParaRPr kumimoji="0" lang="en-US" sz="1400" i="0" u="none" strike="noStrike" kern="1200" cap="none" spc="0" normalizeH="0" baseline="0" noProof="0">
              <a:ln>
                <a:noFill/>
              </a:ln>
              <a:effectLst/>
              <a:uLnTx/>
              <a:uFillTx/>
              <a:latin typeface="+mj-lt"/>
              <a:cs typeface="Calibri Light" panose="020F0302020204030204" pitchFamily="34" charset="0"/>
            </a:endParaRPr>
          </a:p>
        </p:txBody>
      </p:sp>
      <p:sp>
        <p:nvSpPr>
          <p:cNvPr id="24" name="Rectangle 23">
            <a:extLst>
              <a:ext uri="{FF2B5EF4-FFF2-40B4-BE49-F238E27FC236}">
                <a16:creationId xmlns:a16="http://schemas.microsoft.com/office/drawing/2014/main" id="{94024D71-51D2-4989-A6B8-EF9B399D0506}"/>
              </a:ext>
            </a:extLst>
          </p:cNvPr>
          <p:cNvSpPr/>
          <p:nvPr/>
        </p:nvSpPr>
        <p:spPr>
          <a:xfrm>
            <a:off x="780427" y="3959742"/>
            <a:ext cx="5743881" cy="40011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76A8"/>
                </a:solidFill>
                <a:effectLst/>
                <a:uLnTx/>
                <a:uFillTx/>
                <a:latin typeface="Calibri Light" panose="020F0302020204030204"/>
                <a:ea typeface="Karla" pitchFamily="2" charset="0"/>
                <a:cs typeface="+mn-cs"/>
              </a:rPr>
              <a:t>People who Scored Lower</a:t>
            </a:r>
            <a:endParaRPr kumimoji="0" lang="en-US" sz="2000" b="0" i="0" u="none" strike="noStrike" kern="1200" cap="none" spc="0" normalizeH="0" baseline="0" noProof="0">
              <a:ln>
                <a:noFill/>
              </a:ln>
              <a:solidFill>
                <a:srgbClr val="767171"/>
              </a:solidFill>
              <a:effectLst/>
              <a:uLnTx/>
              <a:uFillTx/>
              <a:latin typeface="Calibri Light" panose="020F0302020204030204"/>
              <a:cs typeface="+mn-cs"/>
            </a:endParaRPr>
          </a:p>
        </p:txBody>
      </p:sp>
      <p:pic>
        <p:nvPicPr>
          <p:cNvPr id="32" name="Picture 31" descr="Map&#10;&#10;Description automatically generated">
            <a:extLst>
              <a:ext uri="{FF2B5EF4-FFF2-40B4-BE49-F238E27FC236}">
                <a16:creationId xmlns:a16="http://schemas.microsoft.com/office/drawing/2014/main" id="{3A76AD4D-DE09-44C3-A167-DC27C190E22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8377" y="1331317"/>
            <a:ext cx="1554480" cy="1598524"/>
          </a:xfrm>
          <a:prstGeom prst="rect">
            <a:avLst/>
          </a:prstGeom>
        </p:spPr>
      </p:pic>
      <p:pic>
        <p:nvPicPr>
          <p:cNvPr id="33" name="Picture 32" descr="Map&#10;&#10;Description automatically generated">
            <a:extLst>
              <a:ext uri="{FF2B5EF4-FFF2-40B4-BE49-F238E27FC236}">
                <a16:creationId xmlns:a16="http://schemas.microsoft.com/office/drawing/2014/main" id="{101A5790-B43C-4AF0-8D04-848227D946F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91037" y="4211960"/>
            <a:ext cx="1554480" cy="1588160"/>
          </a:xfrm>
          <a:prstGeom prst="rect">
            <a:avLst/>
          </a:prstGeom>
        </p:spPr>
      </p:pic>
    </p:spTree>
    <p:extLst>
      <p:ext uri="{BB962C8B-B14F-4D97-AF65-F5344CB8AC3E}">
        <p14:creationId xmlns:p14="http://schemas.microsoft.com/office/powerpoint/2010/main" val="872700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E83F03E-A74F-4298-83BA-AD2BA48F0271}"/>
              </a:ext>
            </a:extLst>
          </p:cNvPr>
          <p:cNvSpPr>
            <a:spLocks noGrp="1"/>
          </p:cNvSpPr>
          <p:nvPr>
            <p:ph idx="1"/>
          </p:nvPr>
        </p:nvSpPr>
        <p:spPr>
          <a:xfrm>
            <a:off x="743808" y="1822765"/>
            <a:ext cx="4959159" cy="3976455"/>
          </a:xfrm>
        </p:spPr>
        <p:txBody>
          <a:bodyPr/>
          <a:lstStyle/>
          <a:p>
            <a:pPr lvl="0"/>
            <a:r>
              <a:rPr lang="en-US" sz="1800">
                <a:solidFill>
                  <a:prstClr val="black"/>
                </a:solidFill>
                <a:latin typeface="+mj-lt"/>
                <a:cs typeface="Calibri Light" panose="020F0302020204030204" pitchFamily="34" charset="0"/>
              </a:rPr>
              <a:t>Four training videos developed as companion trainings for the PHI Consent Tool: </a:t>
            </a:r>
          </a:p>
          <a:p>
            <a:pPr lvl="1"/>
            <a:r>
              <a:rPr lang="en-US" sz="1800">
                <a:solidFill>
                  <a:prstClr val="black"/>
                </a:solidFill>
                <a:latin typeface="+mj-lt"/>
                <a:cs typeface="Calibri Light" panose="020F0302020204030204" pitchFamily="34" charset="0"/>
                <a:hlinkClick r:id="rId3"/>
              </a:rPr>
              <a:t>Navigating the PHI Consent Tools</a:t>
            </a:r>
            <a:r>
              <a:rPr lang="en-US" sz="1800">
                <a:solidFill>
                  <a:prstClr val="black"/>
                </a:solidFill>
                <a:latin typeface="+mj-lt"/>
                <a:cs typeface="Calibri Light" panose="020F0302020204030204" pitchFamily="34" charset="0"/>
              </a:rPr>
              <a:t>  </a:t>
            </a:r>
          </a:p>
          <a:p>
            <a:pPr marL="457200" lvl="1" indent="0">
              <a:buNone/>
            </a:pPr>
            <a:r>
              <a:rPr lang="en-US" sz="1800">
                <a:solidFill>
                  <a:prstClr val="black"/>
                </a:solidFill>
                <a:latin typeface="+mj-lt"/>
                <a:cs typeface="Calibri Light" panose="020F0302020204030204" pitchFamily="34" charset="0"/>
              </a:rPr>
              <a:t>	(273 views) </a:t>
            </a:r>
          </a:p>
          <a:p>
            <a:pPr lvl="1"/>
            <a:r>
              <a:rPr lang="en-US" sz="1800">
                <a:solidFill>
                  <a:prstClr val="black"/>
                </a:solidFill>
                <a:latin typeface="+mj-lt"/>
                <a:cs typeface="Calibri Light" panose="020F0302020204030204" pitchFamily="34" charset="0"/>
                <a:hlinkClick r:id="rId4"/>
              </a:rPr>
              <a:t>Sharing Substance Use Disorder PHI</a:t>
            </a:r>
            <a:r>
              <a:rPr lang="en-US" sz="1800">
                <a:solidFill>
                  <a:prstClr val="black"/>
                </a:solidFill>
                <a:latin typeface="+mj-lt"/>
                <a:cs typeface="Calibri Light" panose="020F0302020204030204" pitchFamily="34" charset="0"/>
              </a:rPr>
              <a:t> </a:t>
            </a:r>
          </a:p>
          <a:p>
            <a:pPr marL="457200" lvl="1" indent="0">
              <a:buNone/>
            </a:pPr>
            <a:r>
              <a:rPr lang="en-US" sz="1800">
                <a:solidFill>
                  <a:prstClr val="black"/>
                </a:solidFill>
                <a:latin typeface="+mj-lt"/>
                <a:cs typeface="Calibri Light" panose="020F0302020204030204" pitchFamily="34" charset="0"/>
              </a:rPr>
              <a:t>	(79 views) </a:t>
            </a:r>
          </a:p>
          <a:p>
            <a:pPr lvl="1"/>
            <a:r>
              <a:rPr lang="en-US" sz="1800">
                <a:solidFill>
                  <a:prstClr val="black"/>
                </a:solidFill>
                <a:latin typeface="+mj-lt"/>
                <a:cs typeface="Calibri Light" panose="020F0302020204030204" pitchFamily="34" charset="0"/>
                <a:hlinkClick r:id="rId5"/>
              </a:rPr>
              <a:t>Sharing Minors’ PHI</a:t>
            </a:r>
            <a:r>
              <a:rPr lang="en-US" sz="1800">
                <a:solidFill>
                  <a:prstClr val="black"/>
                </a:solidFill>
                <a:latin typeface="+mj-lt"/>
                <a:cs typeface="Calibri Light" panose="020F0302020204030204" pitchFamily="34" charset="0"/>
              </a:rPr>
              <a:t>                              </a:t>
            </a:r>
          </a:p>
          <a:p>
            <a:pPr marL="457200" lvl="1" indent="0">
              <a:buNone/>
            </a:pPr>
            <a:r>
              <a:rPr lang="en-US" sz="1800">
                <a:solidFill>
                  <a:prstClr val="black"/>
                </a:solidFill>
                <a:latin typeface="+mj-lt"/>
                <a:cs typeface="Calibri Light" panose="020F0302020204030204" pitchFamily="34" charset="0"/>
              </a:rPr>
              <a:t>	(66 views) </a:t>
            </a:r>
          </a:p>
          <a:p>
            <a:pPr lvl="1"/>
            <a:r>
              <a:rPr lang="en-US" sz="1800">
                <a:solidFill>
                  <a:prstClr val="black"/>
                </a:solidFill>
                <a:latin typeface="+mj-lt"/>
                <a:cs typeface="Calibri Light" panose="020F0302020204030204" pitchFamily="34" charset="0"/>
                <a:hlinkClick r:id="rId6"/>
              </a:rPr>
              <a:t>Sharing Domestic Violence PHI</a:t>
            </a:r>
            <a:r>
              <a:rPr lang="en-US" sz="1800">
                <a:solidFill>
                  <a:prstClr val="black"/>
                </a:solidFill>
                <a:latin typeface="+mj-lt"/>
                <a:cs typeface="Calibri Light" panose="020F0302020204030204" pitchFamily="34" charset="0"/>
              </a:rPr>
              <a:t>         </a:t>
            </a:r>
          </a:p>
          <a:p>
            <a:pPr marL="457200" lvl="1" indent="0">
              <a:buNone/>
            </a:pPr>
            <a:r>
              <a:rPr lang="en-US" sz="1800">
                <a:solidFill>
                  <a:prstClr val="black"/>
                </a:solidFill>
                <a:latin typeface="+mj-lt"/>
                <a:cs typeface="Calibri Light" panose="020F0302020204030204" pitchFamily="34" charset="0"/>
              </a:rPr>
              <a:t>	(47 views</a:t>
            </a:r>
            <a:r>
              <a:rPr lang="en-US" sz="1800">
                <a:solidFill>
                  <a:prstClr val="black"/>
                </a:solidFill>
                <a:latin typeface="+mj-lt"/>
              </a:rPr>
              <a:t>) </a:t>
            </a:r>
          </a:p>
          <a:p>
            <a:pPr marL="0" indent="0">
              <a:buNone/>
            </a:pPr>
            <a:endParaRPr lang="en-US" sz="1800">
              <a:solidFill>
                <a:prstClr val="black"/>
              </a:solidFill>
              <a:latin typeface="+mj-lt"/>
            </a:endParaRPr>
          </a:p>
          <a:p>
            <a:pPr marL="457200" lvl="1" indent="0">
              <a:buNone/>
            </a:pPr>
            <a:r>
              <a:rPr lang="en-US" sz="1800">
                <a:solidFill>
                  <a:prstClr val="black"/>
                </a:solidFill>
                <a:latin typeface="+mj-lt"/>
              </a:rPr>
              <a:t> </a:t>
            </a:r>
          </a:p>
          <a:p>
            <a:pPr marL="0" lvl="0" indent="0">
              <a:buNone/>
            </a:pPr>
            <a:endParaRPr lang="en-US" sz="1800">
              <a:solidFill>
                <a:prstClr val="black"/>
              </a:solidFill>
              <a:latin typeface="+mj-lt"/>
            </a:endParaRPr>
          </a:p>
          <a:p>
            <a:pPr marL="0" lvl="0" indent="0">
              <a:buNone/>
            </a:pPr>
            <a:endParaRPr lang="en-US" sz="1800">
              <a:solidFill>
                <a:prstClr val="black"/>
              </a:solidFill>
              <a:latin typeface="+mj-lt"/>
            </a:endParaRPr>
          </a:p>
          <a:p>
            <a:pPr marL="0" indent="0">
              <a:buNone/>
            </a:pPr>
            <a:endParaRPr lang="en-US" sz="1800">
              <a:latin typeface="+mj-lt"/>
            </a:endParaRPr>
          </a:p>
        </p:txBody>
      </p:sp>
      <p:sp>
        <p:nvSpPr>
          <p:cNvPr id="3" name="Title 2">
            <a:extLst>
              <a:ext uri="{FF2B5EF4-FFF2-40B4-BE49-F238E27FC236}">
                <a16:creationId xmlns:a16="http://schemas.microsoft.com/office/drawing/2014/main" id="{24A798B3-3932-46F3-A30D-736E39356A3C}"/>
              </a:ext>
            </a:extLst>
          </p:cNvPr>
          <p:cNvSpPr>
            <a:spLocks noGrp="1"/>
          </p:cNvSpPr>
          <p:nvPr>
            <p:ph type="title"/>
          </p:nvPr>
        </p:nvSpPr>
        <p:spPr/>
        <p:txBody>
          <a:bodyPr/>
          <a:lstStyle/>
          <a:p>
            <a:r>
              <a:rPr lang="en-US"/>
              <a:t>Training Videos</a:t>
            </a:r>
          </a:p>
        </p:txBody>
      </p:sp>
      <p:pic>
        <p:nvPicPr>
          <p:cNvPr id="2" name="Picture 1">
            <a:extLst>
              <a:ext uri="{FF2B5EF4-FFF2-40B4-BE49-F238E27FC236}">
                <a16:creationId xmlns:a16="http://schemas.microsoft.com/office/drawing/2014/main" id="{546C719E-B5D2-4C0C-92DD-F4F67686C244}"/>
              </a:ext>
            </a:extLst>
          </p:cNvPr>
          <p:cNvPicPr>
            <a:picLocks noChangeAspect="1"/>
          </p:cNvPicPr>
          <p:nvPr/>
        </p:nvPicPr>
        <p:blipFill>
          <a:blip r:embed="rId7"/>
          <a:stretch>
            <a:fillRect/>
          </a:stretch>
        </p:blipFill>
        <p:spPr>
          <a:xfrm>
            <a:off x="6096000" y="1822765"/>
            <a:ext cx="5207304" cy="3339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lide Number Placeholder 5">
            <a:extLst>
              <a:ext uri="{FF2B5EF4-FFF2-40B4-BE49-F238E27FC236}">
                <a16:creationId xmlns:a16="http://schemas.microsoft.com/office/drawing/2014/main" id="{B02E4AB9-A720-4B65-8E49-ABA313EC4814}"/>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17</a:t>
            </a:fld>
            <a:endParaRPr lang="en-US" sz="1100">
              <a:latin typeface="+mn-lt"/>
            </a:endParaRPr>
          </a:p>
        </p:txBody>
      </p:sp>
      <p:sp>
        <p:nvSpPr>
          <p:cNvPr id="8" name="Footer Placeholder 8">
            <a:extLst>
              <a:ext uri="{FF2B5EF4-FFF2-40B4-BE49-F238E27FC236}">
                <a16:creationId xmlns:a16="http://schemas.microsoft.com/office/drawing/2014/main" id="{7AB60B83-F1AB-41BA-88A4-78F28AC1EE4E}"/>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3714296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561BD-8490-4BB8-BDA2-249294960361}"/>
              </a:ext>
            </a:extLst>
          </p:cNvPr>
          <p:cNvSpPr>
            <a:spLocks noGrp="1"/>
          </p:cNvSpPr>
          <p:nvPr>
            <p:ph idx="1"/>
          </p:nvPr>
        </p:nvSpPr>
        <p:spPr>
          <a:xfrm>
            <a:off x="838199" y="1356455"/>
            <a:ext cx="7126705" cy="4351338"/>
          </a:xfrm>
        </p:spPr>
        <p:txBody>
          <a:bodyPr/>
          <a:lstStyle/>
          <a:p>
            <a:r>
              <a:rPr lang="en-US" sz="2000">
                <a:latin typeface="+mn-lt"/>
              </a:rPr>
              <a:t>Individuals continue to struggle with obtaining consent, using MDHHS 5515, and navigating the regulations that govern the exchange of PHI in MI </a:t>
            </a:r>
          </a:p>
          <a:p>
            <a:r>
              <a:rPr lang="en-US" sz="2000">
                <a:latin typeface="+mn-lt"/>
              </a:rPr>
              <a:t>Technology use alone does not impact how much or how little they struggle.</a:t>
            </a:r>
          </a:p>
          <a:p>
            <a:r>
              <a:rPr lang="en-US" sz="2000">
                <a:latin typeface="+mn-lt"/>
              </a:rPr>
              <a:t>Some organizations, roles, and geographic areas need more help than others including: physical health organizations, health plans, operational staff, and the Superior and North regions.  </a:t>
            </a:r>
          </a:p>
          <a:p>
            <a:r>
              <a:rPr lang="en-US" sz="2000">
                <a:latin typeface="+mn-lt"/>
              </a:rPr>
              <a:t>Training webinars and videos are effective for increasing knowledge, confidence, and satisfaction.  </a:t>
            </a:r>
          </a:p>
          <a:p>
            <a:pPr marL="0" indent="0">
              <a:buNone/>
            </a:pPr>
            <a:endParaRPr lang="en-US" sz="2000"/>
          </a:p>
        </p:txBody>
      </p:sp>
      <p:sp>
        <p:nvSpPr>
          <p:cNvPr id="3" name="Title 2">
            <a:extLst>
              <a:ext uri="{FF2B5EF4-FFF2-40B4-BE49-F238E27FC236}">
                <a16:creationId xmlns:a16="http://schemas.microsoft.com/office/drawing/2014/main" id="{4863535A-D2AF-430C-A813-14D9D0F6F707}"/>
              </a:ext>
            </a:extLst>
          </p:cNvPr>
          <p:cNvSpPr>
            <a:spLocks noGrp="1"/>
          </p:cNvSpPr>
          <p:nvPr>
            <p:ph type="title"/>
          </p:nvPr>
        </p:nvSpPr>
        <p:spPr/>
        <p:txBody>
          <a:bodyPr/>
          <a:lstStyle/>
          <a:p>
            <a:r>
              <a:rPr lang="en-US" dirty="0"/>
              <a:t>Key Takeaways: Deliverable 2</a:t>
            </a:r>
          </a:p>
        </p:txBody>
      </p:sp>
      <p:sp>
        <p:nvSpPr>
          <p:cNvPr id="4" name="Slide Number Placeholder 3">
            <a:extLst>
              <a:ext uri="{FF2B5EF4-FFF2-40B4-BE49-F238E27FC236}">
                <a16:creationId xmlns:a16="http://schemas.microsoft.com/office/drawing/2014/main" id="{8F74A9DD-50AD-4478-B08D-E068514272BA}"/>
              </a:ext>
            </a:extLst>
          </p:cNvPr>
          <p:cNvSpPr>
            <a:spLocks noGrp="1"/>
          </p:cNvSpPr>
          <p:nvPr>
            <p:ph type="sldNum" sz="quarter" idx="4"/>
          </p:nvPr>
        </p:nvSpPr>
        <p:spPr/>
        <p:txBody>
          <a:bodyPr/>
          <a:lstStyle/>
          <a:p>
            <a:fld id="{5D42FBCF-AC71-49E1-9070-FAF9A23C5D72}" type="slidenum">
              <a:rPr lang="en-US" smtClean="0">
                <a:latin typeface="+mn-lt"/>
              </a:rPr>
              <a:pPr/>
              <a:t>18</a:t>
            </a:fld>
            <a:endParaRPr lang="en-US" dirty="0">
              <a:latin typeface="+mn-lt"/>
            </a:endParaRPr>
          </a:p>
        </p:txBody>
      </p:sp>
      <p:sp>
        <p:nvSpPr>
          <p:cNvPr id="5" name="Footer Placeholder 4">
            <a:extLst>
              <a:ext uri="{FF2B5EF4-FFF2-40B4-BE49-F238E27FC236}">
                <a16:creationId xmlns:a16="http://schemas.microsoft.com/office/drawing/2014/main" id="{9E8D4D19-53CB-4C56-8B61-31600FCDB1F4}"/>
              </a:ext>
            </a:extLst>
          </p:cNvPr>
          <p:cNvSpPr>
            <a:spLocks noGrp="1"/>
          </p:cNvSpPr>
          <p:nvPr>
            <p:ph type="ftr" sz="quarter" idx="3"/>
          </p:nvPr>
        </p:nvSpPr>
        <p:spPr/>
        <p:txBody>
          <a:bodyPr/>
          <a:lstStyle/>
          <a:p>
            <a:r>
              <a:rPr lang="en-US" sz="1100">
                <a:cs typeface="Calibri" panose="020F0502020204030204" pitchFamily="34" charset="0"/>
              </a:rPr>
              <a:t>Proprietary and Confidential | Altarum</a:t>
            </a:r>
          </a:p>
        </p:txBody>
      </p:sp>
      <p:pic>
        <p:nvPicPr>
          <p:cNvPr id="8" name="Picture 7" descr="Diagram, schematic&#10;&#10;Description automatically generated">
            <a:extLst>
              <a:ext uri="{FF2B5EF4-FFF2-40B4-BE49-F238E27FC236}">
                <a16:creationId xmlns:a16="http://schemas.microsoft.com/office/drawing/2014/main" id="{94EA52D9-1C19-4F3E-A810-16824E273D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1829" y="2418588"/>
            <a:ext cx="1993392" cy="2020824"/>
          </a:xfrm>
          <a:prstGeom prst="rect">
            <a:avLst/>
          </a:prstGeom>
        </p:spPr>
      </p:pic>
    </p:spTree>
    <p:extLst>
      <p:ext uri="{BB962C8B-B14F-4D97-AF65-F5344CB8AC3E}">
        <p14:creationId xmlns:p14="http://schemas.microsoft.com/office/powerpoint/2010/main" val="3461165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Deliverable 3: Deliver Subject Matter Expertise </a:t>
            </a:r>
            <a:endParaRPr lang="en-US" sz="2400"/>
          </a:p>
        </p:txBody>
      </p:sp>
      <p:sp>
        <p:nvSpPr>
          <p:cNvPr id="21" name="Rectangle 20">
            <a:extLst>
              <a:ext uri="{FF2B5EF4-FFF2-40B4-BE49-F238E27FC236}">
                <a16:creationId xmlns:a16="http://schemas.microsoft.com/office/drawing/2014/main" id="{3283CF8F-6156-4BE0-AF92-7408DE1A84FA}"/>
              </a:ext>
            </a:extLst>
          </p:cNvPr>
          <p:cNvSpPr/>
          <p:nvPr/>
        </p:nvSpPr>
        <p:spPr>
          <a:xfrm>
            <a:off x="1675311" y="1684637"/>
            <a:ext cx="3303710" cy="58477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dirty="0">
                <a:solidFill>
                  <a:schemeClr val="accent1"/>
                </a:solidFill>
                <a:latin typeface="Calibri Light" panose="020F0302020204030204"/>
              </a:rPr>
              <a:t>61 </a:t>
            </a:r>
            <a:r>
              <a:rPr lang="en-US" b="1" dirty="0">
                <a:solidFill>
                  <a:srgbClr val="00AB8E"/>
                </a:solidFill>
                <a:latin typeface="Calibri Light" panose="020F0302020204030204"/>
              </a:rPr>
              <a:t>Questions Posed to SME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307" y="1379356"/>
            <a:ext cx="656591" cy="985371"/>
          </a:xfrm>
          <a:prstGeom prst="rect">
            <a:avLst/>
          </a:prstGeom>
        </p:spPr>
      </p:pic>
      <p:pic>
        <p:nvPicPr>
          <p:cNvPr id="1026" name="Chart 1" descr="image009">
            <a:extLst>
              <a:ext uri="{FF2B5EF4-FFF2-40B4-BE49-F238E27FC236}">
                <a16:creationId xmlns:a16="http://schemas.microsoft.com/office/drawing/2014/main" id="{A005D573-3426-4F54-AD53-40DCB3DE0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837" y="1872041"/>
            <a:ext cx="6586048" cy="421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84A5289-DFAE-410A-8CBC-FBC4D416CB3D}"/>
              </a:ext>
            </a:extLst>
          </p:cNvPr>
          <p:cNvSpPr/>
          <p:nvPr/>
        </p:nvSpPr>
        <p:spPr>
          <a:xfrm>
            <a:off x="1714053" y="2743221"/>
            <a:ext cx="2556391" cy="1046440"/>
          </a:xfrm>
          <a:prstGeom prst="rect">
            <a:avLst/>
          </a:prstGeom>
        </p:spPr>
        <p:txBody>
          <a:bodyPr wrap="square">
            <a:spAutoFit/>
          </a:bodyPr>
          <a:lstStyle/>
          <a:p>
            <a:r>
              <a:rPr lang="en-US" sz="2600" b="1" dirty="0">
                <a:solidFill>
                  <a:schemeClr val="accent1"/>
                </a:solidFill>
                <a:latin typeface="Calibri Light" panose="020F0302020204030204"/>
              </a:rPr>
              <a:t>Burning Issue: </a:t>
            </a:r>
            <a:br>
              <a:rPr lang="en-US" b="1" dirty="0">
                <a:solidFill>
                  <a:schemeClr val="accent1"/>
                </a:solidFill>
                <a:latin typeface="Calibri Light" panose="020F0302020204030204"/>
              </a:rPr>
            </a:br>
            <a:r>
              <a:rPr lang="en-US" b="1" dirty="0">
                <a:solidFill>
                  <a:srgbClr val="00AB8E"/>
                </a:solidFill>
                <a:latin typeface="Calibri Light" panose="020F0302020204030204"/>
              </a:rPr>
              <a:t>More support needed around 5515</a:t>
            </a:r>
          </a:p>
        </p:txBody>
      </p:sp>
      <p:sp>
        <p:nvSpPr>
          <p:cNvPr id="11" name="Slide Number Placeholder 5">
            <a:extLst>
              <a:ext uri="{FF2B5EF4-FFF2-40B4-BE49-F238E27FC236}">
                <a16:creationId xmlns:a16="http://schemas.microsoft.com/office/drawing/2014/main" id="{6FAA0929-F67A-4188-8DE4-3A0406EA8081}"/>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19</a:t>
            </a:fld>
            <a:endParaRPr lang="en-US" sz="1100">
              <a:latin typeface="+mn-lt"/>
            </a:endParaRPr>
          </a:p>
        </p:txBody>
      </p:sp>
      <p:sp>
        <p:nvSpPr>
          <p:cNvPr id="16" name="Footer Placeholder 8">
            <a:extLst>
              <a:ext uri="{FF2B5EF4-FFF2-40B4-BE49-F238E27FC236}">
                <a16:creationId xmlns:a16="http://schemas.microsoft.com/office/drawing/2014/main" id="{EB5F5596-6EA9-4DC5-87E2-90FAE6D418E0}"/>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pic>
        <p:nvPicPr>
          <p:cNvPr id="7" name="Picture 6" descr="Icon&#10;&#10;Description automatically generated">
            <a:extLst>
              <a:ext uri="{FF2B5EF4-FFF2-40B4-BE49-F238E27FC236}">
                <a16:creationId xmlns:a16="http://schemas.microsoft.com/office/drawing/2014/main" id="{A915F7E0-ADED-4435-B769-1F469A5F5C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115" y="2743221"/>
            <a:ext cx="833603" cy="906186"/>
          </a:xfrm>
          <a:prstGeom prst="rect">
            <a:avLst/>
          </a:prstGeom>
        </p:spPr>
      </p:pic>
      <p:sp>
        <p:nvSpPr>
          <p:cNvPr id="12" name="Rectangle 11">
            <a:extLst>
              <a:ext uri="{FF2B5EF4-FFF2-40B4-BE49-F238E27FC236}">
                <a16:creationId xmlns:a16="http://schemas.microsoft.com/office/drawing/2014/main" id="{1CA6DF04-0C3A-4ED3-8958-CA1F5D9C7CE2}"/>
              </a:ext>
            </a:extLst>
          </p:cNvPr>
          <p:cNvSpPr/>
          <p:nvPr/>
        </p:nvSpPr>
        <p:spPr>
          <a:xfrm>
            <a:off x="5873015" y="2743221"/>
            <a:ext cx="5091949" cy="1897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Tree>
    <p:extLst>
      <p:ext uri="{BB962C8B-B14F-4D97-AF65-F5344CB8AC3E}">
        <p14:creationId xmlns:p14="http://schemas.microsoft.com/office/powerpoint/2010/main" val="826859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56455"/>
            <a:ext cx="9752463" cy="4351338"/>
          </a:xfrm>
        </p:spPr>
        <p:txBody>
          <a:bodyPr vert="horz" lIns="0" tIns="0" rIns="0" bIns="0" rtlCol="0" anchor="t">
            <a:noAutofit/>
          </a:bodyPr>
          <a:lstStyle/>
          <a:p>
            <a:r>
              <a:rPr lang="en-US" sz="2600">
                <a:latin typeface="+mn-lt"/>
                <a:cs typeface="Calibri Light" panose="020F0302020204030204" pitchFamily="34" charset="0"/>
              </a:rPr>
              <a:t>Project Goal:</a:t>
            </a:r>
          </a:p>
          <a:p>
            <a:pPr lvl="1"/>
            <a:r>
              <a:rPr lang="en-US">
                <a:latin typeface="+mn-lt"/>
                <a:cs typeface="Calibri Light" panose="020F0302020204030204" pitchFamily="34" charset="0"/>
              </a:rPr>
              <a:t>To help Michigan clinicians, payers, and other stakeholders better understand the complexity of consent and confidentiality regulations around the appropriate release, and the electronic exchange, of behavioral health information.</a:t>
            </a:r>
          </a:p>
          <a:p>
            <a:pPr lvl="1"/>
            <a:r>
              <a:rPr lang="en-US">
                <a:latin typeface="+mn-lt"/>
                <a:cs typeface="Calibri Light" panose="020F0302020204030204" pitchFamily="34" charset="0"/>
              </a:rPr>
              <a:t>To better understand what would increase the number of providers and payers regularly sharing data.</a:t>
            </a:r>
          </a:p>
          <a:p>
            <a:pPr lvl="1"/>
            <a:endParaRPr lang="en-US"/>
          </a:p>
          <a:p>
            <a:endParaRPr lang="en-US"/>
          </a:p>
        </p:txBody>
      </p:sp>
      <p:sp>
        <p:nvSpPr>
          <p:cNvPr id="4" name="Title 3"/>
          <p:cNvSpPr>
            <a:spLocks noGrp="1"/>
          </p:cNvSpPr>
          <p:nvPr>
            <p:ph type="title"/>
          </p:nvPr>
        </p:nvSpPr>
        <p:spPr/>
        <p:txBody>
          <a:bodyPr/>
          <a:lstStyle/>
          <a:p>
            <a:r>
              <a:rPr lang="en-US">
                <a:latin typeface="+mj-lt"/>
              </a:rPr>
              <a:t>Project Overview: Goals</a:t>
            </a:r>
          </a:p>
        </p:txBody>
      </p:sp>
      <p:sp>
        <p:nvSpPr>
          <p:cNvPr id="8" name="Footer Placeholder 8">
            <a:extLst>
              <a:ext uri="{FF2B5EF4-FFF2-40B4-BE49-F238E27FC236}">
                <a16:creationId xmlns:a16="http://schemas.microsoft.com/office/drawing/2014/main" id="{A26FC8D0-5C83-4276-8C0D-A06BF5758A14}"/>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
        <p:nvSpPr>
          <p:cNvPr id="6" name="Slide Number Placeholder 5">
            <a:extLst>
              <a:ext uri="{FF2B5EF4-FFF2-40B4-BE49-F238E27FC236}">
                <a16:creationId xmlns:a16="http://schemas.microsoft.com/office/drawing/2014/main" id="{65756E06-898F-45F8-B96A-532EBFF806F5}"/>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2</a:t>
            </a:fld>
            <a:endParaRPr lang="en-US" sz="1100">
              <a:latin typeface="+mn-lt"/>
            </a:endParaRPr>
          </a:p>
        </p:txBody>
      </p:sp>
      <p:pic>
        <p:nvPicPr>
          <p:cNvPr id="7" name="Picture 6" descr="Diagram&#10;&#10;Description automatically generated">
            <a:extLst>
              <a:ext uri="{FF2B5EF4-FFF2-40B4-BE49-F238E27FC236}">
                <a16:creationId xmlns:a16="http://schemas.microsoft.com/office/drawing/2014/main" id="{1DE84062-3534-4F14-988D-A38C1CEF65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8242" y="4011248"/>
            <a:ext cx="1778430" cy="1696545"/>
          </a:xfrm>
          <a:prstGeom prst="rect">
            <a:avLst/>
          </a:prstGeom>
        </p:spPr>
      </p:pic>
      <p:pic>
        <p:nvPicPr>
          <p:cNvPr id="9" name="Picture 8">
            <a:extLst>
              <a:ext uri="{FF2B5EF4-FFF2-40B4-BE49-F238E27FC236}">
                <a16:creationId xmlns:a16="http://schemas.microsoft.com/office/drawing/2014/main" id="{91CF329A-EDAE-4BCE-8985-19EE61156C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4078" y="4011248"/>
            <a:ext cx="1857755" cy="1696545"/>
          </a:xfrm>
          <a:prstGeom prst="rect">
            <a:avLst/>
          </a:prstGeom>
        </p:spPr>
      </p:pic>
      <p:pic>
        <p:nvPicPr>
          <p:cNvPr id="10" name="Picture 9" descr="Icon&#10;&#10;Description automatically generated">
            <a:extLst>
              <a:ext uri="{FF2B5EF4-FFF2-40B4-BE49-F238E27FC236}">
                <a16:creationId xmlns:a16="http://schemas.microsoft.com/office/drawing/2014/main" id="{192AC79D-27F8-489C-B8D7-9CCDA331B3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6212" y="4011248"/>
            <a:ext cx="1719575" cy="1696545"/>
          </a:xfrm>
          <a:prstGeom prst="rect">
            <a:avLst/>
          </a:prstGeom>
        </p:spPr>
      </p:pic>
    </p:spTree>
    <p:extLst>
      <p:ext uri="{BB962C8B-B14F-4D97-AF65-F5344CB8AC3E}">
        <p14:creationId xmlns:p14="http://schemas.microsoft.com/office/powerpoint/2010/main" val="262079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9370325" cy="861774"/>
          </a:xfrm>
        </p:spPr>
        <p:txBody>
          <a:bodyPr/>
          <a:lstStyle/>
          <a:p>
            <a:r>
              <a:rPr lang="en-US" sz="3000"/>
              <a:t>Metrics: Email Campaigns</a:t>
            </a:r>
          </a:p>
        </p:txBody>
      </p:sp>
      <p:pic>
        <p:nvPicPr>
          <p:cNvPr id="5" name="Graphic 4" descr="Email">
            <a:extLst>
              <a:ext uri="{FF2B5EF4-FFF2-40B4-BE49-F238E27FC236}">
                <a16:creationId xmlns:a16="http://schemas.microsoft.com/office/drawing/2014/main" id="{9C7682D2-B9C1-41B9-84CC-AE47A28033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6437" y="1401412"/>
            <a:ext cx="1005840" cy="1005840"/>
          </a:xfrm>
          <a:prstGeom prst="rect">
            <a:avLst/>
          </a:prstGeom>
        </p:spPr>
      </p:pic>
      <p:sp>
        <p:nvSpPr>
          <p:cNvPr id="14" name="Rectangle 13">
            <a:extLst>
              <a:ext uri="{FF2B5EF4-FFF2-40B4-BE49-F238E27FC236}">
                <a16:creationId xmlns:a16="http://schemas.microsoft.com/office/drawing/2014/main" id="{9F280278-8FAB-4104-A85B-4A7225C28C5D}"/>
              </a:ext>
            </a:extLst>
          </p:cNvPr>
          <p:cNvSpPr/>
          <p:nvPr/>
        </p:nvSpPr>
        <p:spPr>
          <a:xfrm>
            <a:off x="1674223" y="2409288"/>
            <a:ext cx="4421777" cy="3908762"/>
          </a:xfrm>
          <a:prstGeom prst="rect">
            <a:avLst/>
          </a:prstGeom>
        </p:spPr>
        <p:txBody>
          <a:bodyPr wrap="square">
            <a:spAutoFit/>
          </a:bodyPr>
          <a:lstStyle/>
          <a:p>
            <a:pPr>
              <a:defRPr/>
            </a:pPr>
            <a:r>
              <a:rPr lang="en-US" sz="3200" b="1">
                <a:solidFill>
                  <a:schemeClr val="accent1"/>
                </a:solidFill>
                <a:latin typeface="Calibri Light" panose="020F0302020204030204"/>
              </a:rPr>
              <a:t>12 </a:t>
            </a:r>
            <a:r>
              <a:rPr lang="en-US" b="1">
                <a:solidFill>
                  <a:srgbClr val="00AB8E"/>
                </a:solidFill>
                <a:latin typeface="Calibri Light" panose="020F0302020204030204"/>
              </a:rPr>
              <a:t>Campaigns</a:t>
            </a:r>
            <a:br>
              <a:rPr lang="en-US" b="1">
                <a:solidFill>
                  <a:srgbClr val="00AB8E"/>
                </a:solidFill>
                <a:latin typeface="Calibri Light" panose="020F0302020204030204"/>
              </a:rPr>
            </a:br>
            <a:r>
              <a:rPr lang="en-US" sz="1200">
                <a:solidFill>
                  <a:schemeClr val="bg1">
                    <a:lumMod val="50000"/>
                  </a:schemeClr>
                </a:solidFill>
                <a:latin typeface="Calibri Light" panose="020F0302020204030204"/>
              </a:rPr>
              <a:t>Name: </a:t>
            </a:r>
            <a:r>
              <a:rPr lang="en-US" sz="1200" b="1">
                <a:solidFill>
                  <a:schemeClr val="bg1">
                    <a:lumMod val="50000"/>
                  </a:schemeClr>
                </a:solidFill>
                <a:latin typeface="Calibri Light" panose="020F0302020204030204"/>
              </a:rPr>
              <a:t>Webinar Follow up</a:t>
            </a:r>
          </a:p>
          <a:p>
            <a:pPr>
              <a:defRPr/>
            </a:pPr>
            <a:r>
              <a:rPr lang="en-US" sz="1200">
                <a:solidFill>
                  <a:schemeClr val="bg1">
                    <a:lumMod val="50000"/>
                  </a:schemeClr>
                </a:solidFill>
                <a:latin typeface="Calibri Light" panose="020F0302020204030204"/>
              </a:rPr>
              <a:t>Most clicks to: Webinar Archive</a:t>
            </a:r>
          </a:p>
          <a:p>
            <a:pPr>
              <a:defRPr/>
            </a:pPr>
            <a:endParaRPr lang="en-US" sz="1200">
              <a:solidFill>
                <a:schemeClr val="bg1">
                  <a:lumMod val="50000"/>
                </a:schemeClr>
              </a:solidFill>
              <a:latin typeface="Calibri Light" panose="020F0302020204030204"/>
            </a:endParaRPr>
          </a:p>
          <a:p>
            <a:pPr>
              <a:defRPr/>
            </a:pPr>
            <a:r>
              <a:rPr lang="en-US" sz="1200">
                <a:solidFill>
                  <a:schemeClr val="bg1">
                    <a:lumMod val="50000"/>
                  </a:schemeClr>
                </a:solidFill>
                <a:latin typeface="Calibri Light" panose="020F0302020204030204"/>
              </a:rPr>
              <a:t>Name: </a:t>
            </a:r>
            <a:r>
              <a:rPr lang="en-US" sz="1200" b="1">
                <a:solidFill>
                  <a:schemeClr val="bg1">
                    <a:lumMod val="50000"/>
                  </a:schemeClr>
                </a:solidFill>
                <a:latin typeface="Calibri Light" panose="020F0302020204030204"/>
              </a:rPr>
              <a:t>PHI Consent Tool Outreach</a:t>
            </a:r>
          </a:p>
          <a:p>
            <a:pPr>
              <a:defRPr/>
            </a:pPr>
            <a:r>
              <a:rPr lang="en-US" sz="1200">
                <a:solidFill>
                  <a:schemeClr val="bg1">
                    <a:lumMod val="50000"/>
                  </a:schemeClr>
                </a:solidFill>
                <a:latin typeface="Calibri Light" panose="020F0302020204030204"/>
              </a:rPr>
              <a:t>Most clicks to: PHI Consent Tool on MDHHS website</a:t>
            </a:r>
          </a:p>
          <a:p>
            <a:pPr>
              <a:defRPr/>
            </a:pPr>
            <a:endParaRPr lang="en-US" sz="1200">
              <a:solidFill>
                <a:schemeClr val="bg1">
                  <a:lumMod val="50000"/>
                </a:schemeClr>
              </a:solidFill>
              <a:latin typeface="Calibri Light" panose="020F0302020204030204"/>
            </a:endParaRPr>
          </a:p>
          <a:p>
            <a:pPr>
              <a:defRPr/>
            </a:pPr>
            <a:r>
              <a:rPr lang="en-US" sz="1200">
                <a:solidFill>
                  <a:schemeClr val="bg1">
                    <a:lumMod val="50000"/>
                  </a:schemeClr>
                </a:solidFill>
                <a:latin typeface="Calibri Light" panose="020F0302020204030204"/>
              </a:rPr>
              <a:t>Name: </a:t>
            </a:r>
            <a:r>
              <a:rPr lang="en-US" sz="1200" b="1">
                <a:solidFill>
                  <a:schemeClr val="bg1">
                    <a:lumMod val="50000"/>
                  </a:schemeClr>
                </a:solidFill>
                <a:latin typeface="Calibri Light" panose="020F0302020204030204"/>
              </a:rPr>
              <a:t>OCR’s COVID Guidance on Telehealth</a:t>
            </a:r>
          </a:p>
          <a:p>
            <a:pPr>
              <a:defRPr/>
            </a:pPr>
            <a:r>
              <a:rPr lang="en-US" sz="1200">
                <a:solidFill>
                  <a:schemeClr val="bg1">
                    <a:lumMod val="50000"/>
                  </a:schemeClr>
                </a:solidFill>
                <a:latin typeface="Calibri Light" panose="020F0302020204030204"/>
              </a:rPr>
              <a:t>Most clicks to: OCR FAQs on Telehealth and HIPAA</a:t>
            </a:r>
          </a:p>
          <a:p>
            <a:pPr>
              <a:defRPr/>
            </a:pPr>
            <a:endParaRPr lang="en-US" sz="1200">
              <a:solidFill>
                <a:schemeClr val="bg1">
                  <a:lumMod val="50000"/>
                </a:schemeClr>
              </a:solidFill>
              <a:latin typeface="Calibri Light" panose="020F0302020204030204"/>
            </a:endParaRPr>
          </a:p>
          <a:p>
            <a:pPr>
              <a:defRPr/>
            </a:pPr>
            <a:r>
              <a:rPr lang="en-US" sz="1200">
                <a:solidFill>
                  <a:schemeClr val="bg1">
                    <a:lumMod val="50000"/>
                  </a:schemeClr>
                </a:solidFill>
                <a:latin typeface="Calibri Light" panose="020F0302020204030204"/>
              </a:rPr>
              <a:t>Name: </a:t>
            </a:r>
            <a:r>
              <a:rPr lang="en-US" sz="1200" b="1">
                <a:solidFill>
                  <a:schemeClr val="bg1">
                    <a:lumMod val="50000"/>
                  </a:schemeClr>
                </a:solidFill>
                <a:latin typeface="Calibri Light" panose="020F0302020204030204"/>
              </a:rPr>
              <a:t>Consent News - April</a:t>
            </a:r>
          </a:p>
          <a:p>
            <a:pPr>
              <a:defRPr/>
            </a:pPr>
            <a:r>
              <a:rPr lang="en-US" sz="1200">
                <a:solidFill>
                  <a:schemeClr val="bg1">
                    <a:lumMod val="50000"/>
                  </a:schemeClr>
                </a:solidFill>
                <a:latin typeface="Calibri Light" panose="020F0302020204030204"/>
              </a:rPr>
              <a:t>Most clicks to: CURES Act Enforcement Discretion Timeframes table</a:t>
            </a:r>
          </a:p>
          <a:p>
            <a:pPr>
              <a:defRPr/>
            </a:pPr>
            <a:endParaRPr lang="en-US" sz="1200">
              <a:solidFill>
                <a:schemeClr val="bg1">
                  <a:lumMod val="50000"/>
                </a:schemeClr>
              </a:solidFill>
              <a:latin typeface="Calibri Light" panose="020F0302020204030204"/>
            </a:endParaRPr>
          </a:p>
          <a:p>
            <a:pPr>
              <a:defRPr/>
            </a:pPr>
            <a:r>
              <a:rPr lang="en-US" sz="1200">
                <a:solidFill>
                  <a:schemeClr val="bg1">
                    <a:lumMod val="50000"/>
                  </a:schemeClr>
                </a:solidFill>
                <a:latin typeface="Calibri Light" panose="020F0302020204030204"/>
              </a:rPr>
              <a:t>Name: </a:t>
            </a:r>
            <a:r>
              <a:rPr lang="en-US" sz="1200" b="1">
                <a:solidFill>
                  <a:schemeClr val="bg1">
                    <a:lumMod val="50000"/>
                  </a:schemeClr>
                </a:solidFill>
                <a:latin typeface="Calibri Light" panose="020F0302020204030204"/>
              </a:rPr>
              <a:t>Consent News - June</a:t>
            </a:r>
          </a:p>
          <a:p>
            <a:pPr>
              <a:defRPr/>
            </a:pPr>
            <a:r>
              <a:rPr lang="en-US" sz="1200">
                <a:solidFill>
                  <a:schemeClr val="bg1">
                    <a:lumMod val="50000"/>
                  </a:schemeClr>
                </a:solidFill>
                <a:latin typeface="Calibri Light" panose="020F0302020204030204"/>
              </a:rPr>
              <a:t>Most clicks to: OCR Issues Guidance on Telehealth Following Notification of Enforcement Discretion</a:t>
            </a:r>
          </a:p>
          <a:p>
            <a:pPr>
              <a:defRPr/>
            </a:pPr>
            <a:endParaRPr lang="en-US" sz="1200">
              <a:solidFill>
                <a:schemeClr val="bg1">
                  <a:lumMod val="50000"/>
                </a:schemeClr>
              </a:solidFill>
              <a:latin typeface="Calibri Light" panose="020F0302020204030204"/>
            </a:endParaRPr>
          </a:p>
          <a:p>
            <a:pPr>
              <a:defRPr/>
            </a:pPr>
            <a:r>
              <a:rPr lang="en-US" sz="1200">
                <a:solidFill>
                  <a:schemeClr val="bg1">
                    <a:lumMod val="50000"/>
                  </a:schemeClr>
                </a:solidFill>
                <a:latin typeface="Calibri Light" panose="020F0302020204030204"/>
              </a:rPr>
              <a:t>Name: </a:t>
            </a:r>
            <a:r>
              <a:rPr lang="en-US" sz="1200" b="1">
                <a:solidFill>
                  <a:schemeClr val="bg1">
                    <a:lumMod val="50000"/>
                  </a:schemeClr>
                </a:solidFill>
                <a:latin typeface="Calibri Light" panose="020F0302020204030204"/>
              </a:rPr>
              <a:t>Consent News - July</a:t>
            </a:r>
          </a:p>
          <a:p>
            <a:pPr>
              <a:defRPr/>
            </a:pPr>
            <a:r>
              <a:rPr lang="en-US" sz="1200">
                <a:solidFill>
                  <a:schemeClr val="bg1">
                    <a:lumMod val="50000"/>
                  </a:schemeClr>
                </a:solidFill>
                <a:latin typeface="Calibri Light" panose="020F0302020204030204"/>
              </a:rPr>
              <a:t>Most clicks to: SAMHSA Fact Sheet: 42 CFR Part 2 Revised Rule</a:t>
            </a:r>
            <a:endParaRPr lang="en-US" sz="1200">
              <a:solidFill>
                <a:srgbClr val="00AB8E"/>
              </a:solidFill>
              <a:latin typeface="Calibri Light" panose="020F0302020204030204"/>
            </a:endParaRPr>
          </a:p>
        </p:txBody>
      </p:sp>
      <p:sp>
        <p:nvSpPr>
          <p:cNvPr id="15" name="Rectangle 14">
            <a:extLst>
              <a:ext uri="{FF2B5EF4-FFF2-40B4-BE49-F238E27FC236}">
                <a16:creationId xmlns:a16="http://schemas.microsoft.com/office/drawing/2014/main" id="{B08411C6-43F1-49DC-A1B0-F0E5070ABF21}"/>
              </a:ext>
            </a:extLst>
          </p:cNvPr>
          <p:cNvSpPr/>
          <p:nvPr/>
        </p:nvSpPr>
        <p:spPr>
          <a:xfrm>
            <a:off x="1674223" y="1498419"/>
            <a:ext cx="9184278" cy="861774"/>
          </a:xfrm>
          <a:prstGeom prst="rect">
            <a:avLst/>
          </a:prstGeom>
        </p:spPr>
        <p:txBody>
          <a:bodyPr wrap="square">
            <a:spAutoFit/>
          </a:bodyPr>
          <a:lstStyle/>
          <a:p>
            <a:pPr>
              <a:defRPr/>
            </a:pPr>
            <a:r>
              <a:rPr lang="en-US" sz="3200" b="1">
                <a:solidFill>
                  <a:srgbClr val="0F6FC6"/>
                </a:solidFill>
                <a:latin typeface="Calibri Light" panose="020F0302020204030204"/>
              </a:rPr>
              <a:t>471</a:t>
            </a:r>
            <a:r>
              <a:rPr lang="en-US" sz="3200" b="1">
                <a:solidFill>
                  <a:schemeClr val="accent1"/>
                </a:solidFill>
                <a:latin typeface="Calibri Light" panose="020F0302020204030204"/>
              </a:rPr>
              <a:t> </a:t>
            </a:r>
            <a:r>
              <a:rPr lang="en-US" b="1">
                <a:solidFill>
                  <a:srgbClr val="00AB8E"/>
                </a:solidFill>
                <a:latin typeface="Calibri Light" panose="020F0302020204030204"/>
              </a:rPr>
              <a:t>Average Sends 	</a:t>
            </a:r>
            <a:r>
              <a:rPr lang="en-US" sz="3200" b="1">
                <a:solidFill>
                  <a:schemeClr val="accent1"/>
                </a:solidFill>
                <a:latin typeface="Calibri Light" panose="020F0302020204030204"/>
              </a:rPr>
              <a:t>60 </a:t>
            </a:r>
            <a:r>
              <a:rPr lang="en-US" b="1">
                <a:solidFill>
                  <a:srgbClr val="00AB8E"/>
                </a:solidFill>
                <a:latin typeface="Calibri Light" panose="020F0302020204030204"/>
              </a:rPr>
              <a:t>Average Opens 	</a:t>
            </a:r>
            <a:r>
              <a:rPr lang="en-US" sz="3200" b="1">
                <a:solidFill>
                  <a:schemeClr val="accent1"/>
                </a:solidFill>
                <a:latin typeface="Calibri Light" panose="020F0302020204030204"/>
              </a:rPr>
              <a:t>     65</a:t>
            </a:r>
            <a:r>
              <a:rPr lang="en-US" sz="3200" b="1">
                <a:solidFill>
                  <a:srgbClr val="00AB8E"/>
                </a:solidFill>
                <a:latin typeface="Calibri Light" panose="020F0302020204030204"/>
              </a:rPr>
              <a:t> </a:t>
            </a:r>
            <a:r>
              <a:rPr lang="en-US" b="1">
                <a:solidFill>
                  <a:srgbClr val="00AB8E"/>
                </a:solidFill>
                <a:latin typeface="Calibri Light" panose="020F0302020204030204"/>
              </a:rPr>
              <a:t>Average Clicks </a:t>
            </a:r>
            <a:endParaRPr lang="en-US" b="1">
              <a:solidFill>
                <a:schemeClr val="accent1"/>
              </a:solidFill>
              <a:latin typeface="Calibri Light" panose="020F0302020204030204"/>
            </a:endParaRPr>
          </a:p>
          <a:p>
            <a:pPr>
              <a:defRPr/>
            </a:pPr>
            <a:r>
              <a:rPr lang="en-US" b="1">
                <a:solidFill>
                  <a:schemeClr val="accent1"/>
                </a:solidFill>
                <a:latin typeface="Calibri Light" panose="020F0302020204030204"/>
              </a:rPr>
              <a:t>    		    	 13%  </a:t>
            </a:r>
            <a:r>
              <a:rPr lang="en-US" sz="1600" b="1">
                <a:solidFill>
                  <a:srgbClr val="00AB8E"/>
                </a:solidFill>
                <a:latin typeface="Calibri Light" panose="020F0302020204030204"/>
              </a:rPr>
              <a:t>Average Open percentage             </a:t>
            </a:r>
            <a:r>
              <a:rPr lang="en-US" sz="1600" b="1">
                <a:solidFill>
                  <a:schemeClr val="accent1"/>
                </a:solidFill>
                <a:latin typeface="Calibri Light" panose="020F0302020204030204"/>
              </a:rPr>
              <a:t>14%  </a:t>
            </a:r>
            <a:r>
              <a:rPr lang="en-US" sz="1600" b="1">
                <a:solidFill>
                  <a:srgbClr val="00AB8E"/>
                </a:solidFill>
                <a:latin typeface="Calibri Light" panose="020F0302020204030204"/>
              </a:rPr>
              <a:t>Average Click percentage </a:t>
            </a:r>
            <a:endParaRPr kumimoji="0" lang="en-US" b="0" i="0" u="none" strike="noStrike" kern="1200" cap="none" spc="0" normalizeH="0" baseline="0" noProof="0">
              <a:ln>
                <a:noFill/>
              </a:ln>
              <a:solidFill>
                <a:srgbClr val="00AB8E"/>
              </a:solidFill>
              <a:effectLst/>
              <a:uLnTx/>
              <a:uFillTx/>
              <a:latin typeface="Calibri Light" panose="020F0302020204030204"/>
            </a:endParaRPr>
          </a:p>
        </p:txBody>
      </p:sp>
      <p:sp>
        <p:nvSpPr>
          <p:cNvPr id="6" name="Rectangle 5">
            <a:extLst>
              <a:ext uri="{FF2B5EF4-FFF2-40B4-BE49-F238E27FC236}">
                <a16:creationId xmlns:a16="http://schemas.microsoft.com/office/drawing/2014/main" id="{E0314D1B-29B0-4F65-81B7-B316B058DE05}"/>
              </a:ext>
            </a:extLst>
          </p:cNvPr>
          <p:cNvSpPr/>
          <p:nvPr/>
        </p:nvSpPr>
        <p:spPr>
          <a:xfrm>
            <a:off x="6417106" y="2891888"/>
            <a:ext cx="4340226" cy="3600986"/>
          </a:xfrm>
          <a:prstGeom prst="rect">
            <a:avLst/>
          </a:prstGeom>
        </p:spPr>
        <p:txBody>
          <a:bodyPr wrap="square">
            <a:spAutoFit/>
          </a:bodyPr>
          <a:lstStyle/>
          <a:p>
            <a:pPr>
              <a:defRPr/>
            </a:pPr>
            <a:r>
              <a:rPr lang="en-US" sz="1200">
                <a:solidFill>
                  <a:schemeClr val="bg1">
                    <a:lumMod val="50000"/>
                  </a:schemeClr>
                </a:solidFill>
                <a:latin typeface="Calibri Light" panose="020F0302020204030204"/>
              </a:rPr>
              <a:t>Name: </a:t>
            </a:r>
            <a:r>
              <a:rPr lang="de-DE" sz="1200" b="1">
                <a:solidFill>
                  <a:schemeClr val="bg1">
                    <a:lumMod val="50000"/>
                  </a:schemeClr>
                </a:solidFill>
                <a:latin typeface="Calibri Light" panose="020F0302020204030204"/>
              </a:rPr>
              <a:t>BH PHI Sharing in Michigan Sur</a:t>
            </a:r>
            <a:r>
              <a:rPr lang="en-US" sz="1200" b="1">
                <a:solidFill>
                  <a:schemeClr val="bg1">
                    <a:lumMod val="50000"/>
                  </a:schemeClr>
                </a:solidFill>
                <a:latin typeface="Calibri Light" panose="020F0302020204030204"/>
              </a:rPr>
              <a:t>vey</a:t>
            </a:r>
          </a:p>
          <a:p>
            <a:pPr>
              <a:defRPr/>
            </a:pPr>
            <a:r>
              <a:rPr lang="en-US" sz="1200">
                <a:solidFill>
                  <a:schemeClr val="bg1">
                    <a:lumMod val="50000"/>
                  </a:schemeClr>
                </a:solidFill>
                <a:latin typeface="Calibri Light" panose="020F0302020204030204"/>
              </a:rPr>
              <a:t>Most clicks to: Altarum PHI Sharing survey</a:t>
            </a:r>
          </a:p>
          <a:p>
            <a:pPr>
              <a:defRPr/>
            </a:pPr>
            <a:endParaRPr lang="en-US" sz="1200">
              <a:solidFill>
                <a:schemeClr val="bg1">
                  <a:lumMod val="50000"/>
                </a:schemeClr>
              </a:solidFill>
              <a:latin typeface="Calibri Light" panose="020F0302020204030204"/>
            </a:endParaRPr>
          </a:p>
          <a:p>
            <a:pPr>
              <a:defRPr/>
            </a:pPr>
            <a:r>
              <a:rPr lang="en-US" sz="1200">
                <a:solidFill>
                  <a:schemeClr val="bg1">
                    <a:lumMod val="50000"/>
                  </a:schemeClr>
                </a:solidFill>
                <a:latin typeface="Calibri Light" panose="020F0302020204030204"/>
              </a:rPr>
              <a:t>Name: </a:t>
            </a:r>
            <a:r>
              <a:rPr lang="en-US" sz="1200" b="1">
                <a:solidFill>
                  <a:schemeClr val="bg1">
                    <a:lumMod val="50000"/>
                  </a:schemeClr>
                </a:solidFill>
                <a:latin typeface="Calibri Light" panose="020F0302020204030204"/>
              </a:rPr>
              <a:t>New PHI Consent Tool Video Series Announcement</a:t>
            </a:r>
          </a:p>
          <a:p>
            <a:pPr>
              <a:defRPr/>
            </a:pPr>
            <a:r>
              <a:rPr lang="en-US" sz="1200">
                <a:solidFill>
                  <a:schemeClr val="bg1">
                    <a:lumMod val="50000"/>
                  </a:schemeClr>
                </a:solidFill>
                <a:latin typeface="Calibri Light" panose="020F0302020204030204"/>
              </a:rPr>
              <a:t>Most clicks to: PHI Consent Tool and Videos on MDHHS website</a:t>
            </a:r>
          </a:p>
          <a:p>
            <a:pPr>
              <a:defRPr/>
            </a:pPr>
            <a:endParaRPr lang="en-US" sz="1200">
              <a:solidFill>
                <a:schemeClr val="bg1">
                  <a:lumMod val="50000"/>
                </a:schemeClr>
              </a:solidFill>
              <a:latin typeface="Calibri Light" panose="020F0302020204030204"/>
            </a:endParaRPr>
          </a:p>
          <a:p>
            <a:pPr>
              <a:defRPr/>
            </a:pPr>
            <a:r>
              <a:rPr lang="en-US" sz="1200">
                <a:solidFill>
                  <a:schemeClr val="bg1">
                    <a:lumMod val="50000"/>
                  </a:schemeClr>
                </a:solidFill>
                <a:latin typeface="Calibri Light" panose="020F0302020204030204"/>
              </a:rPr>
              <a:t>Name: </a:t>
            </a:r>
            <a:r>
              <a:rPr lang="en-US" sz="1200" b="1">
                <a:solidFill>
                  <a:schemeClr val="bg1">
                    <a:lumMod val="50000"/>
                  </a:schemeClr>
                </a:solidFill>
                <a:latin typeface="Calibri Light" panose="020F0302020204030204"/>
              </a:rPr>
              <a:t>Consent News - October</a:t>
            </a:r>
          </a:p>
          <a:p>
            <a:pPr>
              <a:defRPr/>
            </a:pPr>
            <a:r>
              <a:rPr lang="en-US" sz="1200">
                <a:solidFill>
                  <a:schemeClr val="bg1">
                    <a:lumMod val="50000"/>
                  </a:schemeClr>
                </a:solidFill>
                <a:latin typeface="Calibri Light" panose="020F0302020204030204"/>
              </a:rPr>
              <a:t>Most clicks to: CMS Interoperability and Patient Access final rule</a:t>
            </a:r>
          </a:p>
          <a:p>
            <a:pPr>
              <a:defRPr/>
            </a:pPr>
            <a:endParaRPr lang="en-US" sz="1200">
              <a:solidFill>
                <a:schemeClr val="bg1">
                  <a:lumMod val="50000"/>
                </a:schemeClr>
              </a:solidFill>
              <a:latin typeface="Calibri Light" panose="020F0302020204030204"/>
            </a:endParaRPr>
          </a:p>
          <a:p>
            <a:pPr>
              <a:defRPr/>
            </a:pPr>
            <a:r>
              <a:rPr lang="en-US" sz="1200">
                <a:solidFill>
                  <a:schemeClr val="bg1">
                    <a:lumMod val="50000"/>
                  </a:schemeClr>
                </a:solidFill>
                <a:latin typeface="Calibri Light" panose="020F0302020204030204"/>
              </a:rPr>
              <a:t>Name: </a:t>
            </a:r>
            <a:r>
              <a:rPr lang="en-US" sz="1200" b="1">
                <a:solidFill>
                  <a:schemeClr val="bg1">
                    <a:lumMod val="50000"/>
                  </a:schemeClr>
                </a:solidFill>
                <a:latin typeface="Calibri Light" panose="020F0302020204030204"/>
              </a:rPr>
              <a:t>The Pew Charitable Trusts Survey</a:t>
            </a:r>
          </a:p>
          <a:p>
            <a:pPr>
              <a:defRPr/>
            </a:pPr>
            <a:r>
              <a:rPr lang="en-US" sz="1200">
                <a:solidFill>
                  <a:schemeClr val="bg1">
                    <a:lumMod val="50000"/>
                  </a:schemeClr>
                </a:solidFill>
                <a:latin typeface="Calibri Light" panose="020F0302020204030204"/>
              </a:rPr>
              <a:t>Most clicks to: “Survey shows clear majorities support better access to records” Pew article</a:t>
            </a:r>
          </a:p>
          <a:p>
            <a:pPr>
              <a:defRPr/>
            </a:pPr>
            <a:endParaRPr lang="en-US" sz="1200">
              <a:solidFill>
                <a:schemeClr val="bg1">
                  <a:lumMod val="50000"/>
                </a:schemeClr>
              </a:solidFill>
              <a:latin typeface="Calibri Light" panose="020F0302020204030204"/>
            </a:endParaRPr>
          </a:p>
          <a:p>
            <a:pPr>
              <a:defRPr/>
            </a:pPr>
            <a:r>
              <a:rPr lang="en-US" sz="1200">
                <a:solidFill>
                  <a:schemeClr val="bg1">
                    <a:lumMod val="50000"/>
                  </a:schemeClr>
                </a:solidFill>
                <a:latin typeface="Calibri Light" panose="020F0302020204030204"/>
              </a:rPr>
              <a:t>Name: </a:t>
            </a:r>
            <a:r>
              <a:rPr lang="en-US" sz="1200" b="1">
                <a:solidFill>
                  <a:schemeClr val="bg1">
                    <a:lumMod val="50000"/>
                  </a:schemeClr>
                </a:solidFill>
                <a:latin typeface="Calibri Light" panose="020F0302020204030204"/>
              </a:rPr>
              <a:t>Consent News - November</a:t>
            </a:r>
          </a:p>
          <a:p>
            <a:pPr>
              <a:defRPr/>
            </a:pPr>
            <a:r>
              <a:rPr lang="en-US" sz="1200">
                <a:solidFill>
                  <a:schemeClr val="bg1">
                    <a:lumMod val="50000"/>
                  </a:schemeClr>
                </a:solidFill>
                <a:latin typeface="Calibri Light" panose="020F0302020204030204"/>
              </a:rPr>
              <a:t>Most clicks to: ONC interim final rule on Information Blocking</a:t>
            </a:r>
          </a:p>
          <a:p>
            <a:pPr>
              <a:defRPr/>
            </a:pPr>
            <a:endParaRPr lang="en-US" sz="1200">
              <a:solidFill>
                <a:schemeClr val="bg1">
                  <a:lumMod val="50000"/>
                </a:schemeClr>
              </a:solidFill>
              <a:latin typeface="Calibri Light" panose="020F0302020204030204"/>
            </a:endParaRPr>
          </a:p>
          <a:p>
            <a:pPr>
              <a:defRPr/>
            </a:pPr>
            <a:r>
              <a:rPr lang="en-US" sz="1200">
                <a:solidFill>
                  <a:schemeClr val="bg1">
                    <a:lumMod val="50000"/>
                  </a:schemeClr>
                </a:solidFill>
                <a:latin typeface="Calibri Light" panose="020F0302020204030204"/>
              </a:rPr>
              <a:t>Name: </a:t>
            </a:r>
            <a:r>
              <a:rPr lang="en-US" sz="1200" b="1">
                <a:solidFill>
                  <a:schemeClr val="bg1">
                    <a:lumMod val="50000"/>
                  </a:schemeClr>
                </a:solidFill>
                <a:latin typeface="Calibri Light" panose="020F0302020204030204"/>
              </a:rPr>
              <a:t>Consent News - December</a:t>
            </a:r>
          </a:p>
          <a:p>
            <a:pPr>
              <a:defRPr/>
            </a:pPr>
            <a:r>
              <a:rPr lang="en-US" sz="1200">
                <a:solidFill>
                  <a:schemeClr val="bg1">
                    <a:lumMod val="50000"/>
                  </a:schemeClr>
                </a:solidFill>
                <a:latin typeface="Calibri Light" panose="020F0302020204030204"/>
              </a:rPr>
              <a:t>Most clicks to: OCR Proposed Modifications to HIPAA Privacy Rule - 45 CFR Parts 160 and 164</a:t>
            </a:r>
          </a:p>
        </p:txBody>
      </p:sp>
      <p:sp>
        <p:nvSpPr>
          <p:cNvPr id="7" name="Footer Placeholder 8">
            <a:extLst>
              <a:ext uri="{FF2B5EF4-FFF2-40B4-BE49-F238E27FC236}">
                <a16:creationId xmlns:a16="http://schemas.microsoft.com/office/drawing/2014/main" id="{ADAB5487-CFD7-4A3F-A268-7681930B7D2E}"/>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
        <p:nvSpPr>
          <p:cNvPr id="8" name="Slide Number Placeholder 5">
            <a:extLst>
              <a:ext uri="{FF2B5EF4-FFF2-40B4-BE49-F238E27FC236}">
                <a16:creationId xmlns:a16="http://schemas.microsoft.com/office/drawing/2014/main" id="{352F9830-6A71-4115-BDCC-107FB3D32D4E}"/>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20</a:t>
            </a:fld>
            <a:endParaRPr lang="en-US" sz="1100">
              <a:latin typeface="+mn-lt"/>
            </a:endParaRPr>
          </a:p>
        </p:txBody>
      </p:sp>
      <p:sp>
        <p:nvSpPr>
          <p:cNvPr id="9" name="Rectangle 8">
            <a:extLst>
              <a:ext uri="{FF2B5EF4-FFF2-40B4-BE49-F238E27FC236}">
                <a16:creationId xmlns:a16="http://schemas.microsoft.com/office/drawing/2014/main" id="{9F6BA16F-5D02-40B2-9A1C-5B2D7C6CB455}"/>
              </a:ext>
            </a:extLst>
          </p:cNvPr>
          <p:cNvSpPr/>
          <p:nvPr/>
        </p:nvSpPr>
        <p:spPr>
          <a:xfrm>
            <a:off x="5572664" y="552091"/>
            <a:ext cx="5049328" cy="82746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530 subscribed to listserv.  High click/open rate demonstrates activated and engaged group. </a:t>
            </a:r>
          </a:p>
        </p:txBody>
      </p:sp>
    </p:spTree>
    <p:extLst>
      <p:ext uri="{BB962C8B-B14F-4D97-AF65-F5344CB8AC3E}">
        <p14:creationId xmlns:p14="http://schemas.microsoft.com/office/powerpoint/2010/main" val="1095529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561BD-8490-4BB8-BDA2-249294960361}"/>
              </a:ext>
            </a:extLst>
          </p:cNvPr>
          <p:cNvSpPr>
            <a:spLocks noGrp="1"/>
          </p:cNvSpPr>
          <p:nvPr>
            <p:ph idx="1"/>
          </p:nvPr>
        </p:nvSpPr>
        <p:spPr>
          <a:xfrm>
            <a:off x="838199" y="1356455"/>
            <a:ext cx="7126705" cy="4351338"/>
          </a:xfrm>
        </p:spPr>
        <p:txBody>
          <a:bodyPr/>
          <a:lstStyle/>
          <a:p>
            <a:r>
              <a:rPr lang="en-US" sz="2200" dirty="0">
                <a:latin typeface="+mn-lt"/>
              </a:rPr>
              <a:t>Individuals struggle with specific topics more than others</a:t>
            </a:r>
          </a:p>
          <a:p>
            <a:r>
              <a:rPr lang="en-US" sz="2200" dirty="0">
                <a:latin typeface="+mn-lt"/>
              </a:rPr>
              <a:t>Topics that need more attention include: 5515, BH and SUD PHI, and electronic exchange. </a:t>
            </a:r>
          </a:p>
          <a:p>
            <a:r>
              <a:rPr lang="en-US" sz="2200" dirty="0">
                <a:latin typeface="+mn-lt"/>
              </a:rPr>
              <a:t>Leveraging an engaged listserv of ‘champions’ is an effective way to reduce confusion and spread information around these ‘burning issues’.</a:t>
            </a:r>
          </a:p>
          <a:p>
            <a:pPr marL="0" indent="0">
              <a:buNone/>
            </a:pPr>
            <a:endParaRPr lang="en-US" sz="2000" dirty="0"/>
          </a:p>
        </p:txBody>
      </p:sp>
      <p:sp>
        <p:nvSpPr>
          <p:cNvPr id="3" name="Title 2">
            <a:extLst>
              <a:ext uri="{FF2B5EF4-FFF2-40B4-BE49-F238E27FC236}">
                <a16:creationId xmlns:a16="http://schemas.microsoft.com/office/drawing/2014/main" id="{4863535A-D2AF-430C-A813-14D9D0F6F707}"/>
              </a:ext>
            </a:extLst>
          </p:cNvPr>
          <p:cNvSpPr>
            <a:spLocks noGrp="1"/>
          </p:cNvSpPr>
          <p:nvPr>
            <p:ph type="title"/>
          </p:nvPr>
        </p:nvSpPr>
        <p:spPr/>
        <p:txBody>
          <a:bodyPr/>
          <a:lstStyle/>
          <a:p>
            <a:r>
              <a:rPr lang="en-US"/>
              <a:t>Key Takeaways: Deliverable 3</a:t>
            </a:r>
          </a:p>
        </p:txBody>
      </p:sp>
      <p:sp>
        <p:nvSpPr>
          <p:cNvPr id="4" name="Slide Number Placeholder 3">
            <a:extLst>
              <a:ext uri="{FF2B5EF4-FFF2-40B4-BE49-F238E27FC236}">
                <a16:creationId xmlns:a16="http://schemas.microsoft.com/office/drawing/2014/main" id="{8F74A9DD-50AD-4478-B08D-E068514272BA}"/>
              </a:ext>
            </a:extLst>
          </p:cNvPr>
          <p:cNvSpPr>
            <a:spLocks noGrp="1"/>
          </p:cNvSpPr>
          <p:nvPr>
            <p:ph type="sldNum" sz="quarter" idx="4"/>
          </p:nvPr>
        </p:nvSpPr>
        <p:spPr/>
        <p:txBody>
          <a:bodyPr/>
          <a:lstStyle/>
          <a:p>
            <a:fld id="{5D42FBCF-AC71-49E1-9070-FAF9A23C5D72}" type="slidenum">
              <a:rPr lang="en-US" smtClean="0">
                <a:latin typeface="+mn-lt"/>
              </a:rPr>
              <a:pPr/>
              <a:t>21</a:t>
            </a:fld>
            <a:endParaRPr lang="en-US" dirty="0">
              <a:latin typeface="+mn-lt"/>
            </a:endParaRPr>
          </a:p>
        </p:txBody>
      </p:sp>
      <p:sp>
        <p:nvSpPr>
          <p:cNvPr id="5" name="Footer Placeholder 4">
            <a:extLst>
              <a:ext uri="{FF2B5EF4-FFF2-40B4-BE49-F238E27FC236}">
                <a16:creationId xmlns:a16="http://schemas.microsoft.com/office/drawing/2014/main" id="{9E8D4D19-53CB-4C56-8B61-31600FCDB1F4}"/>
              </a:ext>
            </a:extLst>
          </p:cNvPr>
          <p:cNvSpPr>
            <a:spLocks noGrp="1"/>
          </p:cNvSpPr>
          <p:nvPr>
            <p:ph type="ftr" sz="quarter" idx="3"/>
          </p:nvPr>
        </p:nvSpPr>
        <p:spPr/>
        <p:txBody>
          <a:bodyPr/>
          <a:lstStyle/>
          <a:p>
            <a:r>
              <a:rPr lang="en-US" sz="1100">
                <a:cs typeface="Calibri" panose="020F0502020204030204" pitchFamily="34" charset="0"/>
              </a:rPr>
              <a:t>Proprietary and Confidential | Altarum</a:t>
            </a:r>
          </a:p>
        </p:txBody>
      </p:sp>
      <p:pic>
        <p:nvPicPr>
          <p:cNvPr id="8" name="Picture 7" descr="Diagram, schematic&#10;&#10;Description automatically generated">
            <a:extLst>
              <a:ext uri="{FF2B5EF4-FFF2-40B4-BE49-F238E27FC236}">
                <a16:creationId xmlns:a16="http://schemas.microsoft.com/office/drawing/2014/main" id="{95E893E2-5A0E-4C3D-8029-3B51AA499D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1829" y="2418588"/>
            <a:ext cx="1993392" cy="2020824"/>
          </a:xfrm>
          <a:prstGeom prst="rect">
            <a:avLst/>
          </a:prstGeom>
        </p:spPr>
      </p:pic>
    </p:spTree>
    <p:extLst>
      <p:ext uri="{BB962C8B-B14F-4D97-AF65-F5344CB8AC3E}">
        <p14:creationId xmlns:p14="http://schemas.microsoft.com/office/powerpoint/2010/main" val="585737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3">
            <a:extLst>
              <a:ext uri="{FF2B5EF4-FFF2-40B4-BE49-F238E27FC236}">
                <a16:creationId xmlns:a16="http://schemas.microsoft.com/office/drawing/2014/main" id="{C895191B-8D37-4FB7-A031-B013D274D534}"/>
              </a:ext>
            </a:extLst>
          </p:cNvPr>
          <p:cNvSpPr>
            <a:spLocks noGrp="1"/>
          </p:cNvSpPr>
          <p:nvPr>
            <p:ph type="title"/>
          </p:nvPr>
        </p:nvSpPr>
        <p:spPr>
          <a:xfrm>
            <a:off x="838200" y="147415"/>
            <a:ext cx="9833733" cy="1325563"/>
          </a:xfrm>
        </p:spPr>
        <p:txBody>
          <a:bodyPr/>
          <a:lstStyle/>
          <a:p>
            <a:r>
              <a:rPr lang="en-US">
                <a:latin typeface="+mj-lt"/>
              </a:rPr>
              <a:t>Deliverable</a:t>
            </a:r>
            <a:r>
              <a:rPr lang="en-US"/>
              <a:t> 4: Shed Light on Electronic BH Information Exchange</a:t>
            </a:r>
          </a:p>
        </p:txBody>
      </p:sp>
      <p:pic>
        <p:nvPicPr>
          <p:cNvPr id="5" name="Picture 4" descr="A picture containing text&#10;&#10;Description automatically generated">
            <a:extLst>
              <a:ext uri="{FF2B5EF4-FFF2-40B4-BE49-F238E27FC236}">
                <a16:creationId xmlns:a16="http://schemas.microsoft.com/office/drawing/2014/main" id="{D1C3B413-8C0F-4262-8762-27436506D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7303" y="1840598"/>
            <a:ext cx="6674254" cy="3514844"/>
          </a:xfrm>
          <a:prstGeom prst="rect">
            <a:avLst/>
          </a:prstGeom>
        </p:spPr>
      </p:pic>
      <p:sp>
        <p:nvSpPr>
          <p:cNvPr id="2" name="TextBox 1">
            <a:extLst>
              <a:ext uri="{FF2B5EF4-FFF2-40B4-BE49-F238E27FC236}">
                <a16:creationId xmlns:a16="http://schemas.microsoft.com/office/drawing/2014/main" id="{96C462D1-7528-4EA7-9319-302776AF7BFE}"/>
              </a:ext>
            </a:extLst>
          </p:cNvPr>
          <p:cNvSpPr txBox="1"/>
          <p:nvPr/>
        </p:nvSpPr>
        <p:spPr>
          <a:xfrm>
            <a:off x="890803" y="2176862"/>
            <a:ext cx="3923071" cy="2739211"/>
          </a:xfrm>
          <a:prstGeom prst="rect">
            <a:avLst/>
          </a:prstGeom>
          <a:noFill/>
        </p:spPr>
        <p:txBody>
          <a:bodyPr wrap="square" rtlCol="0">
            <a:spAutoFit/>
          </a:bodyPr>
          <a:lstStyle/>
          <a:p>
            <a:pPr marL="342900" indent="-342900">
              <a:spcAft>
                <a:spcPts val="1200"/>
              </a:spcAft>
              <a:buAutoNum type="arabicPeriod"/>
            </a:pPr>
            <a:r>
              <a:rPr lang="en-US" b="1">
                <a:cs typeface="Calibri Light" panose="020F0302020204030204" pitchFamily="34" charset="0"/>
              </a:rPr>
              <a:t>Conduct survey </a:t>
            </a:r>
            <a:r>
              <a:rPr lang="en-US">
                <a:cs typeface="Calibri Light" panose="020F0302020204030204" pitchFamily="34" charset="0"/>
              </a:rPr>
              <a:t>to clarify what motivates stakeholders to share BH information electronically, what stops them from sharing, and what resources could help </a:t>
            </a:r>
          </a:p>
          <a:p>
            <a:pPr marL="342900" indent="-342900">
              <a:buAutoNum type="arabicPeriod"/>
            </a:pPr>
            <a:r>
              <a:rPr lang="en-US" b="1">
                <a:cs typeface="Calibri Light" panose="020F0302020204030204" pitchFamily="34" charset="0"/>
              </a:rPr>
              <a:t>Hold dialogue sessions </a:t>
            </a:r>
            <a:r>
              <a:rPr lang="en-US">
                <a:cs typeface="Calibri Light" panose="020F0302020204030204" pitchFamily="34" charset="0"/>
              </a:rPr>
              <a:t>to further explore barriers and understand opportunities for increasing electronic information exchange</a:t>
            </a:r>
          </a:p>
        </p:txBody>
      </p:sp>
      <p:sp>
        <p:nvSpPr>
          <p:cNvPr id="6" name="Slide Number Placeholder 5">
            <a:extLst>
              <a:ext uri="{FF2B5EF4-FFF2-40B4-BE49-F238E27FC236}">
                <a16:creationId xmlns:a16="http://schemas.microsoft.com/office/drawing/2014/main" id="{79286BC3-A4E1-421D-BCA0-70CE6E3D6A0F}"/>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22</a:t>
            </a:fld>
            <a:endParaRPr lang="en-US" sz="1100">
              <a:latin typeface="+mn-lt"/>
            </a:endParaRPr>
          </a:p>
        </p:txBody>
      </p:sp>
      <p:sp>
        <p:nvSpPr>
          <p:cNvPr id="7" name="Footer Placeholder 8">
            <a:extLst>
              <a:ext uri="{FF2B5EF4-FFF2-40B4-BE49-F238E27FC236}">
                <a16:creationId xmlns:a16="http://schemas.microsoft.com/office/drawing/2014/main" id="{2CC45144-30F9-47A5-BD6B-364DD012DB51}"/>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3422326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A26F6B2B-F7EB-4265-B47B-446271063DEF}"/>
              </a:ext>
            </a:extLst>
          </p:cNvPr>
          <p:cNvGraphicFramePr>
            <a:graphicFrameLocks/>
          </p:cNvGraphicFramePr>
          <p:nvPr>
            <p:extLst/>
          </p:nvPr>
        </p:nvGraphicFramePr>
        <p:xfrm>
          <a:off x="658092" y="1751527"/>
          <a:ext cx="5787736" cy="3882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787E0BDD-F35B-42D7-AB1E-14E27DF42772}"/>
              </a:ext>
            </a:extLst>
          </p:cNvPr>
          <p:cNvGraphicFramePr>
            <a:graphicFrameLocks/>
          </p:cNvGraphicFramePr>
          <p:nvPr>
            <p:extLst/>
          </p:nvPr>
        </p:nvGraphicFramePr>
        <p:xfrm>
          <a:off x="5905499" y="1751527"/>
          <a:ext cx="5628409" cy="3970401"/>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453EC7C7-9292-4BA7-8231-90FCCB1134CB}"/>
              </a:ext>
            </a:extLst>
          </p:cNvPr>
          <p:cNvSpPr>
            <a:spLocks noGrp="1"/>
          </p:cNvSpPr>
          <p:nvPr>
            <p:ph type="title"/>
          </p:nvPr>
        </p:nvSpPr>
        <p:spPr/>
        <p:txBody>
          <a:bodyPr/>
          <a:lstStyle/>
          <a:p>
            <a:r>
              <a:rPr lang="en-US"/>
              <a:t>Survey </a:t>
            </a:r>
            <a:r>
              <a:rPr lang="en-US">
                <a:latin typeface="+mj-lt"/>
              </a:rPr>
              <a:t>Demographics</a:t>
            </a:r>
            <a:r>
              <a:rPr lang="en-US"/>
              <a:t>: Organization Type and Size</a:t>
            </a:r>
          </a:p>
        </p:txBody>
      </p:sp>
      <p:sp>
        <p:nvSpPr>
          <p:cNvPr id="9" name="Slide Number Placeholder 5">
            <a:extLst>
              <a:ext uri="{FF2B5EF4-FFF2-40B4-BE49-F238E27FC236}">
                <a16:creationId xmlns:a16="http://schemas.microsoft.com/office/drawing/2014/main" id="{0A64A3EB-9DF2-4EC7-B239-38B989AD6500}"/>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23</a:t>
            </a:fld>
            <a:endParaRPr lang="en-US" sz="1100">
              <a:latin typeface="+mn-lt"/>
            </a:endParaRPr>
          </a:p>
        </p:txBody>
      </p:sp>
      <p:sp>
        <p:nvSpPr>
          <p:cNvPr id="10" name="Footer Placeholder 8">
            <a:extLst>
              <a:ext uri="{FF2B5EF4-FFF2-40B4-BE49-F238E27FC236}">
                <a16:creationId xmlns:a16="http://schemas.microsoft.com/office/drawing/2014/main" id="{42362898-464B-4643-A2B0-ABA558C0B301}"/>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4233816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3EBC4B8F-CECF-47B8-AD43-FD8965838C1B}"/>
              </a:ext>
            </a:extLst>
          </p:cNvPr>
          <p:cNvGraphicFramePr>
            <a:graphicFrameLocks/>
          </p:cNvGraphicFramePr>
          <p:nvPr>
            <p:extLst/>
          </p:nvPr>
        </p:nvGraphicFramePr>
        <p:xfrm>
          <a:off x="6381754" y="1963738"/>
          <a:ext cx="54864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6AB424C-8F85-47C8-9AD9-AEF6D285DD12}"/>
              </a:ext>
            </a:extLst>
          </p:cNvPr>
          <p:cNvGraphicFramePr>
            <a:graphicFrameLocks/>
          </p:cNvGraphicFramePr>
          <p:nvPr>
            <p:extLst/>
          </p:nvPr>
        </p:nvGraphicFramePr>
        <p:xfrm>
          <a:off x="436729" y="1963738"/>
          <a:ext cx="5945026"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73EFF370-12C6-4D9E-93C5-6967D6BE9038}"/>
              </a:ext>
            </a:extLst>
          </p:cNvPr>
          <p:cNvSpPr>
            <a:spLocks noGrp="1"/>
          </p:cNvSpPr>
          <p:nvPr>
            <p:ph type="title"/>
          </p:nvPr>
        </p:nvSpPr>
        <p:spPr/>
        <p:txBody>
          <a:bodyPr/>
          <a:lstStyle/>
          <a:p>
            <a:r>
              <a:rPr lang="en-US"/>
              <a:t>Survey </a:t>
            </a:r>
            <a:r>
              <a:rPr lang="en-US">
                <a:latin typeface="+mj-lt"/>
              </a:rPr>
              <a:t>Demographics</a:t>
            </a:r>
            <a:r>
              <a:rPr lang="en-US"/>
              <a:t>: Job Role and Services Provided</a:t>
            </a:r>
          </a:p>
        </p:txBody>
      </p:sp>
      <p:sp>
        <p:nvSpPr>
          <p:cNvPr id="7" name="Slide Number Placeholder 5">
            <a:extLst>
              <a:ext uri="{FF2B5EF4-FFF2-40B4-BE49-F238E27FC236}">
                <a16:creationId xmlns:a16="http://schemas.microsoft.com/office/drawing/2014/main" id="{58802693-B3D6-402E-AEF5-640B7EE61C55}"/>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24</a:t>
            </a:fld>
            <a:endParaRPr lang="en-US" sz="1100">
              <a:latin typeface="+mn-lt"/>
            </a:endParaRPr>
          </a:p>
        </p:txBody>
      </p:sp>
      <p:sp>
        <p:nvSpPr>
          <p:cNvPr id="8" name="Footer Placeholder 8">
            <a:extLst>
              <a:ext uri="{FF2B5EF4-FFF2-40B4-BE49-F238E27FC236}">
                <a16:creationId xmlns:a16="http://schemas.microsoft.com/office/drawing/2014/main" id="{951CB0F4-3E49-4CEC-A427-51EFB0640820}"/>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105845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B6AB675-3D18-48D5-AE0F-2EAE76FBB1E8}"/>
              </a:ext>
            </a:extLst>
          </p:cNvPr>
          <p:cNvGraphicFramePr>
            <a:graphicFrameLocks/>
          </p:cNvGraphicFramePr>
          <p:nvPr>
            <p:extLst/>
          </p:nvPr>
        </p:nvGraphicFramePr>
        <p:xfrm>
          <a:off x="2122937" y="1589406"/>
          <a:ext cx="6800850" cy="38909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3631F85B-72FC-41B9-AD60-D9733B0009E7}"/>
              </a:ext>
            </a:extLst>
          </p:cNvPr>
          <p:cNvSpPr>
            <a:spLocks noGrp="1"/>
          </p:cNvSpPr>
          <p:nvPr>
            <p:ph type="title"/>
          </p:nvPr>
        </p:nvSpPr>
        <p:spPr/>
        <p:txBody>
          <a:bodyPr/>
          <a:lstStyle/>
          <a:p>
            <a:r>
              <a:rPr lang="en-US"/>
              <a:t>Survey Demographics: Current Sharing Practices</a:t>
            </a:r>
          </a:p>
        </p:txBody>
      </p:sp>
      <p:sp>
        <p:nvSpPr>
          <p:cNvPr id="7" name="Slide Number Placeholder 5">
            <a:extLst>
              <a:ext uri="{FF2B5EF4-FFF2-40B4-BE49-F238E27FC236}">
                <a16:creationId xmlns:a16="http://schemas.microsoft.com/office/drawing/2014/main" id="{8728C078-AD38-4E29-983F-126D99077C6B}"/>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25</a:t>
            </a:fld>
            <a:endParaRPr lang="en-US" sz="1100">
              <a:latin typeface="+mn-lt"/>
            </a:endParaRPr>
          </a:p>
        </p:txBody>
      </p:sp>
      <p:sp>
        <p:nvSpPr>
          <p:cNvPr id="8" name="Footer Placeholder 8">
            <a:extLst>
              <a:ext uri="{FF2B5EF4-FFF2-40B4-BE49-F238E27FC236}">
                <a16:creationId xmlns:a16="http://schemas.microsoft.com/office/drawing/2014/main" id="{BFF2ABBA-7A20-4DE7-B67E-4F3D0B92D238}"/>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3825710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2ED940-8C21-4791-A445-D6F01751BC11}"/>
              </a:ext>
            </a:extLst>
          </p:cNvPr>
          <p:cNvSpPr>
            <a:spLocks noGrp="1"/>
          </p:cNvSpPr>
          <p:nvPr>
            <p:ph idx="1"/>
          </p:nvPr>
        </p:nvSpPr>
        <p:spPr>
          <a:xfrm>
            <a:off x="838200" y="1356455"/>
            <a:ext cx="9699702" cy="4351338"/>
          </a:xfrm>
        </p:spPr>
        <p:txBody>
          <a:bodyPr/>
          <a:lstStyle/>
          <a:p>
            <a:pPr>
              <a:spcAft>
                <a:spcPts val="1200"/>
              </a:spcAft>
            </a:pPr>
            <a:r>
              <a:rPr lang="en-US" sz="2200">
                <a:latin typeface="+mn-lt"/>
                <a:cs typeface="Calibri Light" panose="020F0302020204030204" pitchFamily="34" charset="0"/>
              </a:rPr>
              <a:t>First, we asked participants how they were using electronic systems or processes at their organization. </a:t>
            </a:r>
          </a:p>
          <a:p>
            <a:pPr>
              <a:spcAft>
                <a:spcPts val="1200"/>
              </a:spcAft>
            </a:pPr>
            <a:r>
              <a:rPr lang="en-US" sz="2200">
                <a:latin typeface="+mn-lt"/>
                <a:cs typeface="Calibri Light" panose="020F0302020204030204" pitchFamily="34" charset="0"/>
              </a:rPr>
              <a:t>We asked about: </a:t>
            </a:r>
          </a:p>
          <a:p>
            <a:pPr lvl="1">
              <a:lnSpc>
                <a:spcPct val="100000"/>
              </a:lnSpc>
            </a:pPr>
            <a:r>
              <a:rPr lang="en-US">
                <a:latin typeface="+mn-lt"/>
                <a:cs typeface="Calibri Light" panose="020F0302020204030204" pitchFamily="34" charset="0"/>
              </a:rPr>
              <a:t>MDHHS 5515</a:t>
            </a:r>
          </a:p>
          <a:p>
            <a:pPr lvl="1">
              <a:lnSpc>
                <a:spcPct val="100000"/>
              </a:lnSpc>
            </a:pPr>
            <a:r>
              <a:rPr lang="en-US">
                <a:latin typeface="+mn-lt"/>
                <a:cs typeface="Calibri Light" panose="020F0302020204030204" pitchFamily="34" charset="0"/>
              </a:rPr>
              <a:t>HIEs, HIOs, HINs, </a:t>
            </a:r>
          </a:p>
          <a:p>
            <a:pPr lvl="1">
              <a:lnSpc>
                <a:spcPct val="100000"/>
              </a:lnSpc>
            </a:pPr>
            <a:r>
              <a:rPr lang="en-US">
                <a:latin typeface="+mn-lt"/>
                <a:cs typeface="Calibri Light" panose="020F0302020204030204" pitchFamily="34" charset="0"/>
              </a:rPr>
              <a:t>ADT Notifications</a:t>
            </a:r>
          </a:p>
          <a:p>
            <a:pPr lvl="1">
              <a:lnSpc>
                <a:spcPct val="100000"/>
              </a:lnSpc>
            </a:pPr>
            <a:r>
              <a:rPr lang="en-US">
                <a:latin typeface="+mn-lt"/>
                <a:cs typeface="Calibri Light" panose="020F0302020204030204" pitchFamily="34" charset="0"/>
              </a:rPr>
              <a:t>Electronic Consent Management Service (</a:t>
            </a:r>
            <a:r>
              <a:rPr lang="en-US" err="1">
                <a:latin typeface="+mn-lt"/>
                <a:cs typeface="Calibri Light" panose="020F0302020204030204" pitchFamily="34" charset="0"/>
              </a:rPr>
              <a:t>eCMS</a:t>
            </a:r>
            <a:r>
              <a:rPr lang="en-US">
                <a:latin typeface="+mn-lt"/>
                <a:cs typeface="Calibri Light" panose="020F0302020204030204" pitchFamily="34" charset="0"/>
              </a:rPr>
              <a:t>)</a:t>
            </a:r>
          </a:p>
          <a:p>
            <a:pPr lvl="1">
              <a:lnSpc>
                <a:spcPct val="100000"/>
              </a:lnSpc>
            </a:pPr>
            <a:r>
              <a:rPr lang="en-US">
                <a:latin typeface="+mn-lt"/>
                <a:cs typeface="Calibri Light" panose="020F0302020204030204" pitchFamily="34" charset="0"/>
              </a:rPr>
              <a:t>ACRS</a:t>
            </a:r>
          </a:p>
          <a:p>
            <a:pPr lvl="1">
              <a:lnSpc>
                <a:spcPct val="100000"/>
              </a:lnSpc>
            </a:pPr>
            <a:r>
              <a:rPr lang="en-US">
                <a:latin typeface="+mn-lt"/>
                <a:cs typeface="Calibri Light" panose="020F0302020204030204" pitchFamily="34" charset="0"/>
              </a:rPr>
              <a:t>Direct Messaging </a:t>
            </a:r>
          </a:p>
        </p:txBody>
      </p:sp>
      <p:sp>
        <p:nvSpPr>
          <p:cNvPr id="3" name="Title 2">
            <a:extLst>
              <a:ext uri="{FF2B5EF4-FFF2-40B4-BE49-F238E27FC236}">
                <a16:creationId xmlns:a16="http://schemas.microsoft.com/office/drawing/2014/main" id="{F0D7C343-B569-4C75-8258-0D6C99A9E4FD}"/>
              </a:ext>
            </a:extLst>
          </p:cNvPr>
          <p:cNvSpPr>
            <a:spLocks noGrp="1"/>
          </p:cNvSpPr>
          <p:nvPr>
            <p:ph type="title"/>
          </p:nvPr>
        </p:nvSpPr>
        <p:spPr/>
        <p:txBody>
          <a:bodyPr/>
          <a:lstStyle/>
          <a:p>
            <a:r>
              <a:rPr lang="en-US"/>
              <a:t>What Electronic Systems are People Using?</a:t>
            </a:r>
          </a:p>
        </p:txBody>
      </p:sp>
      <p:sp>
        <p:nvSpPr>
          <p:cNvPr id="7" name="Slide Number Placeholder 5">
            <a:extLst>
              <a:ext uri="{FF2B5EF4-FFF2-40B4-BE49-F238E27FC236}">
                <a16:creationId xmlns:a16="http://schemas.microsoft.com/office/drawing/2014/main" id="{97477C9B-60A2-48CA-993B-97DE8242E56A}"/>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26</a:t>
            </a:fld>
            <a:endParaRPr lang="en-US" sz="1100">
              <a:latin typeface="+mn-lt"/>
            </a:endParaRPr>
          </a:p>
        </p:txBody>
      </p:sp>
      <p:sp>
        <p:nvSpPr>
          <p:cNvPr id="8" name="Footer Placeholder 8">
            <a:extLst>
              <a:ext uri="{FF2B5EF4-FFF2-40B4-BE49-F238E27FC236}">
                <a16:creationId xmlns:a16="http://schemas.microsoft.com/office/drawing/2014/main" id="{892B2548-8B5D-4A98-B925-8ADEB80836DB}"/>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175262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479502-B6D8-411C-A8D3-DDBEA27A6E22}"/>
              </a:ext>
            </a:extLst>
          </p:cNvPr>
          <p:cNvSpPr>
            <a:spLocks noGrp="1"/>
          </p:cNvSpPr>
          <p:nvPr>
            <p:ph type="title"/>
          </p:nvPr>
        </p:nvSpPr>
        <p:spPr/>
        <p:txBody>
          <a:bodyPr/>
          <a:lstStyle/>
          <a:p>
            <a:r>
              <a:rPr lang="en-US"/>
              <a:t>Survey Results: Electronic System Use</a:t>
            </a:r>
          </a:p>
        </p:txBody>
      </p:sp>
      <p:sp>
        <p:nvSpPr>
          <p:cNvPr id="25" name="Slide Number Placeholder 5">
            <a:extLst>
              <a:ext uri="{FF2B5EF4-FFF2-40B4-BE49-F238E27FC236}">
                <a16:creationId xmlns:a16="http://schemas.microsoft.com/office/drawing/2014/main" id="{5AFE4D27-5AFF-451C-BE40-E8173524C94C}"/>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27</a:t>
            </a:fld>
            <a:endParaRPr lang="en-US" sz="1100">
              <a:latin typeface="+mn-lt"/>
            </a:endParaRPr>
          </a:p>
        </p:txBody>
      </p:sp>
      <p:sp>
        <p:nvSpPr>
          <p:cNvPr id="26" name="Footer Placeholder 8">
            <a:extLst>
              <a:ext uri="{FF2B5EF4-FFF2-40B4-BE49-F238E27FC236}">
                <a16:creationId xmlns:a16="http://schemas.microsoft.com/office/drawing/2014/main" id="{043E9581-F215-4AA8-9B49-BB92A29E879F}"/>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graphicFrame>
        <p:nvGraphicFramePr>
          <p:cNvPr id="21" name="Chart 20">
            <a:extLst>
              <a:ext uri="{FF2B5EF4-FFF2-40B4-BE49-F238E27FC236}">
                <a16:creationId xmlns:a16="http://schemas.microsoft.com/office/drawing/2014/main" id="{01E21C1B-A797-488E-9805-5F4DC96F6C11}"/>
              </a:ext>
            </a:extLst>
          </p:cNvPr>
          <p:cNvGraphicFramePr/>
          <p:nvPr>
            <p:extLst>
              <p:ext uri="{D42A27DB-BD31-4B8C-83A1-F6EECF244321}">
                <p14:modId xmlns:p14="http://schemas.microsoft.com/office/powerpoint/2010/main" val="3216607769"/>
              </p:ext>
            </p:extLst>
          </p:nvPr>
        </p:nvGraphicFramePr>
        <p:xfrm>
          <a:off x="347752" y="1382248"/>
          <a:ext cx="8415759" cy="4802268"/>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Straight Arrow Connector 27">
            <a:extLst>
              <a:ext uri="{FF2B5EF4-FFF2-40B4-BE49-F238E27FC236}">
                <a16:creationId xmlns:a16="http://schemas.microsoft.com/office/drawing/2014/main" id="{0D4B7933-13C6-4ABF-84B4-418558F913AD}"/>
              </a:ext>
            </a:extLst>
          </p:cNvPr>
          <p:cNvCxnSpPr>
            <a:cxnSpLocks/>
          </p:cNvCxnSpPr>
          <p:nvPr/>
        </p:nvCxnSpPr>
        <p:spPr>
          <a:xfrm flipV="1">
            <a:off x="2281743" y="3397160"/>
            <a:ext cx="545157" cy="397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Flowchart: Process 28">
            <a:extLst>
              <a:ext uri="{FF2B5EF4-FFF2-40B4-BE49-F238E27FC236}">
                <a16:creationId xmlns:a16="http://schemas.microsoft.com/office/drawing/2014/main" id="{10CF9CEF-7692-4287-800D-9C1E78827F55}"/>
              </a:ext>
            </a:extLst>
          </p:cNvPr>
          <p:cNvSpPr/>
          <p:nvPr/>
        </p:nvSpPr>
        <p:spPr>
          <a:xfrm>
            <a:off x="2910061" y="2763046"/>
            <a:ext cx="1820331" cy="710467"/>
          </a:xfrm>
          <a:prstGeom prst="flowChartProcess">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50000"/>
                    <a:lumOff val="50000"/>
                  </a:schemeClr>
                </a:solidFill>
                <a:latin typeface="Calibri" panose="020F0502020204030204" pitchFamily="34" charset="0"/>
                <a:cs typeface="Calibri" panose="020F0502020204030204" pitchFamily="34" charset="0"/>
              </a:rPr>
              <a:t>BH orgs: 50%</a:t>
            </a:r>
          </a:p>
          <a:p>
            <a:pPr algn="ctr"/>
            <a:r>
              <a:rPr lang="en-US" sz="1400">
                <a:solidFill>
                  <a:schemeClr val="tx1">
                    <a:lumMod val="50000"/>
                    <a:lumOff val="50000"/>
                  </a:schemeClr>
                </a:solidFill>
                <a:latin typeface="Calibri" panose="020F0502020204030204" pitchFamily="34" charset="0"/>
                <a:cs typeface="Calibri" panose="020F0502020204030204" pitchFamily="34" charset="0"/>
              </a:rPr>
              <a:t>Health plans: 35% </a:t>
            </a:r>
          </a:p>
          <a:p>
            <a:pPr algn="ctr"/>
            <a:r>
              <a:rPr lang="en-US" sz="1400">
                <a:solidFill>
                  <a:schemeClr val="tx1">
                    <a:lumMod val="50000"/>
                    <a:lumOff val="50000"/>
                  </a:schemeClr>
                </a:solidFill>
                <a:latin typeface="Calibri" panose="020F0502020204030204" pitchFamily="34" charset="0"/>
                <a:cs typeface="Calibri" panose="020F0502020204030204" pitchFamily="34" charset="0"/>
              </a:rPr>
              <a:t>Physical health 15% </a:t>
            </a:r>
          </a:p>
        </p:txBody>
      </p:sp>
      <p:sp>
        <p:nvSpPr>
          <p:cNvPr id="9" name="Rectangle 8">
            <a:extLst>
              <a:ext uri="{FF2B5EF4-FFF2-40B4-BE49-F238E27FC236}">
                <a16:creationId xmlns:a16="http://schemas.microsoft.com/office/drawing/2014/main" id="{2A6F41D3-0E4B-41BF-9D4E-136B1A350E8F}"/>
              </a:ext>
            </a:extLst>
          </p:cNvPr>
          <p:cNvSpPr/>
          <p:nvPr/>
        </p:nvSpPr>
        <p:spPr>
          <a:xfrm>
            <a:off x="7592371" y="1472978"/>
            <a:ext cx="3865086" cy="284635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Just 40% of survey respondents said they use MDHHS 5515 regularly</a:t>
            </a:r>
          </a:p>
          <a:p>
            <a:endParaRPr lang="en-US" sz="1600">
              <a:solidFill>
                <a:schemeClr val="tx1"/>
              </a:solidFill>
            </a:endParaRPr>
          </a:p>
          <a:p>
            <a:r>
              <a:rPr lang="en-US" sz="1600">
                <a:solidFill>
                  <a:schemeClr val="tx1"/>
                </a:solidFill>
              </a:rPr>
              <a:t>42% used never or only sometimes </a:t>
            </a:r>
          </a:p>
          <a:p>
            <a:endParaRPr lang="en-US" sz="1600">
              <a:solidFill>
                <a:schemeClr val="tx1"/>
              </a:solidFill>
            </a:endParaRPr>
          </a:p>
          <a:p>
            <a:r>
              <a:rPr lang="en-US" sz="1600">
                <a:solidFill>
                  <a:schemeClr val="tx1"/>
                </a:solidFill>
              </a:rPr>
              <a:t>18% had never even heard of 5515 </a:t>
            </a:r>
          </a:p>
          <a:p>
            <a:endParaRPr lang="en-US" sz="1600">
              <a:solidFill>
                <a:schemeClr val="tx1"/>
              </a:solidFill>
            </a:endParaRPr>
          </a:p>
          <a:p>
            <a:r>
              <a:rPr lang="en-US" sz="1600">
                <a:solidFill>
                  <a:schemeClr val="tx1"/>
                </a:solidFill>
              </a:rPr>
              <a:t>Breaking results out by organization type showed large differences in use, for example, </a:t>
            </a:r>
            <a:r>
              <a:rPr lang="en-US" sz="1600" b="1">
                <a:solidFill>
                  <a:schemeClr val="tx1"/>
                </a:solidFill>
              </a:rPr>
              <a:t>only 15% of physical health organizations </a:t>
            </a:r>
            <a:r>
              <a:rPr lang="en-US" sz="1600">
                <a:solidFill>
                  <a:schemeClr val="tx1"/>
                </a:solidFill>
              </a:rPr>
              <a:t>said they use 5515 regularly</a:t>
            </a:r>
          </a:p>
        </p:txBody>
      </p:sp>
      <p:sp>
        <p:nvSpPr>
          <p:cNvPr id="27" name="Oval 26">
            <a:extLst>
              <a:ext uri="{FF2B5EF4-FFF2-40B4-BE49-F238E27FC236}">
                <a16:creationId xmlns:a16="http://schemas.microsoft.com/office/drawing/2014/main" id="{21802358-C270-43AF-8756-A1AF74182CDA}"/>
              </a:ext>
            </a:extLst>
          </p:cNvPr>
          <p:cNvSpPr/>
          <p:nvPr/>
        </p:nvSpPr>
        <p:spPr>
          <a:xfrm>
            <a:off x="1122044" y="3687678"/>
            <a:ext cx="1449323" cy="140596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38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A692192B-4B0B-44AA-B0C1-730EAE42A842}"/>
              </a:ext>
            </a:extLst>
          </p:cNvPr>
          <p:cNvGraphicFramePr/>
          <p:nvPr>
            <p:extLst>
              <p:ext uri="{D42A27DB-BD31-4B8C-83A1-F6EECF244321}">
                <p14:modId xmlns:p14="http://schemas.microsoft.com/office/powerpoint/2010/main" val="1337185677"/>
              </p:ext>
            </p:extLst>
          </p:nvPr>
        </p:nvGraphicFramePr>
        <p:xfrm>
          <a:off x="108354" y="1221997"/>
          <a:ext cx="11975291" cy="5272985"/>
        </p:xfrm>
        <a:graphic>
          <a:graphicData uri="http://schemas.openxmlformats.org/drawingml/2006/chart">
            <c:chart xmlns:c="http://schemas.openxmlformats.org/drawingml/2006/chart" xmlns:r="http://schemas.openxmlformats.org/officeDocument/2006/relationships" r:id="rId3"/>
          </a:graphicData>
        </a:graphic>
      </p:graphicFrame>
      <p:sp>
        <p:nvSpPr>
          <p:cNvPr id="16" name="Oval 15">
            <a:extLst>
              <a:ext uri="{FF2B5EF4-FFF2-40B4-BE49-F238E27FC236}">
                <a16:creationId xmlns:a16="http://schemas.microsoft.com/office/drawing/2014/main" id="{7E766B36-C1EF-4B2C-8FB8-5C329E4B2B8E}"/>
              </a:ext>
            </a:extLst>
          </p:cNvPr>
          <p:cNvSpPr/>
          <p:nvPr/>
        </p:nvSpPr>
        <p:spPr>
          <a:xfrm>
            <a:off x="994550" y="2999509"/>
            <a:ext cx="912125" cy="858981"/>
          </a:xfrm>
          <a:prstGeom prst="ellipse">
            <a:avLst/>
          </a:prstGeom>
          <a:no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Process 16">
            <a:extLst>
              <a:ext uri="{FF2B5EF4-FFF2-40B4-BE49-F238E27FC236}">
                <a16:creationId xmlns:a16="http://schemas.microsoft.com/office/drawing/2014/main" id="{8179D608-06CD-4887-A70A-F7371858AE8F}"/>
              </a:ext>
            </a:extLst>
          </p:cNvPr>
          <p:cNvSpPr/>
          <p:nvPr/>
        </p:nvSpPr>
        <p:spPr>
          <a:xfrm>
            <a:off x="9298359" y="1879227"/>
            <a:ext cx="1820331" cy="801983"/>
          </a:xfrm>
          <a:prstGeom prst="flowChartProcess">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50000"/>
                    <a:lumOff val="50000"/>
                  </a:schemeClr>
                </a:solidFill>
                <a:latin typeface="Calibri" panose="020F0502020204030204" pitchFamily="34" charset="0"/>
                <a:cs typeface="Calibri" panose="020F0502020204030204" pitchFamily="34" charset="0"/>
              </a:rPr>
              <a:t>BH orgs: 63%</a:t>
            </a:r>
          </a:p>
          <a:p>
            <a:pPr algn="ctr"/>
            <a:r>
              <a:rPr lang="en-US" sz="1400">
                <a:solidFill>
                  <a:schemeClr val="tx1">
                    <a:lumMod val="50000"/>
                    <a:lumOff val="50000"/>
                  </a:schemeClr>
                </a:solidFill>
                <a:latin typeface="Calibri" panose="020F0502020204030204" pitchFamily="34" charset="0"/>
                <a:cs typeface="Calibri" panose="020F0502020204030204" pitchFamily="34" charset="0"/>
              </a:rPr>
              <a:t>Health plans: 48% </a:t>
            </a:r>
          </a:p>
          <a:p>
            <a:pPr algn="ctr"/>
            <a:r>
              <a:rPr lang="en-US" sz="1400">
                <a:solidFill>
                  <a:schemeClr val="tx1">
                    <a:lumMod val="50000"/>
                    <a:lumOff val="50000"/>
                  </a:schemeClr>
                </a:solidFill>
                <a:latin typeface="Calibri" panose="020F0502020204030204" pitchFamily="34" charset="0"/>
                <a:cs typeface="Calibri" panose="020F0502020204030204" pitchFamily="34" charset="0"/>
              </a:rPr>
              <a:t>Physical health 62% </a:t>
            </a:r>
          </a:p>
        </p:txBody>
      </p:sp>
      <p:cxnSp>
        <p:nvCxnSpPr>
          <p:cNvPr id="18" name="Straight Arrow Connector 17">
            <a:extLst>
              <a:ext uri="{FF2B5EF4-FFF2-40B4-BE49-F238E27FC236}">
                <a16:creationId xmlns:a16="http://schemas.microsoft.com/office/drawing/2014/main" id="{E4FFDD1A-74DF-471B-8013-B1DC0B5E675F}"/>
              </a:ext>
            </a:extLst>
          </p:cNvPr>
          <p:cNvCxnSpPr>
            <a:cxnSpLocks/>
          </p:cNvCxnSpPr>
          <p:nvPr/>
        </p:nvCxnSpPr>
        <p:spPr>
          <a:xfrm flipV="1">
            <a:off x="9288292" y="2834830"/>
            <a:ext cx="390881" cy="413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Flowchart: Process 22">
            <a:extLst>
              <a:ext uri="{FF2B5EF4-FFF2-40B4-BE49-F238E27FC236}">
                <a16:creationId xmlns:a16="http://schemas.microsoft.com/office/drawing/2014/main" id="{FF7BEA0F-59A7-41E5-9CDB-F2E2132CFB72}"/>
              </a:ext>
            </a:extLst>
          </p:cNvPr>
          <p:cNvSpPr/>
          <p:nvPr/>
        </p:nvSpPr>
        <p:spPr>
          <a:xfrm>
            <a:off x="2587277" y="2690574"/>
            <a:ext cx="1820331" cy="801983"/>
          </a:xfrm>
          <a:prstGeom prst="flowChartProcess">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50000"/>
                    <a:lumOff val="50000"/>
                  </a:schemeClr>
                </a:solidFill>
                <a:latin typeface="Calibri" panose="020F0502020204030204" pitchFamily="34" charset="0"/>
                <a:cs typeface="Calibri" panose="020F0502020204030204" pitchFamily="34" charset="0"/>
              </a:rPr>
              <a:t>BH orgs: 58%</a:t>
            </a:r>
          </a:p>
          <a:p>
            <a:pPr algn="ctr"/>
            <a:r>
              <a:rPr lang="en-US" sz="1400">
                <a:solidFill>
                  <a:schemeClr val="tx1">
                    <a:lumMod val="50000"/>
                    <a:lumOff val="50000"/>
                  </a:schemeClr>
                </a:solidFill>
                <a:latin typeface="Calibri" panose="020F0502020204030204" pitchFamily="34" charset="0"/>
                <a:cs typeface="Calibri" panose="020F0502020204030204" pitchFamily="34" charset="0"/>
              </a:rPr>
              <a:t>Health plans: 74% </a:t>
            </a:r>
          </a:p>
          <a:p>
            <a:pPr algn="ctr"/>
            <a:r>
              <a:rPr lang="en-US" sz="1400">
                <a:solidFill>
                  <a:schemeClr val="tx1">
                    <a:lumMod val="50000"/>
                    <a:lumOff val="50000"/>
                  </a:schemeClr>
                </a:solidFill>
                <a:latin typeface="Calibri" panose="020F0502020204030204" pitchFamily="34" charset="0"/>
                <a:cs typeface="Calibri" panose="020F0502020204030204" pitchFamily="34" charset="0"/>
              </a:rPr>
              <a:t>Physical health 77% </a:t>
            </a:r>
          </a:p>
        </p:txBody>
      </p:sp>
      <p:cxnSp>
        <p:nvCxnSpPr>
          <p:cNvPr id="24" name="Straight Arrow Connector 23">
            <a:extLst>
              <a:ext uri="{FF2B5EF4-FFF2-40B4-BE49-F238E27FC236}">
                <a16:creationId xmlns:a16="http://schemas.microsoft.com/office/drawing/2014/main" id="{3E6828BE-967B-408A-8512-7061D9086A64}"/>
              </a:ext>
            </a:extLst>
          </p:cNvPr>
          <p:cNvCxnSpPr>
            <a:cxnSpLocks/>
          </p:cNvCxnSpPr>
          <p:nvPr/>
        </p:nvCxnSpPr>
        <p:spPr>
          <a:xfrm flipV="1">
            <a:off x="2013702" y="3156838"/>
            <a:ext cx="540620" cy="219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44479502-B6D8-411C-A8D3-DDBEA27A6E22}"/>
              </a:ext>
            </a:extLst>
          </p:cNvPr>
          <p:cNvSpPr>
            <a:spLocks noGrp="1"/>
          </p:cNvSpPr>
          <p:nvPr>
            <p:ph type="title"/>
          </p:nvPr>
        </p:nvSpPr>
        <p:spPr/>
        <p:txBody>
          <a:bodyPr/>
          <a:lstStyle/>
          <a:p>
            <a:r>
              <a:rPr lang="en-US"/>
              <a:t>Survey Results: Electronic System Use</a:t>
            </a:r>
          </a:p>
        </p:txBody>
      </p:sp>
      <p:sp>
        <p:nvSpPr>
          <p:cNvPr id="25" name="Slide Number Placeholder 5">
            <a:extLst>
              <a:ext uri="{FF2B5EF4-FFF2-40B4-BE49-F238E27FC236}">
                <a16:creationId xmlns:a16="http://schemas.microsoft.com/office/drawing/2014/main" id="{5AFE4D27-5AFF-451C-BE40-E8173524C94C}"/>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28</a:t>
            </a:fld>
            <a:endParaRPr lang="en-US" sz="1100">
              <a:latin typeface="+mn-lt"/>
            </a:endParaRPr>
          </a:p>
        </p:txBody>
      </p:sp>
      <p:sp>
        <p:nvSpPr>
          <p:cNvPr id="26" name="Footer Placeholder 8">
            <a:extLst>
              <a:ext uri="{FF2B5EF4-FFF2-40B4-BE49-F238E27FC236}">
                <a16:creationId xmlns:a16="http://schemas.microsoft.com/office/drawing/2014/main" id="{043E9581-F215-4AA8-9B49-BB92A29E879F}"/>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
        <p:nvSpPr>
          <p:cNvPr id="13" name="Oval 12">
            <a:extLst>
              <a:ext uri="{FF2B5EF4-FFF2-40B4-BE49-F238E27FC236}">
                <a16:creationId xmlns:a16="http://schemas.microsoft.com/office/drawing/2014/main" id="{32F432E6-F365-46F8-9AA0-FB53E59AEEA8}"/>
              </a:ext>
            </a:extLst>
          </p:cNvPr>
          <p:cNvSpPr/>
          <p:nvPr/>
        </p:nvSpPr>
        <p:spPr>
          <a:xfrm>
            <a:off x="8376167" y="3055682"/>
            <a:ext cx="912125" cy="858981"/>
          </a:xfrm>
          <a:prstGeom prst="ellipse">
            <a:avLst/>
          </a:prstGeom>
          <a:noFill/>
          <a:ln>
            <a:solidFill>
              <a:srgbClr val="EB7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9C20E67-0127-48DA-98CF-4BA1B4A57CCA}"/>
              </a:ext>
            </a:extLst>
          </p:cNvPr>
          <p:cNvSpPr/>
          <p:nvPr/>
        </p:nvSpPr>
        <p:spPr>
          <a:xfrm>
            <a:off x="487421" y="1472979"/>
            <a:ext cx="2484379" cy="94775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tx1"/>
                </a:solidFill>
              </a:rPr>
              <a:t>The greatest opportunity for increasing adoption lies in moving the needle on people who ‘use sometimes’ </a:t>
            </a:r>
          </a:p>
        </p:txBody>
      </p:sp>
      <p:sp>
        <p:nvSpPr>
          <p:cNvPr id="14" name="Oval 13">
            <a:extLst>
              <a:ext uri="{FF2B5EF4-FFF2-40B4-BE49-F238E27FC236}">
                <a16:creationId xmlns:a16="http://schemas.microsoft.com/office/drawing/2014/main" id="{58959D62-238B-4C0D-B5A3-34CBE557E99F}"/>
              </a:ext>
            </a:extLst>
          </p:cNvPr>
          <p:cNvSpPr/>
          <p:nvPr/>
        </p:nvSpPr>
        <p:spPr>
          <a:xfrm>
            <a:off x="5538760" y="3492557"/>
            <a:ext cx="912125" cy="858981"/>
          </a:xfrm>
          <a:prstGeom prst="ellipse">
            <a:avLst/>
          </a:prstGeom>
          <a:no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a:extLst>
              <a:ext uri="{FF2B5EF4-FFF2-40B4-BE49-F238E27FC236}">
                <a16:creationId xmlns:a16="http://schemas.microsoft.com/office/drawing/2014/main" id="{BDDAF212-C3EB-410A-BFD1-55F533CD81F5}"/>
              </a:ext>
            </a:extLst>
          </p:cNvPr>
          <p:cNvSpPr/>
          <p:nvPr/>
        </p:nvSpPr>
        <p:spPr>
          <a:xfrm>
            <a:off x="6806578" y="2414038"/>
            <a:ext cx="1820331" cy="801983"/>
          </a:xfrm>
          <a:prstGeom prst="flowChartProcess">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lumMod val="50000"/>
                    <a:lumOff val="50000"/>
                  </a:schemeClr>
                </a:solidFill>
                <a:latin typeface="Calibri" panose="020F0502020204030204" pitchFamily="34" charset="0"/>
                <a:cs typeface="Calibri" panose="020F0502020204030204" pitchFamily="34" charset="0"/>
              </a:rPr>
              <a:t>BH orgs: 43%</a:t>
            </a:r>
          </a:p>
          <a:p>
            <a:pPr algn="ctr"/>
            <a:r>
              <a:rPr lang="en-US" sz="1400">
                <a:solidFill>
                  <a:schemeClr val="tx1">
                    <a:lumMod val="50000"/>
                    <a:lumOff val="50000"/>
                  </a:schemeClr>
                </a:solidFill>
                <a:latin typeface="Calibri" panose="020F0502020204030204" pitchFamily="34" charset="0"/>
                <a:cs typeface="Calibri" panose="020F0502020204030204" pitchFamily="34" charset="0"/>
              </a:rPr>
              <a:t>Health plans: 65% </a:t>
            </a:r>
          </a:p>
          <a:p>
            <a:pPr algn="ctr"/>
            <a:r>
              <a:rPr lang="en-US" sz="1400">
                <a:solidFill>
                  <a:schemeClr val="tx1">
                    <a:lumMod val="50000"/>
                    <a:lumOff val="50000"/>
                  </a:schemeClr>
                </a:solidFill>
                <a:latin typeface="Calibri" panose="020F0502020204030204" pitchFamily="34" charset="0"/>
                <a:cs typeface="Calibri" panose="020F0502020204030204" pitchFamily="34" charset="0"/>
              </a:rPr>
              <a:t>Physical health 39% </a:t>
            </a:r>
          </a:p>
        </p:txBody>
      </p:sp>
      <p:cxnSp>
        <p:nvCxnSpPr>
          <p:cNvPr id="19" name="Straight Arrow Connector 18">
            <a:extLst>
              <a:ext uri="{FF2B5EF4-FFF2-40B4-BE49-F238E27FC236}">
                <a16:creationId xmlns:a16="http://schemas.microsoft.com/office/drawing/2014/main" id="{BDA2C01D-8CFA-4921-8E34-7C7BC9F996EA}"/>
              </a:ext>
            </a:extLst>
          </p:cNvPr>
          <p:cNvCxnSpPr>
            <a:cxnSpLocks/>
          </p:cNvCxnSpPr>
          <p:nvPr/>
        </p:nvCxnSpPr>
        <p:spPr>
          <a:xfrm flipV="1">
            <a:off x="6272219" y="3273019"/>
            <a:ext cx="540620" cy="219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70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3" grpId="0" animBg="1"/>
      <p:bldP spid="13"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2ED940-8C21-4791-A445-D6F01751BC11}"/>
              </a:ext>
            </a:extLst>
          </p:cNvPr>
          <p:cNvSpPr>
            <a:spLocks noGrp="1"/>
          </p:cNvSpPr>
          <p:nvPr>
            <p:ph idx="1"/>
          </p:nvPr>
        </p:nvSpPr>
        <p:spPr>
          <a:xfrm>
            <a:off x="838200" y="1356455"/>
            <a:ext cx="9699702" cy="4351338"/>
          </a:xfrm>
        </p:spPr>
        <p:txBody>
          <a:bodyPr/>
          <a:lstStyle/>
          <a:p>
            <a:pPr>
              <a:spcAft>
                <a:spcPts val="1200"/>
              </a:spcAft>
            </a:pPr>
            <a:r>
              <a:rPr lang="en-US" sz="2200">
                <a:latin typeface="+mn-lt"/>
                <a:cs typeface="Calibri Light" panose="020F0302020204030204" pitchFamily="34" charset="0"/>
              </a:rPr>
              <a:t>We then asked participants to rank up to three things that motivated them (or others at their organization) to send or receive BH PHI electronically</a:t>
            </a:r>
          </a:p>
          <a:p>
            <a:pPr>
              <a:spcAft>
                <a:spcPts val="1200"/>
              </a:spcAft>
            </a:pPr>
            <a:r>
              <a:rPr lang="en-US" sz="2200">
                <a:latin typeface="+mn-lt"/>
                <a:cs typeface="Calibri Light" panose="020F0302020204030204" pitchFamily="34" charset="0"/>
              </a:rPr>
              <a:t>Participants could choose from:</a:t>
            </a:r>
          </a:p>
          <a:p>
            <a:pPr lvl="1">
              <a:lnSpc>
                <a:spcPct val="100000"/>
              </a:lnSpc>
              <a:spcBef>
                <a:spcPts val="0"/>
              </a:spcBef>
            </a:pPr>
            <a:r>
              <a:rPr lang="en-US" sz="1800">
                <a:latin typeface="+mn-lt"/>
                <a:cs typeface="Calibri Light" panose="020F0302020204030204" pitchFamily="34" charset="0"/>
              </a:rPr>
              <a:t>Patient’s health or well-being</a:t>
            </a:r>
          </a:p>
          <a:p>
            <a:pPr lvl="1">
              <a:lnSpc>
                <a:spcPct val="100000"/>
              </a:lnSpc>
              <a:spcBef>
                <a:spcPts val="0"/>
              </a:spcBef>
            </a:pPr>
            <a:r>
              <a:rPr lang="en-US" sz="1800">
                <a:latin typeface="+mn-lt"/>
                <a:cs typeface="Calibri Light" panose="020F0302020204030204" pitchFamily="34" charset="0"/>
              </a:rPr>
              <a:t>Compliance with federal or state rules and regulations</a:t>
            </a:r>
          </a:p>
          <a:p>
            <a:pPr lvl="1">
              <a:lnSpc>
                <a:spcPct val="100000"/>
              </a:lnSpc>
              <a:spcBef>
                <a:spcPts val="0"/>
              </a:spcBef>
            </a:pPr>
            <a:r>
              <a:rPr lang="en-US" sz="1800">
                <a:latin typeface="+mn-lt"/>
                <a:cs typeface="Calibri Light" panose="020F0302020204030204" pitchFamily="34" charset="0"/>
              </a:rPr>
              <a:t>Financial or other incentives </a:t>
            </a:r>
          </a:p>
          <a:p>
            <a:pPr lvl="1">
              <a:lnSpc>
                <a:spcPct val="100000"/>
              </a:lnSpc>
              <a:spcBef>
                <a:spcPts val="0"/>
              </a:spcBef>
            </a:pPr>
            <a:r>
              <a:rPr lang="en-US" sz="1800">
                <a:latin typeface="+mn-lt"/>
                <a:cs typeface="Calibri Light" panose="020F0302020204030204" pitchFamily="34" charset="0"/>
              </a:rPr>
              <a:t>Financial or legal penalties </a:t>
            </a:r>
          </a:p>
          <a:p>
            <a:pPr lvl="1">
              <a:lnSpc>
                <a:spcPct val="100000"/>
              </a:lnSpc>
              <a:spcBef>
                <a:spcPts val="0"/>
              </a:spcBef>
            </a:pPr>
            <a:r>
              <a:rPr lang="en-US" sz="1800">
                <a:latin typeface="+mn-lt"/>
                <a:cs typeface="Calibri Light" panose="020F0302020204030204" pitchFamily="34" charset="0"/>
              </a:rPr>
              <a:t>Patient request </a:t>
            </a:r>
          </a:p>
          <a:p>
            <a:pPr lvl="1">
              <a:lnSpc>
                <a:spcPct val="100000"/>
              </a:lnSpc>
              <a:spcBef>
                <a:spcPts val="0"/>
              </a:spcBef>
            </a:pPr>
            <a:r>
              <a:rPr lang="en-US" sz="1800">
                <a:latin typeface="+mn-lt"/>
                <a:cs typeface="Calibri Light" panose="020F0302020204030204" pitchFamily="34" charset="0"/>
              </a:rPr>
              <a:t>Provider request </a:t>
            </a:r>
          </a:p>
          <a:p>
            <a:pPr lvl="1">
              <a:lnSpc>
                <a:spcPct val="100000"/>
              </a:lnSpc>
              <a:spcBef>
                <a:spcPts val="0"/>
              </a:spcBef>
            </a:pPr>
            <a:r>
              <a:rPr lang="en-US" sz="1800">
                <a:latin typeface="+mn-lt"/>
                <a:cs typeface="Calibri Light" panose="020F0302020204030204" pitchFamily="34" charset="0"/>
              </a:rPr>
              <a:t>Adoption of best practices </a:t>
            </a:r>
          </a:p>
          <a:p>
            <a:pPr lvl="1">
              <a:lnSpc>
                <a:spcPct val="100000"/>
              </a:lnSpc>
              <a:spcBef>
                <a:spcPts val="0"/>
              </a:spcBef>
            </a:pPr>
            <a:r>
              <a:rPr lang="en-US" sz="1800">
                <a:latin typeface="+mn-lt"/>
                <a:cs typeface="Calibri Light" panose="020F0302020204030204" pitchFamily="34" charset="0"/>
              </a:rPr>
              <a:t>Time/efficiency </a:t>
            </a:r>
          </a:p>
          <a:p>
            <a:pPr lvl="1">
              <a:lnSpc>
                <a:spcPct val="100000"/>
              </a:lnSpc>
              <a:spcBef>
                <a:spcPts val="0"/>
              </a:spcBef>
            </a:pPr>
            <a:r>
              <a:rPr lang="en-US" sz="1800">
                <a:latin typeface="+mn-lt"/>
                <a:cs typeface="Calibri Light" panose="020F0302020204030204" pitchFamily="34" charset="0"/>
              </a:rPr>
              <a:t>Other</a:t>
            </a:r>
          </a:p>
        </p:txBody>
      </p:sp>
      <p:sp>
        <p:nvSpPr>
          <p:cNvPr id="3" name="Title 2">
            <a:extLst>
              <a:ext uri="{FF2B5EF4-FFF2-40B4-BE49-F238E27FC236}">
                <a16:creationId xmlns:a16="http://schemas.microsoft.com/office/drawing/2014/main" id="{F0D7C343-B569-4C75-8258-0D6C99A9E4FD}"/>
              </a:ext>
            </a:extLst>
          </p:cNvPr>
          <p:cNvSpPr>
            <a:spLocks noGrp="1"/>
          </p:cNvSpPr>
          <p:nvPr>
            <p:ph type="title"/>
          </p:nvPr>
        </p:nvSpPr>
        <p:spPr/>
        <p:txBody>
          <a:bodyPr/>
          <a:lstStyle/>
          <a:p>
            <a:r>
              <a:rPr lang="en-US"/>
              <a:t>What Motivates Electronic Sharing?</a:t>
            </a:r>
          </a:p>
        </p:txBody>
      </p:sp>
      <p:sp>
        <p:nvSpPr>
          <p:cNvPr id="7" name="Slide Number Placeholder 5">
            <a:extLst>
              <a:ext uri="{FF2B5EF4-FFF2-40B4-BE49-F238E27FC236}">
                <a16:creationId xmlns:a16="http://schemas.microsoft.com/office/drawing/2014/main" id="{97477C9B-60A2-48CA-993B-97DE8242E56A}"/>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29</a:t>
            </a:fld>
            <a:endParaRPr lang="en-US" sz="1100">
              <a:latin typeface="+mn-lt"/>
            </a:endParaRPr>
          </a:p>
        </p:txBody>
      </p:sp>
      <p:sp>
        <p:nvSpPr>
          <p:cNvPr id="8" name="Footer Placeholder 8">
            <a:extLst>
              <a:ext uri="{FF2B5EF4-FFF2-40B4-BE49-F238E27FC236}">
                <a16:creationId xmlns:a16="http://schemas.microsoft.com/office/drawing/2014/main" id="{892B2548-8B5D-4A98-B925-8ADEB80836DB}"/>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169329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5107" y="1551133"/>
            <a:ext cx="8968494" cy="4351338"/>
          </a:xfrm>
          <a:solidFill>
            <a:schemeClr val="bg1"/>
          </a:solidFill>
        </p:spPr>
        <p:txBody>
          <a:bodyPr vert="horz" lIns="0" tIns="0" rIns="0" bIns="0" rtlCol="0" anchor="t">
            <a:noAutofit/>
          </a:bodyPr>
          <a:lstStyle/>
          <a:p>
            <a:pPr marL="514350" indent="-514350">
              <a:buFont typeface="+mj-lt"/>
              <a:buAutoNum type="arabicPeriod"/>
            </a:pPr>
            <a:r>
              <a:rPr lang="en-US" sz="2600">
                <a:latin typeface="+mn-lt"/>
                <a:cs typeface="Calibri Light" panose="020F0302020204030204" pitchFamily="34" charset="0"/>
              </a:rPr>
              <a:t>Create and post policy crosswalk grid and post to MDHHS website</a:t>
            </a:r>
          </a:p>
          <a:p>
            <a:pPr marL="514350" indent="-514350">
              <a:buFont typeface="+mj-lt"/>
              <a:buAutoNum type="arabicPeriod"/>
            </a:pPr>
            <a:r>
              <a:rPr lang="en-US" sz="2600">
                <a:latin typeface="+mn-lt"/>
                <a:cs typeface="Calibri Light" panose="020F0302020204030204" pitchFamily="34" charset="0"/>
              </a:rPr>
              <a:t>Create and deliver training webinar and videos</a:t>
            </a:r>
          </a:p>
          <a:p>
            <a:pPr marL="514350" indent="-514350">
              <a:buFont typeface="+mj-lt"/>
              <a:buAutoNum type="arabicPeriod"/>
            </a:pPr>
            <a:r>
              <a:rPr lang="en-US" sz="2600">
                <a:latin typeface="+mn-lt"/>
                <a:cs typeface="Calibri Light" panose="020F0302020204030204" pitchFamily="34" charset="0"/>
              </a:rPr>
              <a:t>Deliver subject matter expertise (SME) to MDHHS and stakeholders</a:t>
            </a:r>
          </a:p>
          <a:p>
            <a:pPr marL="514350" indent="-514350">
              <a:buFont typeface="+mj-lt"/>
              <a:buAutoNum type="arabicPeriod"/>
            </a:pPr>
            <a:r>
              <a:rPr lang="en-US">
                <a:latin typeface="+mn-lt"/>
                <a:cs typeface="Calibri Light" panose="020F0302020204030204" pitchFamily="34" charset="0"/>
              </a:rPr>
              <a:t>S</a:t>
            </a:r>
            <a:r>
              <a:rPr lang="en-US" sz="2600">
                <a:latin typeface="+mn-lt"/>
                <a:cs typeface="Calibri Light" panose="020F0302020204030204" pitchFamily="34" charset="0"/>
              </a:rPr>
              <a:t>hed light on motivations, barriers, and resource needs </a:t>
            </a:r>
            <a:r>
              <a:rPr lang="en-US">
                <a:latin typeface="+mn-lt"/>
                <a:cs typeface="Calibri Light" panose="020F0302020204030204" pitchFamily="34" charset="0"/>
              </a:rPr>
              <a:t>around </a:t>
            </a:r>
            <a:r>
              <a:rPr lang="en-US" sz="2600">
                <a:latin typeface="+mn-lt"/>
                <a:cs typeface="Calibri Light" panose="020F0302020204030204" pitchFamily="34" charset="0"/>
              </a:rPr>
              <a:t>electronic BH information sharing in Michigan</a:t>
            </a:r>
          </a:p>
        </p:txBody>
      </p:sp>
      <p:sp>
        <p:nvSpPr>
          <p:cNvPr id="4" name="Title 3"/>
          <p:cNvSpPr>
            <a:spLocks noGrp="1"/>
          </p:cNvSpPr>
          <p:nvPr>
            <p:ph type="title"/>
          </p:nvPr>
        </p:nvSpPr>
        <p:spPr/>
        <p:txBody>
          <a:bodyPr/>
          <a:lstStyle/>
          <a:p>
            <a:r>
              <a:rPr lang="en-US"/>
              <a:t>Project </a:t>
            </a:r>
            <a:r>
              <a:rPr lang="en-US">
                <a:latin typeface="+mj-lt"/>
              </a:rPr>
              <a:t>Overview</a:t>
            </a:r>
            <a:r>
              <a:rPr lang="en-US"/>
              <a:t>: Deliverables</a:t>
            </a:r>
          </a:p>
        </p:txBody>
      </p:sp>
      <p:sp>
        <p:nvSpPr>
          <p:cNvPr id="7" name="Slide Number Placeholder 5">
            <a:extLst>
              <a:ext uri="{FF2B5EF4-FFF2-40B4-BE49-F238E27FC236}">
                <a16:creationId xmlns:a16="http://schemas.microsoft.com/office/drawing/2014/main" id="{BC401122-BAFA-4EB3-91EE-B9C43275166E}"/>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3</a:t>
            </a:fld>
            <a:endParaRPr lang="en-US" sz="1100">
              <a:latin typeface="+mn-lt"/>
            </a:endParaRPr>
          </a:p>
        </p:txBody>
      </p:sp>
      <p:sp>
        <p:nvSpPr>
          <p:cNvPr id="8" name="Footer Placeholder 8">
            <a:extLst>
              <a:ext uri="{FF2B5EF4-FFF2-40B4-BE49-F238E27FC236}">
                <a16:creationId xmlns:a16="http://schemas.microsoft.com/office/drawing/2014/main" id="{5DB16758-EB70-4F77-8AF0-25529E91586F}"/>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1983516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5131529-FD8C-4F3D-AA63-16E84ADE39FB}"/>
              </a:ext>
            </a:extLst>
          </p:cNvPr>
          <p:cNvGraphicFramePr/>
          <p:nvPr>
            <p:extLst>
              <p:ext uri="{D42A27DB-BD31-4B8C-83A1-F6EECF244321}">
                <p14:modId xmlns:p14="http://schemas.microsoft.com/office/powerpoint/2010/main" val="586642415"/>
              </p:ext>
            </p:extLst>
          </p:nvPr>
        </p:nvGraphicFramePr>
        <p:xfrm>
          <a:off x="1603247" y="1322579"/>
          <a:ext cx="8430491" cy="4427057"/>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785CBE13-65C6-4C2C-9D1B-AA2AE50E5EBE}"/>
              </a:ext>
            </a:extLst>
          </p:cNvPr>
          <p:cNvSpPr/>
          <p:nvPr/>
        </p:nvSpPr>
        <p:spPr>
          <a:xfrm>
            <a:off x="1469898" y="1809750"/>
            <a:ext cx="9023350" cy="131441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4463FBE4-18CC-43BE-BF47-ACD5E0394555}"/>
              </a:ext>
            </a:extLst>
          </p:cNvPr>
          <p:cNvSpPr/>
          <p:nvPr/>
        </p:nvSpPr>
        <p:spPr>
          <a:xfrm>
            <a:off x="1603247" y="4331595"/>
            <a:ext cx="3782098" cy="131441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B8704FFE-E394-4A5A-8EBB-B9F75C1758E8}"/>
              </a:ext>
            </a:extLst>
          </p:cNvPr>
          <p:cNvSpPr>
            <a:spLocks noGrp="1"/>
          </p:cNvSpPr>
          <p:nvPr>
            <p:ph type="title"/>
          </p:nvPr>
        </p:nvSpPr>
        <p:spPr/>
        <p:txBody>
          <a:bodyPr/>
          <a:lstStyle/>
          <a:p>
            <a:r>
              <a:rPr lang="en-US"/>
              <a:t>Survey </a:t>
            </a:r>
            <a:r>
              <a:rPr lang="en-US">
                <a:latin typeface="+mj-lt"/>
              </a:rPr>
              <a:t>Results</a:t>
            </a:r>
            <a:r>
              <a:rPr lang="en-US"/>
              <a:t>: Top Motivators</a:t>
            </a:r>
          </a:p>
        </p:txBody>
      </p:sp>
      <p:sp>
        <p:nvSpPr>
          <p:cNvPr id="13" name="Slide Number Placeholder 5">
            <a:extLst>
              <a:ext uri="{FF2B5EF4-FFF2-40B4-BE49-F238E27FC236}">
                <a16:creationId xmlns:a16="http://schemas.microsoft.com/office/drawing/2014/main" id="{64C8CE1B-FE6E-4E4A-9F1A-18A9A6BCC98A}"/>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30</a:t>
            </a:fld>
            <a:endParaRPr lang="en-US" sz="1100">
              <a:latin typeface="+mn-lt"/>
            </a:endParaRPr>
          </a:p>
        </p:txBody>
      </p:sp>
      <p:sp>
        <p:nvSpPr>
          <p:cNvPr id="14" name="Footer Placeholder 8">
            <a:extLst>
              <a:ext uri="{FF2B5EF4-FFF2-40B4-BE49-F238E27FC236}">
                <a16:creationId xmlns:a16="http://schemas.microsoft.com/office/drawing/2014/main" id="{B373FADA-0CCF-4BBA-A3D1-50546219C855}"/>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
        <p:nvSpPr>
          <p:cNvPr id="10" name="Rectangle 9">
            <a:extLst>
              <a:ext uri="{FF2B5EF4-FFF2-40B4-BE49-F238E27FC236}">
                <a16:creationId xmlns:a16="http://schemas.microsoft.com/office/drawing/2014/main" id="{AE449845-B2D1-4F40-83BF-16E958D8B040}"/>
              </a:ext>
            </a:extLst>
          </p:cNvPr>
          <p:cNvSpPr/>
          <p:nvPr/>
        </p:nvSpPr>
        <p:spPr>
          <a:xfrm>
            <a:off x="7348515" y="4037162"/>
            <a:ext cx="3865086" cy="184628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The most motivating were patients health and well-being, time and efficiency, and compliance with federal or state regulations</a:t>
            </a:r>
          </a:p>
          <a:p>
            <a:endParaRPr lang="en-US" sz="1600">
              <a:solidFill>
                <a:schemeClr val="tx1"/>
              </a:solidFill>
            </a:endParaRPr>
          </a:p>
          <a:p>
            <a:r>
              <a:rPr lang="en-US" sz="1600">
                <a:solidFill>
                  <a:schemeClr val="tx1"/>
                </a:solidFill>
              </a:rPr>
              <a:t>The least motivating were financial incentives, and financial or legal penalties </a:t>
            </a:r>
          </a:p>
        </p:txBody>
      </p:sp>
    </p:spTree>
    <p:extLst>
      <p:ext uri="{BB962C8B-B14F-4D97-AF65-F5344CB8AC3E}">
        <p14:creationId xmlns:p14="http://schemas.microsoft.com/office/powerpoint/2010/main" val="127741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2ED940-8C21-4791-A445-D6F01751BC11}"/>
              </a:ext>
            </a:extLst>
          </p:cNvPr>
          <p:cNvSpPr>
            <a:spLocks noGrp="1"/>
          </p:cNvSpPr>
          <p:nvPr>
            <p:ph idx="1"/>
          </p:nvPr>
        </p:nvSpPr>
        <p:spPr>
          <a:xfrm>
            <a:off x="838200" y="1356455"/>
            <a:ext cx="9699702" cy="4351338"/>
          </a:xfrm>
        </p:spPr>
        <p:txBody>
          <a:bodyPr/>
          <a:lstStyle/>
          <a:p>
            <a:pPr>
              <a:lnSpc>
                <a:spcPct val="100000"/>
              </a:lnSpc>
              <a:spcBef>
                <a:spcPts val="0"/>
              </a:spcBef>
              <a:spcAft>
                <a:spcPts val="600"/>
              </a:spcAft>
            </a:pPr>
            <a:r>
              <a:rPr lang="en-US" sz="2200">
                <a:latin typeface="+mn-lt"/>
                <a:cs typeface="Calibri Light" panose="020F0302020204030204" pitchFamily="34" charset="0"/>
              </a:rPr>
              <a:t>We then broke our results down to see how participant’s motivations differed depending on: </a:t>
            </a:r>
          </a:p>
          <a:p>
            <a:pPr lvl="1">
              <a:lnSpc>
                <a:spcPct val="150000"/>
              </a:lnSpc>
              <a:spcBef>
                <a:spcPts val="0"/>
              </a:spcBef>
            </a:pPr>
            <a:r>
              <a:rPr lang="en-US" sz="1800">
                <a:latin typeface="+mn-lt"/>
                <a:cs typeface="Calibri Light" panose="020F0302020204030204" pitchFamily="34" charset="0"/>
              </a:rPr>
              <a:t>Sharing practices (whether they reported sharing BH information electronically or not) </a:t>
            </a:r>
          </a:p>
          <a:p>
            <a:pPr lvl="1">
              <a:lnSpc>
                <a:spcPct val="150000"/>
              </a:lnSpc>
              <a:spcBef>
                <a:spcPts val="0"/>
              </a:spcBef>
            </a:pPr>
            <a:r>
              <a:rPr lang="en-US" sz="1800">
                <a:latin typeface="+mn-lt"/>
                <a:cs typeface="Calibri Light" panose="020F0302020204030204" pitchFamily="34" charset="0"/>
              </a:rPr>
              <a:t>Organization type </a:t>
            </a:r>
          </a:p>
          <a:p>
            <a:pPr lvl="1">
              <a:lnSpc>
                <a:spcPct val="150000"/>
              </a:lnSpc>
              <a:spcBef>
                <a:spcPts val="0"/>
              </a:spcBef>
            </a:pPr>
            <a:r>
              <a:rPr lang="en-US" sz="1800">
                <a:latin typeface="+mn-lt"/>
                <a:cs typeface="Calibri Light" panose="020F0302020204030204" pitchFamily="34" charset="0"/>
              </a:rPr>
              <a:t>Organization size  </a:t>
            </a:r>
          </a:p>
          <a:p>
            <a:pPr lvl="1">
              <a:lnSpc>
                <a:spcPct val="150000"/>
              </a:lnSpc>
              <a:spcBef>
                <a:spcPts val="0"/>
              </a:spcBef>
              <a:spcAft>
                <a:spcPts val="1200"/>
              </a:spcAft>
            </a:pPr>
            <a:r>
              <a:rPr lang="en-US" sz="1800">
                <a:latin typeface="+mn-lt"/>
                <a:cs typeface="Calibri Light" panose="020F0302020204030204" pitchFamily="34" charset="0"/>
              </a:rPr>
              <a:t>Job role </a:t>
            </a:r>
          </a:p>
          <a:p>
            <a:pPr>
              <a:lnSpc>
                <a:spcPct val="100000"/>
              </a:lnSpc>
              <a:spcBef>
                <a:spcPts val="0"/>
              </a:spcBef>
            </a:pPr>
            <a:r>
              <a:rPr lang="en-US" sz="2200">
                <a:latin typeface="+mn-lt"/>
                <a:cs typeface="Calibri Light" panose="020F0302020204030204" pitchFamily="34" charset="0"/>
              </a:rPr>
              <a:t>While there were small differences, we found that groups agreed overall on what motivated them most and least</a:t>
            </a:r>
            <a:endParaRPr lang="en-US">
              <a:latin typeface="+mn-lt"/>
              <a:cs typeface="Calibri Light" panose="020F0302020204030204" pitchFamily="34" charset="0"/>
            </a:endParaRPr>
          </a:p>
          <a:p>
            <a:pPr lvl="1">
              <a:lnSpc>
                <a:spcPct val="150000"/>
              </a:lnSpc>
              <a:spcBef>
                <a:spcPts val="0"/>
              </a:spcBef>
            </a:pPr>
            <a:endParaRPr lang="en-US" sz="1800">
              <a:latin typeface="+mn-lt"/>
              <a:cs typeface="Calibri Light" panose="020F0302020204030204" pitchFamily="34" charset="0"/>
            </a:endParaRPr>
          </a:p>
        </p:txBody>
      </p:sp>
      <p:sp>
        <p:nvSpPr>
          <p:cNvPr id="3" name="Title 2">
            <a:extLst>
              <a:ext uri="{FF2B5EF4-FFF2-40B4-BE49-F238E27FC236}">
                <a16:creationId xmlns:a16="http://schemas.microsoft.com/office/drawing/2014/main" id="{F0D7C343-B569-4C75-8258-0D6C99A9E4FD}"/>
              </a:ext>
            </a:extLst>
          </p:cNvPr>
          <p:cNvSpPr>
            <a:spLocks noGrp="1"/>
          </p:cNvSpPr>
          <p:nvPr>
            <p:ph type="title"/>
          </p:nvPr>
        </p:nvSpPr>
        <p:spPr/>
        <p:txBody>
          <a:bodyPr/>
          <a:lstStyle/>
          <a:p>
            <a:r>
              <a:rPr lang="en-US"/>
              <a:t>What Motivates Electronic Sharing?</a:t>
            </a:r>
          </a:p>
        </p:txBody>
      </p:sp>
      <p:sp>
        <p:nvSpPr>
          <p:cNvPr id="7" name="Slide Number Placeholder 5">
            <a:extLst>
              <a:ext uri="{FF2B5EF4-FFF2-40B4-BE49-F238E27FC236}">
                <a16:creationId xmlns:a16="http://schemas.microsoft.com/office/drawing/2014/main" id="{97477C9B-60A2-48CA-993B-97DE8242E56A}"/>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31</a:t>
            </a:fld>
            <a:endParaRPr lang="en-US" sz="1100">
              <a:latin typeface="+mn-lt"/>
            </a:endParaRPr>
          </a:p>
        </p:txBody>
      </p:sp>
      <p:sp>
        <p:nvSpPr>
          <p:cNvPr id="8" name="Footer Placeholder 8">
            <a:extLst>
              <a:ext uri="{FF2B5EF4-FFF2-40B4-BE49-F238E27FC236}">
                <a16:creationId xmlns:a16="http://schemas.microsoft.com/office/drawing/2014/main" id="{892B2548-8B5D-4A98-B925-8ADEB80836DB}"/>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92662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030E71-EC1E-420A-B5F3-571F0A04DD20}"/>
              </a:ext>
            </a:extLst>
          </p:cNvPr>
          <p:cNvSpPr>
            <a:spLocks noGrp="1"/>
          </p:cNvSpPr>
          <p:nvPr>
            <p:ph type="title"/>
          </p:nvPr>
        </p:nvSpPr>
        <p:spPr/>
        <p:txBody>
          <a:bodyPr/>
          <a:lstStyle/>
          <a:p>
            <a:r>
              <a:rPr lang="en-US">
                <a:latin typeface="+mj-lt"/>
              </a:rPr>
              <a:t>How Do Motivations Differ by: Sharing Practices?</a:t>
            </a:r>
            <a:endParaRPr lang="en-US"/>
          </a:p>
        </p:txBody>
      </p:sp>
      <p:graphicFrame>
        <p:nvGraphicFramePr>
          <p:cNvPr id="2" name="Table 1">
            <a:extLst>
              <a:ext uri="{FF2B5EF4-FFF2-40B4-BE49-F238E27FC236}">
                <a16:creationId xmlns:a16="http://schemas.microsoft.com/office/drawing/2014/main" id="{E2F0BF3B-5A85-4683-A189-0C6AF38096D1}"/>
              </a:ext>
            </a:extLst>
          </p:cNvPr>
          <p:cNvGraphicFramePr>
            <a:graphicFrameLocks noGrp="1"/>
          </p:cNvGraphicFramePr>
          <p:nvPr>
            <p:extLst>
              <p:ext uri="{D42A27DB-BD31-4B8C-83A1-F6EECF244321}">
                <p14:modId xmlns:p14="http://schemas.microsoft.com/office/powerpoint/2010/main" val="4201458007"/>
              </p:ext>
            </p:extLst>
          </p:nvPr>
        </p:nvGraphicFramePr>
        <p:xfrm>
          <a:off x="2408206" y="2628671"/>
          <a:ext cx="7213043" cy="3261328"/>
        </p:xfrm>
        <a:graphic>
          <a:graphicData uri="http://schemas.openxmlformats.org/drawingml/2006/table">
            <a:tbl>
              <a:tblPr firstRow="1" bandRow="1">
                <a:tableStyleId>{5C22544A-7EE6-4342-B048-85BDC9FD1C3A}</a:tableStyleId>
              </a:tblPr>
              <a:tblGrid>
                <a:gridCol w="3584029">
                  <a:extLst>
                    <a:ext uri="{9D8B030D-6E8A-4147-A177-3AD203B41FA5}">
                      <a16:colId xmlns:a16="http://schemas.microsoft.com/office/drawing/2014/main" val="4252228725"/>
                    </a:ext>
                  </a:extLst>
                </a:gridCol>
                <a:gridCol w="3629014">
                  <a:extLst>
                    <a:ext uri="{9D8B030D-6E8A-4147-A177-3AD203B41FA5}">
                      <a16:colId xmlns:a16="http://schemas.microsoft.com/office/drawing/2014/main" val="2937739838"/>
                    </a:ext>
                  </a:extLst>
                </a:gridCol>
              </a:tblGrid>
              <a:tr h="507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Shares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a:solidFill>
                            <a:schemeClr val="tx1"/>
                          </a:solidFill>
                        </a:rPr>
                        <a:t>Doesn’t Share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6372384"/>
                  </a:ext>
                </a:extLst>
              </a:tr>
              <a:tr h="810424">
                <a:tc>
                  <a:txBody>
                    <a:bodyPr/>
                    <a:lstStyle/>
                    <a:p>
                      <a:r>
                        <a:rPr lang="en-US" sz="1600">
                          <a:solidFill>
                            <a:schemeClr val="bg1"/>
                          </a:solidFill>
                        </a:rPr>
                        <a:t>Patient’s Health and Well-Being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7532"/>
                    </a:solidFill>
                  </a:tcPr>
                </a:tc>
                <a:tc>
                  <a:txBody>
                    <a:bodyPr/>
                    <a:lstStyle/>
                    <a:p>
                      <a:r>
                        <a:rPr lang="en-US" sz="1600">
                          <a:solidFill>
                            <a:schemeClr val="bg1"/>
                          </a:solidFill>
                        </a:rPr>
                        <a:t>Patient’s Health and Well-Being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7532"/>
                    </a:solidFill>
                  </a:tcPr>
                </a:tc>
                <a:extLst>
                  <a:ext uri="{0D108BD9-81ED-4DB2-BD59-A6C34878D82A}">
                    <a16:rowId xmlns:a16="http://schemas.microsoft.com/office/drawing/2014/main" val="3202375975"/>
                  </a:ext>
                </a:extLst>
              </a:tr>
              <a:tr h="810424">
                <a:tc>
                  <a:txBody>
                    <a:bodyPr/>
                    <a:lstStyle/>
                    <a:p>
                      <a:r>
                        <a:rPr lang="en-US" sz="1600">
                          <a:solidFill>
                            <a:schemeClr val="bg1"/>
                          </a:solidFill>
                        </a:rPr>
                        <a:t>Time/Efficiency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600">
                          <a:solidFill>
                            <a:schemeClr val="bg1"/>
                          </a:solidFill>
                        </a:rPr>
                        <a:t>Compliance with Federal or State Rules and Regulations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67354704"/>
                  </a:ext>
                </a:extLst>
              </a:tr>
              <a:tr h="462196">
                <a:tc gridSpan="2">
                  <a:txBody>
                    <a:bodyPr/>
                    <a:lstStyle/>
                    <a:p>
                      <a:pPr algn="ctr"/>
                      <a:endParaRPr lang="en-US" sz="160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noFill/>
                  </a:tcPr>
                </a:tc>
                <a:extLst>
                  <a:ext uri="{0D108BD9-81ED-4DB2-BD59-A6C34878D82A}">
                    <a16:rowId xmlns:a16="http://schemas.microsoft.com/office/drawing/2014/main" val="1294713334"/>
                  </a:ext>
                </a:extLst>
              </a:tr>
              <a:tr h="182880">
                <a:tc rowSpan="2">
                  <a:txBody>
                    <a:bodyPr/>
                    <a:lstStyle/>
                    <a:p>
                      <a:pPr algn="l"/>
                      <a:r>
                        <a:rPr lang="en-US" sz="1600"/>
                        <a:t>Financial or Legal Penalties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600"/>
                        <a:t>Financial or Legal Penalties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57403968"/>
                  </a:ext>
                </a:extLst>
              </a:tr>
              <a:tr h="182880">
                <a:tc vMerge="1">
                  <a:txBody>
                    <a:bodyPr/>
                    <a:lstStyle/>
                    <a:p>
                      <a:endParaRPr lang="en-US"/>
                    </a:p>
                  </a:txBody>
                  <a:tcPr>
                    <a:solidFill>
                      <a:srgbClr val="A4AEB5"/>
                    </a:solidFill>
                  </a:tcPr>
                </a:tc>
                <a:tc>
                  <a:txBody>
                    <a:bodyPr/>
                    <a:lstStyle/>
                    <a:p>
                      <a:r>
                        <a:rPr lang="en-US" sz="1600"/>
                        <a:t>Financial or Other Incentives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27965390"/>
                  </a:ext>
                </a:extLst>
              </a:tr>
            </a:tbl>
          </a:graphicData>
        </a:graphic>
      </p:graphicFrame>
      <p:pic>
        <p:nvPicPr>
          <p:cNvPr id="12" name="Picture 11" descr="Icon&#10;&#10;Description automatically generated">
            <a:extLst>
              <a:ext uri="{FF2B5EF4-FFF2-40B4-BE49-F238E27FC236}">
                <a16:creationId xmlns:a16="http://schemas.microsoft.com/office/drawing/2014/main" id="{FAA92245-D863-4D4D-8966-4E69F02899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2502" y="1436882"/>
            <a:ext cx="1115570" cy="1185674"/>
          </a:xfrm>
          <a:prstGeom prst="rect">
            <a:avLst/>
          </a:prstGeom>
        </p:spPr>
      </p:pic>
      <p:pic>
        <p:nvPicPr>
          <p:cNvPr id="19" name="Picture 18" descr="Icon&#10;&#10;Description automatically generated">
            <a:extLst>
              <a:ext uri="{FF2B5EF4-FFF2-40B4-BE49-F238E27FC236}">
                <a16:creationId xmlns:a16="http://schemas.microsoft.com/office/drawing/2014/main" id="{C33FDD89-6098-4526-8E1D-007D791D93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3431" y="1436882"/>
            <a:ext cx="1124714" cy="1185674"/>
          </a:xfrm>
          <a:prstGeom prst="rect">
            <a:avLst/>
          </a:prstGeom>
        </p:spPr>
      </p:pic>
      <p:sp>
        <p:nvSpPr>
          <p:cNvPr id="15" name="Slide Number Placeholder 5">
            <a:extLst>
              <a:ext uri="{FF2B5EF4-FFF2-40B4-BE49-F238E27FC236}">
                <a16:creationId xmlns:a16="http://schemas.microsoft.com/office/drawing/2014/main" id="{92F47C7E-3921-4743-BA8B-73521AA31A78}"/>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32</a:t>
            </a:fld>
            <a:endParaRPr lang="en-US" sz="1100">
              <a:latin typeface="+mn-lt"/>
            </a:endParaRPr>
          </a:p>
        </p:txBody>
      </p:sp>
      <p:sp>
        <p:nvSpPr>
          <p:cNvPr id="16" name="Footer Placeholder 8">
            <a:extLst>
              <a:ext uri="{FF2B5EF4-FFF2-40B4-BE49-F238E27FC236}">
                <a16:creationId xmlns:a16="http://schemas.microsoft.com/office/drawing/2014/main" id="{C5657AFE-F85E-4222-8FC8-9EB51D081A00}"/>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
        <p:nvSpPr>
          <p:cNvPr id="13" name="Right Brace 12">
            <a:extLst>
              <a:ext uri="{FF2B5EF4-FFF2-40B4-BE49-F238E27FC236}">
                <a16:creationId xmlns:a16="http://schemas.microsoft.com/office/drawing/2014/main" id="{AD05BB87-DF1F-424D-B90C-58DFBDE1747D}"/>
              </a:ext>
            </a:extLst>
          </p:cNvPr>
          <p:cNvSpPr/>
          <p:nvPr/>
        </p:nvSpPr>
        <p:spPr>
          <a:xfrm rot="10800000">
            <a:off x="1904794" y="3311905"/>
            <a:ext cx="380139" cy="1220903"/>
          </a:xfrm>
          <a:prstGeom prst="rightBrace">
            <a:avLst/>
          </a:prstGeom>
          <a:ln w="952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BC48EB3A-330C-4E96-AE1A-6A96B81169AD}"/>
              </a:ext>
            </a:extLst>
          </p:cNvPr>
          <p:cNvSpPr txBox="1"/>
          <p:nvPr/>
        </p:nvSpPr>
        <p:spPr>
          <a:xfrm>
            <a:off x="819608" y="3687213"/>
            <a:ext cx="1162101" cy="523220"/>
          </a:xfrm>
          <a:prstGeom prst="rect">
            <a:avLst/>
          </a:prstGeom>
          <a:noFill/>
        </p:spPr>
        <p:txBody>
          <a:bodyPr wrap="square" rtlCol="0">
            <a:spAutoFit/>
          </a:bodyPr>
          <a:lstStyle/>
          <a:p>
            <a:pPr algn="ctr"/>
            <a:r>
              <a:rPr lang="en-US" sz="1400">
                <a:solidFill>
                  <a:schemeClr val="bg2">
                    <a:lumMod val="50000"/>
                  </a:schemeClr>
                </a:solidFill>
              </a:rPr>
              <a:t>Most Important</a:t>
            </a:r>
          </a:p>
        </p:txBody>
      </p:sp>
      <p:sp>
        <p:nvSpPr>
          <p:cNvPr id="17" name="TextBox 16">
            <a:extLst>
              <a:ext uri="{FF2B5EF4-FFF2-40B4-BE49-F238E27FC236}">
                <a16:creationId xmlns:a16="http://schemas.microsoft.com/office/drawing/2014/main" id="{68AADA7A-C255-43ED-B4A9-A513F8764D95}"/>
              </a:ext>
            </a:extLst>
          </p:cNvPr>
          <p:cNvSpPr txBox="1"/>
          <p:nvPr/>
        </p:nvSpPr>
        <p:spPr>
          <a:xfrm>
            <a:off x="753972" y="5277452"/>
            <a:ext cx="1293371" cy="523220"/>
          </a:xfrm>
          <a:prstGeom prst="rect">
            <a:avLst/>
          </a:prstGeom>
          <a:noFill/>
        </p:spPr>
        <p:txBody>
          <a:bodyPr wrap="square" rtlCol="0">
            <a:spAutoFit/>
          </a:bodyPr>
          <a:lstStyle/>
          <a:p>
            <a:pPr algn="ctr"/>
            <a:r>
              <a:rPr lang="en-US" sz="1400">
                <a:solidFill>
                  <a:schemeClr val="bg2">
                    <a:lumMod val="50000"/>
                  </a:schemeClr>
                </a:solidFill>
              </a:rPr>
              <a:t>Least Important</a:t>
            </a:r>
          </a:p>
        </p:txBody>
      </p:sp>
    </p:spTree>
    <p:extLst>
      <p:ext uri="{BB962C8B-B14F-4D97-AF65-F5344CB8AC3E}">
        <p14:creationId xmlns:p14="http://schemas.microsoft.com/office/powerpoint/2010/main" val="877625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030E71-EC1E-420A-B5F3-571F0A04DD20}"/>
              </a:ext>
            </a:extLst>
          </p:cNvPr>
          <p:cNvSpPr>
            <a:spLocks noGrp="1"/>
          </p:cNvSpPr>
          <p:nvPr>
            <p:ph type="title"/>
          </p:nvPr>
        </p:nvSpPr>
        <p:spPr/>
        <p:txBody>
          <a:bodyPr/>
          <a:lstStyle/>
          <a:p>
            <a:r>
              <a:rPr lang="en-US"/>
              <a:t>How Do Motivations Differ by: Organization Type?</a:t>
            </a:r>
          </a:p>
        </p:txBody>
      </p:sp>
      <p:graphicFrame>
        <p:nvGraphicFramePr>
          <p:cNvPr id="2" name="Table 1">
            <a:extLst>
              <a:ext uri="{FF2B5EF4-FFF2-40B4-BE49-F238E27FC236}">
                <a16:creationId xmlns:a16="http://schemas.microsoft.com/office/drawing/2014/main" id="{E2F0BF3B-5A85-4683-A189-0C6AF38096D1}"/>
              </a:ext>
            </a:extLst>
          </p:cNvPr>
          <p:cNvGraphicFramePr>
            <a:graphicFrameLocks noGrp="1"/>
          </p:cNvGraphicFramePr>
          <p:nvPr>
            <p:extLst>
              <p:ext uri="{D42A27DB-BD31-4B8C-83A1-F6EECF244321}">
                <p14:modId xmlns:p14="http://schemas.microsoft.com/office/powerpoint/2010/main" val="3508761072"/>
              </p:ext>
            </p:extLst>
          </p:nvPr>
        </p:nvGraphicFramePr>
        <p:xfrm>
          <a:off x="2192603" y="2543711"/>
          <a:ext cx="8589483" cy="3404596"/>
        </p:xfrm>
        <a:graphic>
          <a:graphicData uri="http://schemas.openxmlformats.org/drawingml/2006/table">
            <a:tbl>
              <a:tblPr firstRow="1" bandRow="1">
                <a:tableStyleId>{5C22544A-7EE6-4342-B048-85BDC9FD1C3A}</a:tableStyleId>
              </a:tblPr>
              <a:tblGrid>
                <a:gridCol w="2769580">
                  <a:extLst>
                    <a:ext uri="{9D8B030D-6E8A-4147-A177-3AD203B41FA5}">
                      <a16:colId xmlns:a16="http://schemas.microsoft.com/office/drawing/2014/main" val="4233419268"/>
                    </a:ext>
                  </a:extLst>
                </a:gridCol>
                <a:gridCol w="2905467">
                  <a:extLst>
                    <a:ext uri="{9D8B030D-6E8A-4147-A177-3AD203B41FA5}">
                      <a16:colId xmlns:a16="http://schemas.microsoft.com/office/drawing/2014/main" val="2000751783"/>
                    </a:ext>
                  </a:extLst>
                </a:gridCol>
                <a:gridCol w="2914436">
                  <a:extLst>
                    <a:ext uri="{9D8B030D-6E8A-4147-A177-3AD203B41FA5}">
                      <a16:colId xmlns:a16="http://schemas.microsoft.com/office/drawing/2014/main" val="780091676"/>
                    </a:ext>
                  </a:extLst>
                </a:gridCol>
              </a:tblGrid>
              <a:tr h="507724">
                <a:tc>
                  <a:txBody>
                    <a:bodyPr/>
                    <a:lstStyle/>
                    <a:p>
                      <a:pPr algn="ctr"/>
                      <a:r>
                        <a:rPr lang="en-US" sz="1600" b="1">
                          <a:solidFill>
                            <a:schemeClr val="tx1"/>
                          </a:solidFill>
                        </a:rPr>
                        <a:t>Behavioral Health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Health plans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Physical Health</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6372384"/>
                  </a:ext>
                </a:extLst>
              </a:tr>
              <a:tr h="810424">
                <a:tc>
                  <a:txBody>
                    <a:bodyPr/>
                    <a:lstStyle/>
                    <a:p>
                      <a:r>
                        <a:rPr lang="en-US" sz="1600">
                          <a:solidFill>
                            <a:schemeClr val="bg1"/>
                          </a:solidFill>
                          <a:latin typeface="+mn-lt"/>
                        </a:rPr>
                        <a:t>Patient’s Health and Well-Being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7532"/>
                    </a:solidFill>
                  </a:tcPr>
                </a:tc>
                <a:tc>
                  <a:txBody>
                    <a:bodyPr/>
                    <a:lstStyle/>
                    <a:p>
                      <a:r>
                        <a:rPr lang="en-US" sz="1600">
                          <a:solidFill>
                            <a:schemeClr val="bg1"/>
                          </a:solidFill>
                          <a:latin typeface="+mn-lt"/>
                        </a:rPr>
                        <a:t>Patient’s Health and Well-Being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7532"/>
                    </a:solidFill>
                  </a:tcPr>
                </a:tc>
                <a:tc>
                  <a:txBody>
                    <a:bodyPr/>
                    <a:lstStyle/>
                    <a:p>
                      <a:r>
                        <a:rPr lang="en-US" sz="1600">
                          <a:solidFill>
                            <a:schemeClr val="bg1"/>
                          </a:solidFill>
                          <a:latin typeface="+mn-lt"/>
                        </a:rPr>
                        <a:t>Patient’s Health and Well-Being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7532"/>
                    </a:solidFill>
                  </a:tcPr>
                </a:tc>
                <a:extLst>
                  <a:ext uri="{0D108BD9-81ED-4DB2-BD59-A6C34878D82A}">
                    <a16:rowId xmlns:a16="http://schemas.microsoft.com/office/drawing/2014/main" val="3202375975"/>
                  </a:ext>
                </a:extLst>
              </a:tr>
              <a:tr h="810424">
                <a:tc>
                  <a:txBody>
                    <a:bodyPr/>
                    <a:lstStyle/>
                    <a:p>
                      <a:r>
                        <a:rPr lang="en-US" sz="1600">
                          <a:solidFill>
                            <a:schemeClr val="bg1"/>
                          </a:solidFill>
                          <a:latin typeface="+mn-lt"/>
                        </a:rPr>
                        <a:t>Time/Efficiency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600">
                          <a:solidFill>
                            <a:schemeClr val="bg1"/>
                          </a:solidFill>
                          <a:latin typeface="+mn-lt"/>
                        </a:rPr>
                        <a:t>Compliance with Federal or State Rules and Regulations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600">
                          <a:solidFill>
                            <a:schemeClr val="bg1"/>
                          </a:solidFill>
                          <a:latin typeface="+mn-lt"/>
                        </a:rPr>
                        <a:t>Provider Request</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67354704"/>
                  </a:ext>
                </a:extLst>
              </a:tr>
              <a:tr h="605464">
                <a:tc gridSpan="3">
                  <a:txBody>
                    <a:bodyPr/>
                    <a:lstStyle/>
                    <a:p>
                      <a:pPr algn="ctr">
                        <a:spcBef>
                          <a:spcPts val="600"/>
                        </a:spcBef>
                        <a:spcAft>
                          <a:spcPts val="600"/>
                        </a:spcAft>
                      </a:pPr>
                      <a:endParaRPr lang="en-US" sz="1600">
                        <a:latin typeface="+mn-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a:spcBef>
                          <a:spcPts val="600"/>
                        </a:spcBef>
                        <a:spcAft>
                          <a:spcPts val="600"/>
                        </a:spcAft>
                      </a:pPr>
                      <a:endParaRPr lang="en-US"/>
                    </a:p>
                  </a:txBody>
                  <a:tcPr anchor="ctr">
                    <a:noFill/>
                  </a:tcPr>
                </a:tc>
                <a:extLst>
                  <a:ext uri="{0D108BD9-81ED-4DB2-BD59-A6C34878D82A}">
                    <a16:rowId xmlns:a16="http://schemas.microsoft.com/office/drawing/2014/main" val="1294713334"/>
                  </a:ext>
                </a:extLst>
              </a:tr>
              <a:tr h="18288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Financial or Legal Penalties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mn-lt"/>
                        </a:rPr>
                        <a:t>Financial or Legal Penalties</a:t>
                      </a:r>
                      <a:endParaRPr kumimoji="0" lang="en-US" sz="1600" b="0" i="0" u="none" strike="noStrike" kern="1200" cap="none" spc="0" normalizeH="0" baseline="0" noProof="0">
                        <a:ln>
                          <a:noFill/>
                        </a:ln>
                        <a:solidFill>
                          <a:prstClr val="black"/>
                        </a:solidFill>
                        <a:effectLst/>
                        <a:uLnTx/>
                        <a:uFillTx/>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mn-lt"/>
                        </a:rPr>
                        <a:t>Financial or Legal Penalties</a:t>
                      </a:r>
                      <a:endParaRPr kumimoji="0" lang="en-US" sz="1600" b="0" i="0" u="none" strike="noStrike" kern="1200" cap="none" spc="0" normalizeH="0" baseline="0" noProof="0">
                        <a:ln>
                          <a:noFill/>
                        </a:ln>
                        <a:solidFill>
                          <a:prstClr val="black"/>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57403968"/>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txBody>
                  <a:tcPr>
                    <a:solidFill>
                      <a:srgbClr val="A4AEB5"/>
                    </a:solidFill>
                  </a:tcPr>
                </a:tc>
                <a:tc vMerge="1">
                  <a:txBody>
                    <a:bodyPr/>
                    <a:lstStyle/>
                    <a:p>
                      <a:endParaRPr lang="en-US"/>
                    </a:p>
                  </a:txBody>
                  <a:tcPr/>
                </a:tc>
                <a:tc>
                  <a:txBody>
                    <a:bodyPr/>
                    <a:lstStyle/>
                    <a:p>
                      <a:r>
                        <a:rPr lang="en-US" sz="1600">
                          <a:latin typeface="+mn-lt"/>
                        </a:rPr>
                        <a:t>Financial or Other Incentives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868164287"/>
                  </a:ext>
                </a:extLst>
              </a:tr>
            </a:tbl>
          </a:graphicData>
        </a:graphic>
      </p:graphicFrame>
      <p:pic>
        <p:nvPicPr>
          <p:cNvPr id="5" name="Picture 4" descr="Icon&#10;&#10;Description automatically generated">
            <a:extLst>
              <a:ext uri="{FF2B5EF4-FFF2-40B4-BE49-F238E27FC236}">
                <a16:creationId xmlns:a16="http://schemas.microsoft.com/office/drawing/2014/main" id="{E7967816-5022-4905-8EE8-358BC9B79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5210" y="1335104"/>
            <a:ext cx="1124714" cy="1185674"/>
          </a:xfrm>
          <a:prstGeom prst="rect">
            <a:avLst/>
          </a:prstGeom>
        </p:spPr>
      </p:pic>
      <p:pic>
        <p:nvPicPr>
          <p:cNvPr id="7" name="Picture 6" descr="Icon&#10;&#10;Description automatically generated">
            <a:extLst>
              <a:ext uri="{FF2B5EF4-FFF2-40B4-BE49-F238E27FC236}">
                <a16:creationId xmlns:a16="http://schemas.microsoft.com/office/drawing/2014/main" id="{05F8361F-AFEF-468C-8BDD-AAFD7ACC7A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0511" y="1341775"/>
            <a:ext cx="1124714" cy="1185674"/>
          </a:xfrm>
          <a:prstGeom prst="rect">
            <a:avLst/>
          </a:prstGeom>
        </p:spPr>
      </p:pic>
      <p:pic>
        <p:nvPicPr>
          <p:cNvPr id="9" name="Picture 8" descr="Icon&#10;&#10;Description automatically generated">
            <a:extLst>
              <a:ext uri="{FF2B5EF4-FFF2-40B4-BE49-F238E27FC236}">
                <a16:creationId xmlns:a16="http://schemas.microsoft.com/office/drawing/2014/main" id="{99C29009-E554-4C34-A2FF-622D13A0CA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6912" y="1340774"/>
            <a:ext cx="1124714" cy="1185674"/>
          </a:xfrm>
          <a:prstGeom prst="rect">
            <a:avLst/>
          </a:prstGeom>
        </p:spPr>
      </p:pic>
      <p:sp>
        <p:nvSpPr>
          <p:cNvPr id="15" name="Slide Number Placeholder 5">
            <a:extLst>
              <a:ext uri="{FF2B5EF4-FFF2-40B4-BE49-F238E27FC236}">
                <a16:creationId xmlns:a16="http://schemas.microsoft.com/office/drawing/2014/main" id="{08F9606B-79A8-4E2A-A7A4-35048FC9B9EC}"/>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33</a:t>
            </a:fld>
            <a:endParaRPr lang="en-US" sz="1100">
              <a:latin typeface="+mn-lt"/>
            </a:endParaRPr>
          </a:p>
        </p:txBody>
      </p:sp>
      <p:sp>
        <p:nvSpPr>
          <p:cNvPr id="17" name="Footer Placeholder 8">
            <a:extLst>
              <a:ext uri="{FF2B5EF4-FFF2-40B4-BE49-F238E27FC236}">
                <a16:creationId xmlns:a16="http://schemas.microsoft.com/office/drawing/2014/main" id="{40E78E1A-5F93-4389-AF15-A57CEE181FF5}"/>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
        <p:nvSpPr>
          <p:cNvPr id="14" name="TextBox 13">
            <a:extLst>
              <a:ext uri="{FF2B5EF4-FFF2-40B4-BE49-F238E27FC236}">
                <a16:creationId xmlns:a16="http://schemas.microsoft.com/office/drawing/2014/main" id="{AAECB6CF-50E8-4A77-B120-55DFA44A5BC2}"/>
              </a:ext>
            </a:extLst>
          </p:cNvPr>
          <p:cNvSpPr txBox="1"/>
          <p:nvPr/>
        </p:nvSpPr>
        <p:spPr>
          <a:xfrm>
            <a:off x="625983" y="3665201"/>
            <a:ext cx="1162101" cy="523220"/>
          </a:xfrm>
          <a:prstGeom prst="rect">
            <a:avLst/>
          </a:prstGeom>
          <a:noFill/>
        </p:spPr>
        <p:txBody>
          <a:bodyPr wrap="square" rtlCol="0">
            <a:spAutoFit/>
          </a:bodyPr>
          <a:lstStyle/>
          <a:p>
            <a:pPr algn="ctr"/>
            <a:r>
              <a:rPr lang="en-US" sz="1400">
                <a:solidFill>
                  <a:schemeClr val="bg2">
                    <a:lumMod val="50000"/>
                  </a:schemeClr>
                </a:solidFill>
              </a:rPr>
              <a:t>Most Important</a:t>
            </a:r>
          </a:p>
        </p:txBody>
      </p:sp>
      <p:sp>
        <p:nvSpPr>
          <p:cNvPr id="16" name="TextBox 15">
            <a:extLst>
              <a:ext uri="{FF2B5EF4-FFF2-40B4-BE49-F238E27FC236}">
                <a16:creationId xmlns:a16="http://schemas.microsoft.com/office/drawing/2014/main" id="{C71BD704-0375-4DDB-A8A1-5597B2BF68CC}"/>
              </a:ext>
            </a:extLst>
          </p:cNvPr>
          <p:cNvSpPr txBox="1"/>
          <p:nvPr/>
        </p:nvSpPr>
        <p:spPr>
          <a:xfrm>
            <a:off x="560347" y="5346941"/>
            <a:ext cx="1293371" cy="523220"/>
          </a:xfrm>
          <a:prstGeom prst="rect">
            <a:avLst/>
          </a:prstGeom>
          <a:noFill/>
        </p:spPr>
        <p:txBody>
          <a:bodyPr wrap="square" rtlCol="0">
            <a:spAutoFit/>
          </a:bodyPr>
          <a:lstStyle/>
          <a:p>
            <a:pPr algn="ctr"/>
            <a:r>
              <a:rPr lang="en-US" sz="1400">
                <a:solidFill>
                  <a:schemeClr val="bg2">
                    <a:lumMod val="50000"/>
                  </a:schemeClr>
                </a:solidFill>
              </a:rPr>
              <a:t>Least Important</a:t>
            </a:r>
          </a:p>
        </p:txBody>
      </p:sp>
      <p:sp>
        <p:nvSpPr>
          <p:cNvPr id="18" name="Right Brace 17">
            <a:extLst>
              <a:ext uri="{FF2B5EF4-FFF2-40B4-BE49-F238E27FC236}">
                <a16:creationId xmlns:a16="http://schemas.microsoft.com/office/drawing/2014/main" id="{78DA8136-B0EC-4B89-B524-79DE2BE4D9C2}"/>
              </a:ext>
            </a:extLst>
          </p:cNvPr>
          <p:cNvSpPr/>
          <p:nvPr/>
        </p:nvSpPr>
        <p:spPr>
          <a:xfrm rot="10800000">
            <a:off x="1693801" y="3304212"/>
            <a:ext cx="380139" cy="1220903"/>
          </a:xfrm>
          <a:prstGeom prst="rightBrace">
            <a:avLst/>
          </a:prstGeom>
          <a:ln w="952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62213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030E71-EC1E-420A-B5F3-571F0A04DD20}"/>
              </a:ext>
            </a:extLst>
          </p:cNvPr>
          <p:cNvSpPr>
            <a:spLocks noGrp="1"/>
          </p:cNvSpPr>
          <p:nvPr>
            <p:ph type="title"/>
          </p:nvPr>
        </p:nvSpPr>
        <p:spPr/>
        <p:txBody>
          <a:bodyPr/>
          <a:lstStyle/>
          <a:p>
            <a:r>
              <a:rPr lang="en-US"/>
              <a:t>How Do Motivations Differ by: Organization Size?</a:t>
            </a:r>
          </a:p>
        </p:txBody>
      </p:sp>
      <p:graphicFrame>
        <p:nvGraphicFramePr>
          <p:cNvPr id="2" name="Table 1">
            <a:extLst>
              <a:ext uri="{FF2B5EF4-FFF2-40B4-BE49-F238E27FC236}">
                <a16:creationId xmlns:a16="http://schemas.microsoft.com/office/drawing/2014/main" id="{E2F0BF3B-5A85-4683-A189-0C6AF38096D1}"/>
              </a:ext>
            </a:extLst>
          </p:cNvPr>
          <p:cNvGraphicFramePr>
            <a:graphicFrameLocks noGrp="1"/>
          </p:cNvGraphicFramePr>
          <p:nvPr>
            <p:extLst>
              <p:ext uri="{D42A27DB-BD31-4B8C-83A1-F6EECF244321}">
                <p14:modId xmlns:p14="http://schemas.microsoft.com/office/powerpoint/2010/main" val="1944310405"/>
              </p:ext>
            </p:extLst>
          </p:nvPr>
        </p:nvGraphicFramePr>
        <p:xfrm>
          <a:off x="2180592" y="2172302"/>
          <a:ext cx="8840466" cy="4123312"/>
        </p:xfrm>
        <a:graphic>
          <a:graphicData uri="http://schemas.openxmlformats.org/drawingml/2006/table">
            <a:tbl>
              <a:tblPr firstRow="1" bandRow="1">
                <a:tableStyleId>{5C22544A-7EE6-4342-B048-85BDC9FD1C3A}</a:tableStyleId>
              </a:tblPr>
              <a:tblGrid>
                <a:gridCol w="2136773">
                  <a:extLst>
                    <a:ext uri="{9D8B030D-6E8A-4147-A177-3AD203B41FA5}">
                      <a16:colId xmlns:a16="http://schemas.microsoft.com/office/drawing/2014/main" val="4233419268"/>
                    </a:ext>
                  </a:extLst>
                </a:gridCol>
                <a:gridCol w="2229975">
                  <a:extLst>
                    <a:ext uri="{9D8B030D-6E8A-4147-A177-3AD203B41FA5}">
                      <a16:colId xmlns:a16="http://schemas.microsoft.com/office/drawing/2014/main" val="2000751783"/>
                    </a:ext>
                  </a:extLst>
                </a:gridCol>
                <a:gridCol w="2236859">
                  <a:extLst>
                    <a:ext uri="{9D8B030D-6E8A-4147-A177-3AD203B41FA5}">
                      <a16:colId xmlns:a16="http://schemas.microsoft.com/office/drawing/2014/main" val="780091676"/>
                    </a:ext>
                  </a:extLst>
                </a:gridCol>
                <a:gridCol w="2236859">
                  <a:extLst>
                    <a:ext uri="{9D8B030D-6E8A-4147-A177-3AD203B41FA5}">
                      <a16:colId xmlns:a16="http://schemas.microsoft.com/office/drawing/2014/main" val="1602763231"/>
                    </a:ext>
                  </a:extLst>
                </a:gridCol>
              </a:tblGrid>
              <a:tr h="457200">
                <a:tc>
                  <a:txBody>
                    <a:bodyPr/>
                    <a:lstStyle/>
                    <a:p>
                      <a:pPr algn="ctr"/>
                      <a:r>
                        <a:rPr lang="en-US" sz="1600">
                          <a:solidFill>
                            <a:schemeClr val="tx1"/>
                          </a:solidFill>
                        </a:rPr>
                        <a:t>No Clinicians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1-3 Clinicians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4-10 Clinicians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11+ Clinicians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6372384"/>
                  </a:ext>
                </a:extLst>
              </a:tr>
              <a:tr h="565858">
                <a:tc>
                  <a:txBody>
                    <a:bodyPr/>
                    <a:lstStyle/>
                    <a:p>
                      <a:r>
                        <a:rPr lang="en-US" sz="1400">
                          <a:solidFill>
                            <a:schemeClr val="bg1"/>
                          </a:solidFill>
                        </a:rPr>
                        <a:t>Patient’s Health and Well-Being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7532"/>
                    </a:solidFill>
                  </a:tcPr>
                </a:tc>
                <a:tc>
                  <a:txBody>
                    <a:bodyPr/>
                    <a:lstStyle/>
                    <a:p>
                      <a:r>
                        <a:rPr lang="en-US" sz="1400">
                          <a:solidFill>
                            <a:schemeClr val="bg1"/>
                          </a:solidFill>
                        </a:rPr>
                        <a:t>Patient’s Health and Well-Being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7532"/>
                    </a:solidFill>
                  </a:tcPr>
                </a:tc>
                <a:tc>
                  <a:txBody>
                    <a:bodyPr/>
                    <a:lstStyle/>
                    <a:p>
                      <a:r>
                        <a:rPr lang="en-US" sz="1400">
                          <a:solidFill>
                            <a:schemeClr val="bg1"/>
                          </a:solidFill>
                        </a:rPr>
                        <a:t>Patient’s Health and Well-Being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7532"/>
                    </a:solidFill>
                  </a:tcPr>
                </a:tc>
                <a:tc>
                  <a:txBody>
                    <a:bodyPr/>
                    <a:lstStyle/>
                    <a:p>
                      <a:r>
                        <a:rPr lang="en-US" sz="1400">
                          <a:solidFill>
                            <a:schemeClr val="bg1"/>
                          </a:solidFill>
                        </a:rPr>
                        <a:t>Patient’s Health and Well-Being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7532"/>
                    </a:solidFill>
                  </a:tcPr>
                </a:tc>
                <a:extLst>
                  <a:ext uri="{0D108BD9-81ED-4DB2-BD59-A6C34878D82A}">
                    <a16:rowId xmlns:a16="http://schemas.microsoft.com/office/drawing/2014/main" val="3202375975"/>
                  </a:ext>
                </a:extLst>
              </a:tr>
              <a:tr h="638457">
                <a:tc>
                  <a:txBody>
                    <a:bodyPr/>
                    <a:lstStyle/>
                    <a:p>
                      <a:r>
                        <a:rPr lang="en-US" sz="1400">
                          <a:solidFill>
                            <a:schemeClr val="bg1"/>
                          </a:solidFill>
                          <a:latin typeface="+mn-lt"/>
                        </a:rPr>
                        <a:t>Time/Efficiency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400">
                          <a:solidFill>
                            <a:schemeClr val="bg1"/>
                          </a:solidFill>
                          <a:latin typeface="+mn-lt"/>
                        </a:rPr>
                        <a:t>Time/Efficiency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bg1"/>
                          </a:solidFill>
                          <a:latin typeface="+mn-lt"/>
                        </a:rPr>
                        <a:t>Compliance with Federal or State Rules and Regulations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400">
                          <a:solidFill>
                            <a:schemeClr val="bg1"/>
                          </a:solidFill>
                          <a:latin typeface="+mn-lt"/>
                        </a:rPr>
                        <a:t>Time/Efficiency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67354704"/>
                  </a:ext>
                </a:extLst>
              </a:tr>
              <a:tr h="909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bg1"/>
                          </a:solidFill>
                          <a:latin typeface="+mn-lt"/>
                        </a:rPr>
                        <a:t>Compliance with Federal or State Rules and Regulations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bg1"/>
                          </a:solidFill>
                          <a:latin typeface="+mn-lt"/>
                        </a:rPr>
                        <a:t>Compliance with Federal or State Rules and Regulations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1400">
                        <a:latin typeface="+mn-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a:latin typeface="+mn-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2428665"/>
                  </a:ext>
                </a:extLst>
              </a:tr>
              <a:tr h="422751">
                <a:tc gridSpan="4">
                  <a:txBody>
                    <a:bodyPr/>
                    <a:lstStyle/>
                    <a:p>
                      <a:pPr algn="ctr">
                        <a:spcBef>
                          <a:spcPts val="600"/>
                        </a:spcBef>
                        <a:spcAft>
                          <a:spcPts val="600"/>
                        </a:spcAft>
                      </a:pPr>
                      <a:endParaRPr lang="en-US" sz="1400">
                        <a:solidFill>
                          <a:schemeClr val="tx1"/>
                        </a:solidFill>
                        <a:latin typeface="+mn-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a:spcBef>
                          <a:spcPts val="600"/>
                        </a:spcBef>
                        <a:spcAft>
                          <a:spcPts val="600"/>
                        </a:spcAft>
                      </a:pPr>
                      <a:endParaRPr lang="en-US"/>
                    </a:p>
                  </a:txBody>
                  <a:tcPr anchor="ctr">
                    <a:noFill/>
                  </a:tcPr>
                </a:tc>
                <a:tc hMerge="1">
                  <a:txBody>
                    <a:bodyPr/>
                    <a:lstStyle/>
                    <a:p>
                      <a:pPr algn="ctr">
                        <a:spcBef>
                          <a:spcPts val="600"/>
                        </a:spcBef>
                        <a:spcAft>
                          <a:spcPts val="600"/>
                        </a:spcAft>
                      </a:pPr>
                      <a:endParaRPr lang="en-US"/>
                    </a:p>
                  </a:txBody>
                  <a:tcPr anchor="ctr">
                    <a:noFill/>
                  </a:tcPr>
                </a:tc>
                <a:extLst>
                  <a:ext uri="{0D108BD9-81ED-4DB2-BD59-A6C34878D82A}">
                    <a16:rowId xmlns:a16="http://schemas.microsoft.com/office/drawing/2014/main" val="1294713334"/>
                  </a:ext>
                </a:extLst>
              </a:tr>
              <a:tr h="48740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Financial or Legal Penalties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mn-lt"/>
                        </a:rPr>
                        <a:t>Financial or Legal Penalties</a:t>
                      </a:r>
                      <a:endParaRPr kumimoji="0" lang="en-US" sz="1400" b="0" i="0" u="none" strike="noStrike" kern="1200" cap="none" spc="0" normalizeH="0" baseline="0" noProof="0">
                        <a:ln>
                          <a:noFill/>
                        </a:ln>
                        <a:solidFill>
                          <a:schemeClr val="tx1"/>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mn-lt"/>
                        </a:rPr>
                        <a:t>Financial or Legal Penalties</a:t>
                      </a:r>
                      <a:endParaRPr kumimoji="0" lang="en-US" sz="1400" b="0" i="0" u="none" strike="noStrike" kern="1200" cap="none" spc="0" normalizeH="0" baseline="0" noProof="0">
                        <a:ln>
                          <a:noFill/>
                        </a:ln>
                        <a:solidFill>
                          <a:schemeClr val="tx1"/>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Financial or Legal Penalties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57403968"/>
                  </a:ext>
                </a:extLst>
              </a:tr>
              <a:tr h="51715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txBody>
                  <a:tcPr>
                    <a:solidFill>
                      <a:srgbClr val="A4AEB5"/>
                    </a:solidFill>
                  </a:tcPr>
                </a:tc>
                <a:tc>
                  <a:txBody>
                    <a:bodyPr/>
                    <a:lstStyle/>
                    <a:p>
                      <a:r>
                        <a:rPr lang="en-US" sz="1400">
                          <a:solidFill>
                            <a:schemeClr val="tx1"/>
                          </a:solidFill>
                          <a:latin typeface="+mn-lt"/>
                        </a:rPr>
                        <a:t>Financial or Other Incentives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a:solidFill>
                            <a:schemeClr val="tx1"/>
                          </a:solidFill>
                          <a:latin typeface="+mn-lt"/>
                        </a:rPr>
                        <a:t>Financial or Other Incentives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endParaRPr lang="en-US" sz="1400"/>
                    </a:p>
                  </a:txBody>
                  <a:tcPr>
                    <a:solidFill>
                      <a:srgbClr val="A4AEB5"/>
                    </a:solidFill>
                  </a:tcPr>
                </a:tc>
                <a:extLst>
                  <a:ext uri="{0D108BD9-81ED-4DB2-BD59-A6C34878D82A}">
                    <a16:rowId xmlns:a16="http://schemas.microsoft.com/office/drawing/2014/main" val="1868164287"/>
                  </a:ext>
                </a:extLst>
              </a:tr>
            </a:tbl>
          </a:graphicData>
        </a:graphic>
      </p:graphicFrame>
      <p:pic>
        <p:nvPicPr>
          <p:cNvPr id="19" name="Picture 18" descr="Icon&#10;&#10;Description automatically generated">
            <a:extLst>
              <a:ext uri="{FF2B5EF4-FFF2-40B4-BE49-F238E27FC236}">
                <a16:creationId xmlns:a16="http://schemas.microsoft.com/office/drawing/2014/main" id="{D7BC6578-94E3-433E-A3E7-74B6C28FA2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2443" y="1053441"/>
            <a:ext cx="1124714" cy="1185674"/>
          </a:xfrm>
          <a:prstGeom prst="rect">
            <a:avLst/>
          </a:prstGeom>
        </p:spPr>
      </p:pic>
      <p:pic>
        <p:nvPicPr>
          <p:cNvPr id="23" name="Picture 22" descr="Icon&#10;&#10;Description automatically generated">
            <a:extLst>
              <a:ext uri="{FF2B5EF4-FFF2-40B4-BE49-F238E27FC236}">
                <a16:creationId xmlns:a16="http://schemas.microsoft.com/office/drawing/2014/main" id="{CA834534-B831-4E5D-8290-0D9F77919B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3843" y="998681"/>
            <a:ext cx="1124714" cy="1185674"/>
          </a:xfrm>
          <a:prstGeom prst="rect">
            <a:avLst/>
          </a:prstGeom>
        </p:spPr>
      </p:pic>
      <p:pic>
        <p:nvPicPr>
          <p:cNvPr id="24" name="Picture 23" descr="Icon&#10;&#10;Description automatically generated">
            <a:extLst>
              <a:ext uri="{FF2B5EF4-FFF2-40B4-BE49-F238E27FC236}">
                <a16:creationId xmlns:a16="http://schemas.microsoft.com/office/drawing/2014/main" id="{8E410682-F9EF-4D3D-BA30-8C9D1A8BB1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07143" y="1032218"/>
            <a:ext cx="1124714" cy="1185674"/>
          </a:xfrm>
          <a:prstGeom prst="rect">
            <a:avLst/>
          </a:prstGeom>
        </p:spPr>
      </p:pic>
      <p:sp>
        <p:nvSpPr>
          <p:cNvPr id="20" name="Slide Number Placeholder 5">
            <a:extLst>
              <a:ext uri="{FF2B5EF4-FFF2-40B4-BE49-F238E27FC236}">
                <a16:creationId xmlns:a16="http://schemas.microsoft.com/office/drawing/2014/main" id="{F74041C4-56B6-45C8-9738-1D21CDA770BA}"/>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34</a:t>
            </a:fld>
            <a:endParaRPr lang="en-US" sz="1100">
              <a:latin typeface="+mn-lt"/>
            </a:endParaRPr>
          </a:p>
        </p:txBody>
      </p:sp>
      <p:sp>
        <p:nvSpPr>
          <p:cNvPr id="21" name="Footer Placeholder 8">
            <a:extLst>
              <a:ext uri="{FF2B5EF4-FFF2-40B4-BE49-F238E27FC236}">
                <a16:creationId xmlns:a16="http://schemas.microsoft.com/office/drawing/2014/main" id="{FC3BA0F4-A3B8-481D-AD40-98FF0F03F6EF}"/>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
        <p:nvSpPr>
          <p:cNvPr id="4" name="Right Brace 3">
            <a:extLst>
              <a:ext uri="{FF2B5EF4-FFF2-40B4-BE49-F238E27FC236}">
                <a16:creationId xmlns:a16="http://schemas.microsoft.com/office/drawing/2014/main" id="{1382BC71-7F5F-4E9E-813D-48117B8555CE}"/>
              </a:ext>
            </a:extLst>
          </p:cNvPr>
          <p:cNvSpPr/>
          <p:nvPr/>
        </p:nvSpPr>
        <p:spPr>
          <a:xfrm rot="10800000">
            <a:off x="1681214" y="2825973"/>
            <a:ext cx="380139" cy="1759789"/>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55B950A0-ADBE-42AF-8173-3475A50F2664}"/>
              </a:ext>
            </a:extLst>
          </p:cNvPr>
          <p:cNvSpPr txBox="1"/>
          <p:nvPr/>
        </p:nvSpPr>
        <p:spPr>
          <a:xfrm>
            <a:off x="601922" y="3444257"/>
            <a:ext cx="1162101" cy="523220"/>
          </a:xfrm>
          <a:prstGeom prst="rect">
            <a:avLst/>
          </a:prstGeom>
          <a:noFill/>
        </p:spPr>
        <p:txBody>
          <a:bodyPr wrap="square" rtlCol="0">
            <a:spAutoFit/>
          </a:bodyPr>
          <a:lstStyle/>
          <a:p>
            <a:pPr algn="ctr"/>
            <a:r>
              <a:rPr lang="en-US" sz="1400">
                <a:solidFill>
                  <a:schemeClr val="bg2">
                    <a:lumMod val="50000"/>
                  </a:schemeClr>
                </a:solidFill>
              </a:rPr>
              <a:t>Most Important</a:t>
            </a:r>
          </a:p>
        </p:txBody>
      </p:sp>
      <p:sp>
        <p:nvSpPr>
          <p:cNvPr id="14" name="TextBox 13">
            <a:extLst>
              <a:ext uri="{FF2B5EF4-FFF2-40B4-BE49-F238E27FC236}">
                <a16:creationId xmlns:a16="http://schemas.microsoft.com/office/drawing/2014/main" id="{368546E0-C0FC-4573-8E45-80DE35ECD0A0}"/>
              </a:ext>
            </a:extLst>
          </p:cNvPr>
          <p:cNvSpPr txBox="1"/>
          <p:nvPr/>
        </p:nvSpPr>
        <p:spPr>
          <a:xfrm>
            <a:off x="536286" y="5518060"/>
            <a:ext cx="1293371" cy="523220"/>
          </a:xfrm>
          <a:prstGeom prst="rect">
            <a:avLst/>
          </a:prstGeom>
          <a:noFill/>
        </p:spPr>
        <p:txBody>
          <a:bodyPr wrap="square" rtlCol="0">
            <a:spAutoFit/>
          </a:bodyPr>
          <a:lstStyle/>
          <a:p>
            <a:pPr algn="ctr"/>
            <a:r>
              <a:rPr lang="en-US" sz="1400">
                <a:solidFill>
                  <a:schemeClr val="bg2">
                    <a:lumMod val="50000"/>
                  </a:schemeClr>
                </a:solidFill>
              </a:rPr>
              <a:t>Least Important</a:t>
            </a:r>
          </a:p>
        </p:txBody>
      </p:sp>
    </p:spTree>
    <p:extLst>
      <p:ext uri="{BB962C8B-B14F-4D97-AF65-F5344CB8AC3E}">
        <p14:creationId xmlns:p14="http://schemas.microsoft.com/office/powerpoint/2010/main" val="3766008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030E71-EC1E-420A-B5F3-571F0A04DD20}"/>
              </a:ext>
            </a:extLst>
          </p:cNvPr>
          <p:cNvSpPr>
            <a:spLocks noGrp="1"/>
          </p:cNvSpPr>
          <p:nvPr>
            <p:ph type="title"/>
          </p:nvPr>
        </p:nvSpPr>
        <p:spPr/>
        <p:txBody>
          <a:bodyPr/>
          <a:lstStyle/>
          <a:p>
            <a:r>
              <a:rPr lang="en-US"/>
              <a:t>How Do Motivations Differ by: Job Role?</a:t>
            </a:r>
          </a:p>
        </p:txBody>
      </p:sp>
      <p:pic>
        <p:nvPicPr>
          <p:cNvPr id="11" name="Picture 10">
            <a:extLst>
              <a:ext uri="{FF2B5EF4-FFF2-40B4-BE49-F238E27FC236}">
                <a16:creationId xmlns:a16="http://schemas.microsoft.com/office/drawing/2014/main" id="{5315EEA9-6F13-4E1D-BF88-DDC1556E1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022" y="1241895"/>
            <a:ext cx="780658" cy="1171563"/>
          </a:xfrm>
          <a:prstGeom prst="rect">
            <a:avLst/>
          </a:prstGeom>
        </p:spPr>
      </p:pic>
      <p:graphicFrame>
        <p:nvGraphicFramePr>
          <p:cNvPr id="2" name="Table 1">
            <a:extLst>
              <a:ext uri="{FF2B5EF4-FFF2-40B4-BE49-F238E27FC236}">
                <a16:creationId xmlns:a16="http://schemas.microsoft.com/office/drawing/2014/main" id="{E2F0BF3B-5A85-4683-A189-0C6AF38096D1}"/>
              </a:ext>
            </a:extLst>
          </p:cNvPr>
          <p:cNvGraphicFramePr>
            <a:graphicFrameLocks noGrp="1"/>
          </p:cNvGraphicFramePr>
          <p:nvPr>
            <p:extLst>
              <p:ext uri="{D42A27DB-BD31-4B8C-83A1-F6EECF244321}">
                <p14:modId xmlns:p14="http://schemas.microsoft.com/office/powerpoint/2010/main" val="3763976526"/>
              </p:ext>
            </p:extLst>
          </p:nvPr>
        </p:nvGraphicFramePr>
        <p:xfrm>
          <a:off x="2278399" y="2397588"/>
          <a:ext cx="8092821" cy="3633749"/>
        </p:xfrm>
        <a:graphic>
          <a:graphicData uri="http://schemas.openxmlformats.org/drawingml/2006/table">
            <a:tbl>
              <a:tblPr firstRow="1" bandRow="1">
                <a:tableStyleId>{5C22544A-7EE6-4342-B048-85BDC9FD1C3A}</a:tableStyleId>
              </a:tblPr>
              <a:tblGrid>
                <a:gridCol w="2618648">
                  <a:extLst>
                    <a:ext uri="{9D8B030D-6E8A-4147-A177-3AD203B41FA5}">
                      <a16:colId xmlns:a16="http://schemas.microsoft.com/office/drawing/2014/main" val="4233419268"/>
                    </a:ext>
                  </a:extLst>
                </a:gridCol>
                <a:gridCol w="2732869">
                  <a:extLst>
                    <a:ext uri="{9D8B030D-6E8A-4147-A177-3AD203B41FA5}">
                      <a16:colId xmlns:a16="http://schemas.microsoft.com/office/drawing/2014/main" val="2000751783"/>
                    </a:ext>
                  </a:extLst>
                </a:gridCol>
                <a:gridCol w="2741304">
                  <a:extLst>
                    <a:ext uri="{9D8B030D-6E8A-4147-A177-3AD203B41FA5}">
                      <a16:colId xmlns:a16="http://schemas.microsoft.com/office/drawing/2014/main" val="780091676"/>
                    </a:ext>
                  </a:extLst>
                </a:gridCol>
              </a:tblGrid>
              <a:tr h="491942">
                <a:tc>
                  <a:txBody>
                    <a:bodyPr/>
                    <a:lstStyle/>
                    <a:p>
                      <a:pPr algn="ctr"/>
                      <a:r>
                        <a:rPr lang="en-US" sz="1600">
                          <a:solidFill>
                            <a:schemeClr val="tx1"/>
                          </a:solidFill>
                        </a:rPr>
                        <a:t>Admin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Leaders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Operations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6372384"/>
                  </a:ext>
                </a:extLst>
              </a:tr>
              <a:tr h="571126">
                <a:tc>
                  <a:txBody>
                    <a:bodyPr/>
                    <a:lstStyle/>
                    <a:p>
                      <a:r>
                        <a:rPr lang="en-US" sz="1600">
                          <a:solidFill>
                            <a:schemeClr val="bg1"/>
                          </a:solidFill>
                          <a:latin typeface="+mn-lt"/>
                        </a:rPr>
                        <a:t>Patient’s Health and </a:t>
                      </a:r>
                      <a:br>
                        <a:rPr lang="en-US" sz="1600">
                          <a:solidFill>
                            <a:schemeClr val="bg1"/>
                          </a:solidFill>
                          <a:latin typeface="+mn-lt"/>
                        </a:rPr>
                      </a:br>
                      <a:r>
                        <a:rPr lang="en-US" sz="1600">
                          <a:solidFill>
                            <a:schemeClr val="bg1"/>
                          </a:solidFill>
                          <a:latin typeface="+mn-lt"/>
                        </a:rPr>
                        <a:t>Well-Being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7532"/>
                    </a:solidFill>
                  </a:tcPr>
                </a:tc>
                <a:tc>
                  <a:txBody>
                    <a:bodyPr/>
                    <a:lstStyle/>
                    <a:p>
                      <a:r>
                        <a:rPr lang="en-US" sz="1600">
                          <a:solidFill>
                            <a:schemeClr val="bg1"/>
                          </a:solidFill>
                          <a:latin typeface="+mn-lt"/>
                        </a:rPr>
                        <a:t>Patient’s Health and </a:t>
                      </a:r>
                      <a:br>
                        <a:rPr lang="en-US" sz="1600">
                          <a:solidFill>
                            <a:schemeClr val="bg1"/>
                          </a:solidFill>
                          <a:latin typeface="+mn-lt"/>
                        </a:rPr>
                      </a:br>
                      <a:r>
                        <a:rPr lang="en-US" sz="1600">
                          <a:solidFill>
                            <a:schemeClr val="bg1"/>
                          </a:solidFill>
                          <a:latin typeface="+mn-lt"/>
                        </a:rPr>
                        <a:t>Well-Being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7532"/>
                    </a:solidFill>
                  </a:tcPr>
                </a:tc>
                <a:tc>
                  <a:txBody>
                    <a:bodyPr/>
                    <a:lstStyle/>
                    <a:p>
                      <a:r>
                        <a:rPr lang="en-US" sz="1600">
                          <a:solidFill>
                            <a:schemeClr val="bg1"/>
                          </a:solidFill>
                          <a:latin typeface="+mn-lt"/>
                        </a:rPr>
                        <a:t>Patient’s Health and </a:t>
                      </a:r>
                      <a:br>
                        <a:rPr lang="en-US" sz="1600">
                          <a:solidFill>
                            <a:schemeClr val="bg1"/>
                          </a:solidFill>
                          <a:latin typeface="+mn-lt"/>
                        </a:rPr>
                      </a:br>
                      <a:r>
                        <a:rPr lang="en-US" sz="1600">
                          <a:solidFill>
                            <a:schemeClr val="bg1"/>
                          </a:solidFill>
                          <a:latin typeface="+mn-lt"/>
                        </a:rPr>
                        <a:t>Well-Being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7532"/>
                    </a:solidFill>
                  </a:tcPr>
                </a:tc>
                <a:extLst>
                  <a:ext uri="{0D108BD9-81ED-4DB2-BD59-A6C34878D82A}">
                    <a16:rowId xmlns:a16="http://schemas.microsoft.com/office/drawing/2014/main" val="3202375975"/>
                  </a:ext>
                </a:extLst>
              </a:tr>
              <a:tr h="894080">
                <a:tc>
                  <a:txBody>
                    <a:bodyPr/>
                    <a:lstStyle/>
                    <a:p>
                      <a:r>
                        <a:rPr lang="en-US" sz="1600">
                          <a:solidFill>
                            <a:schemeClr val="bg1"/>
                          </a:solidFill>
                          <a:latin typeface="+mn-lt"/>
                        </a:rPr>
                        <a:t>Time/Efficiency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600">
                          <a:solidFill>
                            <a:schemeClr val="bg1"/>
                          </a:solidFill>
                          <a:latin typeface="+mn-lt"/>
                        </a:rPr>
                        <a:t>Time/Efficiency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chemeClr val="bg1"/>
                        </a:solidFill>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7354704"/>
                  </a:ext>
                </a:extLst>
              </a:tr>
              <a:tr h="653486">
                <a:tc>
                  <a:txBody>
                    <a:bodyPr/>
                    <a:lstStyle/>
                    <a:p>
                      <a:r>
                        <a:rPr lang="en-US" sz="1600">
                          <a:solidFill>
                            <a:schemeClr val="bg1"/>
                          </a:solidFill>
                          <a:latin typeface="+mn-lt"/>
                        </a:rPr>
                        <a:t>Compliance with Federal or State Rules and Regulations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sz="1600">
                        <a:solidFill>
                          <a:schemeClr val="bg1"/>
                        </a:solidFill>
                        <a:latin typeface="+mn-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a:solidFill>
                          <a:schemeClr val="bg1"/>
                        </a:solidFill>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2934916"/>
                  </a:ext>
                </a:extLst>
              </a:tr>
              <a:tr h="426686">
                <a:tc gridSpan="3">
                  <a:txBody>
                    <a:bodyPr/>
                    <a:lstStyle/>
                    <a:p>
                      <a:pPr algn="ctr">
                        <a:spcBef>
                          <a:spcPts val="600"/>
                        </a:spcBef>
                        <a:spcAft>
                          <a:spcPts val="600"/>
                        </a:spcAft>
                      </a:pPr>
                      <a:endParaRPr lang="en-US" sz="1600">
                        <a:solidFill>
                          <a:schemeClr val="tx1"/>
                        </a:solidFill>
                        <a:latin typeface="+mn-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a:spcBef>
                          <a:spcPts val="600"/>
                        </a:spcBef>
                        <a:spcAft>
                          <a:spcPts val="600"/>
                        </a:spcAft>
                      </a:pPr>
                      <a:endParaRPr lang="en-US"/>
                    </a:p>
                  </a:txBody>
                  <a:tcPr anchor="ctr">
                    <a:noFill/>
                  </a:tcPr>
                </a:tc>
                <a:extLst>
                  <a:ext uri="{0D108BD9-81ED-4DB2-BD59-A6C34878D82A}">
                    <a16:rowId xmlns:a16="http://schemas.microsoft.com/office/drawing/2014/main" val="1294713334"/>
                  </a:ext>
                </a:extLst>
              </a:tr>
              <a:tr h="588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Financial or Legal Penalties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mn-lt"/>
                          <a:ea typeface="+mn-ea"/>
                          <a:cs typeface="+mn-cs"/>
                        </a:rPr>
                        <a:t>Financial or Legal Penalties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mn-lt"/>
                        </a:rPr>
                        <a:t>Financial or Legal Penalties</a:t>
                      </a:r>
                      <a:endParaRPr kumimoji="0" lang="en-US" sz="1600" b="0" i="0" u="none" strike="noStrike" kern="1200" cap="none" spc="0" normalizeH="0" baseline="0" noProof="0">
                        <a:ln>
                          <a:noFill/>
                        </a:ln>
                        <a:solidFill>
                          <a:schemeClr val="tx1"/>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57403968"/>
                  </a:ext>
                </a:extLst>
              </a:tr>
            </a:tbl>
          </a:graphicData>
        </a:graphic>
      </p:graphicFrame>
      <p:pic>
        <p:nvPicPr>
          <p:cNvPr id="5" name="Picture 4" descr="Icon&#10;&#10;Description automatically generated">
            <a:extLst>
              <a:ext uri="{FF2B5EF4-FFF2-40B4-BE49-F238E27FC236}">
                <a16:creationId xmlns:a16="http://schemas.microsoft.com/office/drawing/2014/main" id="{2844368A-17AB-4688-ACF0-61B181D7A1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3618" y="1348006"/>
            <a:ext cx="982067" cy="1113742"/>
          </a:xfrm>
          <a:prstGeom prst="rect">
            <a:avLst/>
          </a:prstGeom>
        </p:spPr>
      </p:pic>
      <p:pic>
        <p:nvPicPr>
          <p:cNvPr id="7" name="Picture 6" descr="Icon&#10;&#10;Description automatically generated">
            <a:extLst>
              <a:ext uri="{FF2B5EF4-FFF2-40B4-BE49-F238E27FC236}">
                <a16:creationId xmlns:a16="http://schemas.microsoft.com/office/drawing/2014/main" id="{61071693-FFB4-44D1-BD0B-63AE3705C2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9145" y="1414769"/>
            <a:ext cx="1017729" cy="1080823"/>
          </a:xfrm>
          <a:prstGeom prst="rect">
            <a:avLst/>
          </a:prstGeom>
        </p:spPr>
      </p:pic>
      <p:sp>
        <p:nvSpPr>
          <p:cNvPr id="19" name="Slide Number Placeholder 5">
            <a:extLst>
              <a:ext uri="{FF2B5EF4-FFF2-40B4-BE49-F238E27FC236}">
                <a16:creationId xmlns:a16="http://schemas.microsoft.com/office/drawing/2014/main" id="{D206C03F-E1F7-4F95-B138-1400A6BB30A7}"/>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35</a:t>
            </a:fld>
            <a:endParaRPr lang="en-US" sz="1100">
              <a:latin typeface="+mn-lt"/>
            </a:endParaRPr>
          </a:p>
        </p:txBody>
      </p:sp>
      <p:sp>
        <p:nvSpPr>
          <p:cNvPr id="20" name="Footer Placeholder 8">
            <a:extLst>
              <a:ext uri="{FF2B5EF4-FFF2-40B4-BE49-F238E27FC236}">
                <a16:creationId xmlns:a16="http://schemas.microsoft.com/office/drawing/2014/main" id="{B7A8E996-E0DD-40FB-A2EB-B2745B6F53A2}"/>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
        <p:nvSpPr>
          <p:cNvPr id="13" name="Right Brace 12">
            <a:extLst>
              <a:ext uri="{FF2B5EF4-FFF2-40B4-BE49-F238E27FC236}">
                <a16:creationId xmlns:a16="http://schemas.microsoft.com/office/drawing/2014/main" id="{CC664F89-0708-4AE5-B11A-4C7B5080161E}"/>
              </a:ext>
            </a:extLst>
          </p:cNvPr>
          <p:cNvSpPr/>
          <p:nvPr/>
        </p:nvSpPr>
        <p:spPr>
          <a:xfrm rot="10800000">
            <a:off x="1778584" y="3090664"/>
            <a:ext cx="380139" cy="1759789"/>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1BC6F7DC-3956-4304-96BE-BE6122B924A6}"/>
              </a:ext>
            </a:extLst>
          </p:cNvPr>
          <p:cNvSpPr txBox="1"/>
          <p:nvPr/>
        </p:nvSpPr>
        <p:spPr>
          <a:xfrm>
            <a:off x="699292" y="3708948"/>
            <a:ext cx="1162101" cy="523220"/>
          </a:xfrm>
          <a:prstGeom prst="rect">
            <a:avLst/>
          </a:prstGeom>
          <a:noFill/>
        </p:spPr>
        <p:txBody>
          <a:bodyPr wrap="square" rtlCol="0">
            <a:spAutoFit/>
          </a:bodyPr>
          <a:lstStyle/>
          <a:p>
            <a:pPr algn="ctr"/>
            <a:r>
              <a:rPr lang="en-US" sz="1400">
                <a:solidFill>
                  <a:schemeClr val="bg2">
                    <a:lumMod val="50000"/>
                  </a:schemeClr>
                </a:solidFill>
              </a:rPr>
              <a:t>Most Important</a:t>
            </a:r>
          </a:p>
        </p:txBody>
      </p:sp>
      <p:sp>
        <p:nvSpPr>
          <p:cNvPr id="21" name="TextBox 20">
            <a:extLst>
              <a:ext uri="{FF2B5EF4-FFF2-40B4-BE49-F238E27FC236}">
                <a16:creationId xmlns:a16="http://schemas.microsoft.com/office/drawing/2014/main" id="{7A7E059C-B8E8-498F-AAA2-17ED44344BB7}"/>
              </a:ext>
            </a:extLst>
          </p:cNvPr>
          <p:cNvSpPr txBox="1"/>
          <p:nvPr/>
        </p:nvSpPr>
        <p:spPr>
          <a:xfrm>
            <a:off x="633656" y="5468737"/>
            <a:ext cx="1293371" cy="523220"/>
          </a:xfrm>
          <a:prstGeom prst="rect">
            <a:avLst/>
          </a:prstGeom>
          <a:noFill/>
        </p:spPr>
        <p:txBody>
          <a:bodyPr wrap="square" rtlCol="0">
            <a:spAutoFit/>
          </a:bodyPr>
          <a:lstStyle/>
          <a:p>
            <a:pPr algn="ctr"/>
            <a:r>
              <a:rPr lang="en-US" sz="1400">
                <a:solidFill>
                  <a:schemeClr val="bg2">
                    <a:lumMod val="50000"/>
                  </a:schemeClr>
                </a:solidFill>
              </a:rPr>
              <a:t>Least Important</a:t>
            </a:r>
          </a:p>
        </p:txBody>
      </p:sp>
    </p:spTree>
    <p:extLst>
      <p:ext uri="{BB962C8B-B14F-4D97-AF65-F5344CB8AC3E}">
        <p14:creationId xmlns:p14="http://schemas.microsoft.com/office/powerpoint/2010/main" val="132444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25E061-8414-47F6-B56A-FE8486A8BD33}"/>
              </a:ext>
            </a:extLst>
          </p:cNvPr>
          <p:cNvSpPr>
            <a:spLocks noGrp="1"/>
          </p:cNvSpPr>
          <p:nvPr>
            <p:ph idx="1"/>
          </p:nvPr>
        </p:nvSpPr>
        <p:spPr>
          <a:xfrm>
            <a:off x="838200" y="1356454"/>
            <a:ext cx="9670576" cy="4999895"/>
          </a:xfrm>
        </p:spPr>
        <p:txBody>
          <a:bodyPr/>
          <a:lstStyle/>
          <a:p>
            <a:pPr>
              <a:spcAft>
                <a:spcPts val="1200"/>
              </a:spcAft>
            </a:pPr>
            <a:r>
              <a:rPr lang="en-US" sz="2200">
                <a:latin typeface="+mn-lt"/>
                <a:cs typeface="Calibri Light" panose="020F0302020204030204" pitchFamily="34" charset="0"/>
              </a:rPr>
              <a:t>Next, we asked participants to rank up to three things that kept them (or others at their organization) from sending or receiving BH PHI electronically</a:t>
            </a:r>
          </a:p>
          <a:p>
            <a:pPr>
              <a:spcAft>
                <a:spcPts val="1200"/>
              </a:spcAft>
            </a:pPr>
            <a:r>
              <a:rPr lang="en-US" sz="2200">
                <a:latin typeface="+mn-lt"/>
              </a:rPr>
              <a:t>Participants could choose from: </a:t>
            </a:r>
          </a:p>
          <a:p>
            <a:pPr lvl="1">
              <a:lnSpc>
                <a:spcPct val="100000"/>
              </a:lnSpc>
              <a:spcBef>
                <a:spcPts val="0"/>
              </a:spcBef>
            </a:pPr>
            <a:r>
              <a:rPr lang="en-US" sz="1800">
                <a:latin typeface="+mn-lt"/>
              </a:rPr>
              <a:t>Time/workload </a:t>
            </a:r>
          </a:p>
          <a:p>
            <a:pPr lvl="1">
              <a:lnSpc>
                <a:spcPct val="100000"/>
              </a:lnSpc>
              <a:spcBef>
                <a:spcPts val="0"/>
              </a:spcBef>
            </a:pPr>
            <a:r>
              <a:rPr lang="en-US" sz="1800">
                <a:latin typeface="+mn-lt"/>
              </a:rPr>
              <a:t>Skills/knowledge </a:t>
            </a:r>
          </a:p>
          <a:p>
            <a:pPr lvl="1">
              <a:lnSpc>
                <a:spcPct val="100000"/>
              </a:lnSpc>
              <a:spcBef>
                <a:spcPts val="0"/>
              </a:spcBef>
            </a:pPr>
            <a:r>
              <a:rPr lang="en-US" sz="1800">
                <a:latin typeface="+mn-lt"/>
              </a:rPr>
              <a:t>Legal concerns/limitations</a:t>
            </a:r>
          </a:p>
          <a:p>
            <a:pPr lvl="1">
              <a:lnSpc>
                <a:spcPct val="100000"/>
              </a:lnSpc>
              <a:spcBef>
                <a:spcPts val="0"/>
              </a:spcBef>
            </a:pPr>
            <a:r>
              <a:rPr lang="en-US" sz="1800">
                <a:latin typeface="+mn-lt"/>
              </a:rPr>
              <a:t>Staffing</a:t>
            </a:r>
          </a:p>
          <a:p>
            <a:pPr lvl="1">
              <a:lnSpc>
                <a:spcPct val="100000"/>
              </a:lnSpc>
              <a:spcBef>
                <a:spcPts val="0"/>
              </a:spcBef>
            </a:pPr>
            <a:r>
              <a:rPr lang="en-US" sz="1800">
                <a:latin typeface="+mn-lt"/>
              </a:rPr>
              <a:t>Cost/funding</a:t>
            </a:r>
          </a:p>
          <a:p>
            <a:pPr lvl="1">
              <a:lnSpc>
                <a:spcPct val="100000"/>
              </a:lnSpc>
              <a:spcBef>
                <a:spcPts val="0"/>
              </a:spcBef>
            </a:pPr>
            <a:r>
              <a:rPr lang="en-US" sz="1800">
                <a:latin typeface="+mn-lt"/>
              </a:rPr>
              <a:t>Understanding of EHR/technology</a:t>
            </a:r>
          </a:p>
          <a:p>
            <a:pPr lvl="1">
              <a:lnSpc>
                <a:spcPct val="100000"/>
              </a:lnSpc>
              <a:spcBef>
                <a:spcPts val="0"/>
              </a:spcBef>
            </a:pPr>
            <a:r>
              <a:rPr lang="en-US" sz="1800">
                <a:latin typeface="+mn-lt"/>
              </a:rPr>
              <a:t>Capabilities of EHR/technology</a:t>
            </a:r>
          </a:p>
          <a:p>
            <a:pPr lvl="1">
              <a:lnSpc>
                <a:spcPct val="100000"/>
              </a:lnSpc>
              <a:spcBef>
                <a:spcPts val="0"/>
              </a:spcBef>
            </a:pPr>
            <a:r>
              <a:rPr lang="en-US" sz="1800">
                <a:latin typeface="+mn-lt"/>
              </a:rPr>
              <a:t>Understanding of HIE infrastructure</a:t>
            </a:r>
          </a:p>
          <a:p>
            <a:pPr lvl="1">
              <a:lnSpc>
                <a:spcPct val="100000"/>
              </a:lnSpc>
              <a:spcBef>
                <a:spcPts val="0"/>
              </a:spcBef>
            </a:pPr>
            <a:r>
              <a:rPr lang="en-US" sz="1800">
                <a:latin typeface="+mn-lt"/>
              </a:rPr>
              <a:t>Other</a:t>
            </a:r>
          </a:p>
        </p:txBody>
      </p:sp>
      <p:sp>
        <p:nvSpPr>
          <p:cNvPr id="3" name="Title 2">
            <a:extLst>
              <a:ext uri="{FF2B5EF4-FFF2-40B4-BE49-F238E27FC236}">
                <a16:creationId xmlns:a16="http://schemas.microsoft.com/office/drawing/2014/main" id="{DFAF6E75-3241-43FC-8BA1-4BFBA20EB63A}"/>
              </a:ext>
            </a:extLst>
          </p:cNvPr>
          <p:cNvSpPr>
            <a:spLocks noGrp="1"/>
          </p:cNvSpPr>
          <p:nvPr>
            <p:ph type="title"/>
          </p:nvPr>
        </p:nvSpPr>
        <p:spPr/>
        <p:txBody>
          <a:bodyPr/>
          <a:lstStyle/>
          <a:p>
            <a:r>
              <a:rPr lang="en-US">
                <a:latin typeface="+mj-lt"/>
              </a:rPr>
              <a:t>Survey Results: What Stops Electronic Sharing? </a:t>
            </a:r>
            <a:endParaRPr lang="en-US"/>
          </a:p>
        </p:txBody>
      </p:sp>
      <p:sp>
        <p:nvSpPr>
          <p:cNvPr id="7" name="Slide Number Placeholder 5">
            <a:extLst>
              <a:ext uri="{FF2B5EF4-FFF2-40B4-BE49-F238E27FC236}">
                <a16:creationId xmlns:a16="http://schemas.microsoft.com/office/drawing/2014/main" id="{915EE57A-20C3-49E5-B941-A6AD554149B9}"/>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36</a:t>
            </a:fld>
            <a:endParaRPr lang="en-US" sz="1100">
              <a:latin typeface="+mn-lt"/>
            </a:endParaRPr>
          </a:p>
        </p:txBody>
      </p:sp>
      <p:sp>
        <p:nvSpPr>
          <p:cNvPr id="8" name="Footer Placeholder 8">
            <a:extLst>
              <a:ext uri="{FF2B5EF4-FFF2-40B4-BE49-F238E27FC236}">
                <a16:creationId xmlns:a16="http://schemas.microsoft.com/office/drawing/2014/main" id="{DFC474CD-CD3D-4B4C-9CBE-DD323D61E206}"/>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174116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5CBE13-65C6-4C2C-9D1B-AA2AE50E5EBE}"/>
              </a:ext>
            </a:extLst>
          </p:cNvPr>
          <p:cNvSpPr/>
          <p:nvPr/>
        </p:nvSpPr>
        <p:spPr>
          <a:xfrm>
            <a:off x="1322318" y="1788229"/>
            <a:ext cx="9023350" cy="124549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a:extLst>
              <a:ext uri="{FF2B5EF4-FFF2-40B4-BE49-F238E27FC236}">
                <a16:creationId xmlns:a16="http://schemas.microsoft.com/office/drawing/2014/main" id="{08372157-826A-4CF8-A53D-BA8632EC710F}"/>
              </a:ext>
            </a:extLst>
          </p:cNvPr>
          <p:cNvGraphicFramePr/>
          <p:nvPr>
            <p:extLst>
              <p:ext uri="{D42A27DB-BD31-4B8C-83A1-F6EECF244321}">
                <p14:modId xmlns:p14="http://schemas.microsoft.com/office/powerpoint/2010/main" val="637992542"/>
              </p:ext>
            </p:extLst>
          </p:nvPr>
        </p:nvGraphicFramePr>
        <p:xfrm>
          <a:off x="1501035" y="1183582"/>
          <a:ext cx="9688893" cy="5304627"/>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a:extLst>
              <a:ext uri="{FF2B5EF4-FFF2-40B4-BE49-F238E27FC236}">
                <a16:creationId xmlns:a16="http://schemas.microsoft.com/office/drawing/2014/main" id="{E8D00CA0-709A-4046-B0B0-3E3CB89D2735}"/>
              </a:ext>
            </a:extLst>
          </p:cNvPr>
          <p:cNvSpPr/>
          <p:nvPr/>
        </p:nvSpPr>
        <p:spPr>
          <a:xfrm>
            <a:off x="3023247" y="5951145"/>
            <a:ext cx="3562351" cy="30413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91FC28D-52C7-4F66-AA15-4EBB164DBAE0}"/>
              </a:ext>
            </a:extLst>
          </p:cNvPr>
          <p:cNvSpPr>
            <a:spLocks noGrp="1"/>
          </p:cNvSpPr>
          <p:nvPr>
            <p:ph type="title"/>
          </p:nvPr>
        </p:nvSpPr>
        <p:spPr/>
        <p:txBody>
          <a:bodyPr/>
          <a:lstStyle/>
          <a:p>
            <a:r>
              <a:rPr lang="en-US">
                <a:latin typeface="+mj-lt"/>
              </a:rPr>
              <a:t>Survey</a:t>
            </a:r>
            <a:r>
              <a:rPr lang="en-US"/>
              <a:t> </a:t>
            </a:r>
            <a:r>
              <a:rPr lang="en-US">
                <a:latin typeface="+mj-lt"/>
              </a:rPr>
              <a:t>Results</a:t>
            </a:r>
            <a:r>
              <a:rPr lang="en-US"/>
              <a:t>: Top Barriers</a:t>
            </a:r>
          </a:p>
        </p:txBody>
      </p:sp>
      <p:sp>
        <p:nvSpPr>
          <p:cNvPr id="10" name="Slide Number Placeholder 5">
            <a:extLst>
              <a:ext uri="{FF2B5EF4-FFF2-40B4-BE49-F238E27FC236}">
                <a16:creationId xmlns:a16="http://schemas.microsoft.com/office/drawing/2014/main" id="{85F550B7-7C5B-46D0-94FB-EADD70851175}"/>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37</a:t>
            </a:fld>
            <a:endParaRPr lang="en-US" sz="1100">
              <a:latin typeface="+mn-lt"/>
            </a:endParaRPr>
          </a:p>
        </p:txBody>
      </p:sp>
      <p:sp>
        <p:nvSpPr>
          <p:cNvPr id="12" name="Footer Placeholder 8">
            <a:extLst>
              <a:ext uri="{FF2B5EF4-FFF2-40B4-BE49-F238E27FC236}">
                <a16:creationId xmlns:a16="http://schemas.microsoft.com/office/drawing/2014/main" id="{5DA0C208-8B03-4997-8E02-DF3FC6CBD25E}"/>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351846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030E71-EC1E-420A-B5F3-571F0A04DD20}"/>
              </a:ext>
            </a:extLst>
          </p:cNvPr>
          <p:cNvSpPr>
            <a:spLocks noGrp="1"/>
          </p:cNvSpPr>
          <p:nvPr>
            <p:ph type="title"/>
          </p:nvPr>
        </p:nvSpPr>
        <p:spPr/>
        <p:txBody>
          <a:bodyPr/>
          <a:lstStyle/>
          <a:p>
            <a:r>
              <a:rPr lang="en-US"/>
              <a:t>How Do Barriers </a:t>
            </a:r>
            <a:r>
              <a:rPr lang="en-US">
                <a:latin typeface="+mj-lt"/>
              </a:rPr>
              <a:t>Differ</a:t>
            </a:r>
            <a:r>
              <a:rPr lang="en-US"/>
              <a:t> by: Sharing Practices? </a:t>
            </a:r>
          </a:p>
        </p:txBody>
      </p:sp>
      <p:graphicFrame>
        <p:nvGraphicFramePr>
          <p:cNvPr id="2" name="Table 1">
            <a:extLst>
              <a:ext uri="{FF2B5EF4-FFF2-40B4-BE49-F238E27FC236}">
                <a16:creationId xmlns:a16="http://schemas.microsoft.com/office/drawing/2014/main" id="{E2F0BF3B-5A85-4683-A189-0C6AF38096D1}"/>
              </a:ext>
            </a:extLst>
          </p:cNvPr>
          <p:cNvGraphicFramePr>
            <a:graphicFrameLocks noGrp="1"/>
          </p:cNvGraphicFramePr>
          <p:nvPr>
            <p:extLst>
              <p:ext uri="{D42A27DB-BD31-4B8C-83A1-F6EECF244321}">
                <p14:modId xmlns:p14="http://schemas.microsoft.com/office/powerpoint/2010/main" val="2583410843"/>
              </p:ext>
            </p:extLst>
          </p:nvPr>
        </p:nvGraphicFramePr>
        <p:xfrm>
          <a:off x="2325717" y="2561802"/>
          <a:ext cx="7213043" cy="2948126"/>
        </p:xfrm>
        <a:graphic>
          <a:graphicData uri="http://schemas.openxmlformats.org/drawingml/2006/table">
            <a:tbl>
              <a:tblPr firstRow="1" bandRow="1">
                <a:tableStyleId>{5C22544A-7EE6-4342-B048-85BDC9FD1C3A}</a:tableStyleId>
              </a:tblPr>
              <a:tblGrid>
                <a:gridCol w="3584029">
                  <a:extLst>
                    <a:ext uri="{9D8B030D-6E8A-4147-A177-3AD203B41FA5}">
                      <a16:colId xmlns:a16="http://schemas.microsoft.com/office/drawing/2014/main" val="4252228725"/>
                    </a:ext>
                  </a:extLst>
                </a:gridCol>
                <a:gridCol w="3629014">
                  <a:extLst>
                    <a:ext uri="{9D8B030D-6E8A-4147-A177-3AD203B41FA5}">
                      <a16:colId xmlns:a16="http://schemas.microsoft.com/office/drawing/2014/main" val="2937739838"/>
                    </a:ext>
                  </a:extLst>
                </a:gridCol>
              </a:tblGrid>
              <a:tr h="507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Shares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a:solidFill>
                            <a:schemeClr val="tx1"/>
                          </a:solidFill>
                        </a:rPr>
                        <a:t>Doesn’t Share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6372384"/>
                  </a:ext>
                </a:extLst>
              </a:tr>
              <a:tr h="810424">
                <a:tc>
                  <a:txBody>
                    <a:bodyPr/>
                    <a:lstStyle/>
                    <a:p>
                      <a:r>
                        <a:rPr lang="en-US" sz="1600">
                          <a:solidFill>
                            <a:schemeClr val="bg1"/>
                          </a:solidFill>
                        </a:rPr>
                        <a:t>Legal Concerns/Limitations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7532"/>
                    </a:solidFill>
                  </a:tcPr>
                </a:tc>
                <a:tc>
                  <a:txBody>
                    <a:bodyPr/>
                    <a:lstStyle/>
                    <a:p>
                      <a:r>
                        <a:rPr lang="en-US" sz="1600">
                          <a:solidFill>
                            <a:schemeClr val="bg1"/>
                          </a:solidFill>
                        </a:rPr>
                        <a:t>Legal Concerns/Limitations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7532"/>
                    </a:solidFill>
                  </a:tcPr>
                </a:tc>
                <a:extLst>
                  <a:ext uri="{0D108BD9-81ED-4DB2-BD59-A6C34878D82A}">
                    <a16:rowId xmlns:a16="http://schemas.microsoft.com/office/drawing/2014/main" val="3202375975"/>
                  </a:ext>
                </a:extLst>
              </a:tr>
              <a:tr h="810424">
                <a:tc>
                  <a:txBody>
                    <a:bodyPr/>
                    <a:lstStyle/>
                    <a:p>
                      <a:r>
                        <a:rPr lang="en-US" sz="1600">
                          <a:solidFill>
                            <a:schemeClr val="bg1"/>
                          </a:solidFill>
                        </a:rPr>
                        <a:t>Capabilities of EHR/Technology</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600">
                          <a:solidFill>
                            <a:schemeClr val="bg1"/>
                          </a:solidFill>
                        </a:rPr>
                        <a:t>Understanding of EHR/Technology</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67354704"/>
                  </a:ext>
                </a:extLst>
              </a:tr>
              <a:tr h="453794">
                <a:tc gridSpan="2">
                  <a:txBody>
                    <a:bodyPr/>
                    <a:lstStyle/>
                    <a:p>
                      <a:pPr algn="ctr"/>
                      <a:endParaRPr lang="en-US" sz="160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noFill/>
                  </a:tcPr>
                </a:tc>
                <a:extLst>
                  <a:ext uri="{0D108BD9-81ED-4DB2-BD59-A6C34878D82A}">
                    <a16:rowId xmlns:a16="http://schemas.microsoft.com/office/drawing/2014/main" val="1294713334"/>
                  </a:ext>
                </a:extLst>
              </a:tr>
              <a:tr h="365760">
                <a:tc>
                  <a:txBody>
                    <a:bodyPr/>
                    <a:lstStyle/>
                    <a:p>
                      <a:pPr algn="l"/>
                      <a:r>
                        <a:rPr lang="en-US" sz="1600">
                          <a:solidFill>
                            <a:schemeClr val="tx1"/>
                          </a:solidFill>
                        </a:rPr>
                        <a:t>Staffing</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en-US" sz="1600">
                          <a:solidFill>
                            <a:schemeClr val="tx1"/>
                          </a:solidFill>
                        </a:rPr>
                        <a:t>Staffing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57403968"/>
                  </a:ext>
                </a:extLst>
              </a:tr>
            </a:tbl>
          </a:graphicData>
        </a:graphic>
      </p:graphicFrame>
      <p:pic>
        <p:nvPicPr>
          <p:cNvPr id="5" name="Picture 4" descr="Icon&#10;&#10;Description automatically generated">
            <a:extLst>
              <a:ext uri="{FF2B5EF4-FFF2-40B4-BE49-F238E27FC236}">
                <a16:creationId xmlns:a16="http://schemas.microsoft.com/office/drawing/2014/main" id="{536B0198-C5A0-4892-8F78-C7636D6445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6505" y="1363238"/>
            <a:ext cx="1115570" cy="1185674"/>
          </a:xfrm>
          <a:prstGeom prst="rect">
            <a:avLst/>
          </a:prstGeom>
        </p:spPr>
      </p:pic>
      <p:pic>
        <p:nvPicPr>
          <p:cNvPr id="7" name="Picture 6" descr="Icon&#10;&#10;Description automatically generated">
            <a:extLst>
              <a:ext uri="{FF2B5EF4-FFF2-40B4-BE49-F238E27FC236}">
                <a16:creationId xmlns:a16="http://schemas.microsoft.com/office/drawing/2014/main" id="{2F785650-EE5D-4C88-B0DE-BDC3B65E6C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9306" y="1363238"/>
            <a:ext cx="1124714" cy="1185674"/>
          </a:xfrm>
          <a:prstGeom prst="rect">
            <a:avLst/>
          </a:prstGeom>
        </p:spPr>
      </p:pic>
      <p:sp>
        <p:nvSpPr>
          <p:cNvPr id="18" name="Slide Number Placeholder 5">
            <a:extLst>
              <a:ext uri="{FF2B5EF4-FFF2-40B4-BE49-F238E27FC236}">
                <a16:creationId xmlns:a16="http://schemas.microsoft.com/office/drawing/2014/main" id="{2D69728A-591A-4C87-B8B3-B21840D5517E}"/>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38</a:t>
            </a:fld>
            <a:endParaRPr lang="en-US" sz="1100">
              <a:latin typeface="+mn-lt"/>
            </a:endParaRPr>
          </a:p>
        </p:txBody>
      </p:sp>
      <p:sp>
        <p:nvSpPr>
          <p:cNvPr id="19" name="Footer Placeholder 8">
            <a:extLst>
              <a:ext uri="{FF2B5EF4-FFF2-40B4-BE49-F238E27FC236}">
                <a16:creationId xmlns:a16="http://schemas.microsoft.com/office/drawing/2014/main" id="{C76916E5-0812-495A-9A05-569780239852}"/>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
        <p:nvSpPr>
          <p:cNvPr id="13" name="TextBox 12">
            <a:extLst>
              <a:ext uri="{FF2B5EF4-FFF2-40B4-BE49-F238E27FC236}">
                <a16:creationId xmlns:a16="http://schemas.microsoft.com/office/drawing/2014/main" id="{D3181658-5C0B-42E1-978E-E2EA712B0F71}"/>
              </a:ext>
            </a:extLst>
          </p:cNvPr>
          <p:cNvSpPr txBox="1"/>
          <p:nvPr/>
        </p:nvSpPr>
        <p:spPr>
          <a:xfrm>
            <a:off x="759451" y="3617075"/>
            <a:ext cx="1162101" cy="523220"/>
          </a:xfrm>
          <a:prstGeom prst="rect">
            <a:avLst/>
          </a:prstGeom>
          <a:noFill/>
        </p:spPr>
        <p:txBody>
          <a:bodyPr wrap="square" rtlCol="0">
            <a:spAutoFit/>
          </a:bodyPr>
          <a:lstStyle/>
          <a:p>
            <a:pPr algn="ctr"/>
            <a:r>
              <a:rPr lang="en-US" sz="1400">
                <a:solidFill>
                  <a:schemeClr val="bg2">
                    <a:lumMod val="50000"/>
                  </a:schemeClr>
                </a:solidFill>
              </a:rPr>
              <a:t>Most Important</a:t>
            </a:r>
          </a:p>
        </p:txBody>
      </p:sp>
      <p:sp>
        <p:nvSpPr>
          <p:cNvPr id="14" name="TextBox 13">
            <a:extLst>
              <a:ext uri="{FF2B5EF4-FFF2-40B4-BE49-F238E27FC236}">
                <a16:creationId xmlns:a16="http://schemas.microsoft.com/office/drawing/2014/main" id="{0CD14094-0EBA-434F-8B4F-2E07696A9D44}"/>
              </a:ext>
            </a:extLst>
          </p:cNvPr>
          <p:cNvSpPr txBox="1"/>
          <p:nvPr/>
        </p:nvSpPr>
        <p:spPr>
          <a:xfrm>
            <a:off x="693815" y="5096832"/>
            <a:ext cx="1293371" cy="523220"/>
          </a:xfrm>
          <a:prstGeom prst="rect">
            <a:avLst/>
          </a:prstGeom>
          <a:noFill/>
        </p:spPr>
        <p:txBody>
          <a:bodyPr wrap="square" rtlCol="0">
            <a:spAutoFit/>
          </a:bodyPr>
          <a:lstStyle/>
          <a:p>
            <a:pPr algn="ctr"/>
            <a:r>
              <a:rPr lang="en-US" sz="1400">
                <a:solidFill>
                  <a:schemeClr val="bg2">
                    <a:lumMod val="50000"/>
                  </a:schemeClr>
                </a:solidFill>
              </a:rPr>
              <a:t>Least Important</a:t>
            </a:r>
          </a:p>
        </p:txBody>
      </p:sp>
      <p:sp>
        <p:nvSpPr>
          <p:cNvPr id="20" name="Right Brace 19">
            <a:extLst>
              <a:ext uri="{FF2B5EF4-FFF2-40B4-BE49-F238E27FC236}">
                <a16:creationId xmlns:a16="http://schemas.microsoft.com/office/drawing/2014/main" id="{4FA42EA4-175A-450D-8A82-659BEA6B439F}"/>
              </a:ext>
            </a:extLst>
          </p:cNvPr>
          <p:cNvSpPr/>
          <p:nvPr/>
        </p:nvSpPr>
        <p:spPr>
          <a:xfrm rot="10800000">
            <a:off x="1827269" y="3256086"/>
            <a:ext cx="380139" cy="1220903"/>
          </a:xfrm>
          <a:prstGeom prst="rightBrace">
            <a:avLst/>
          </a:prstGeom>
          <a:ln w="952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70542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030E71-EC1E-420A-B5F3-571F0A04DD20}"/>
              </a:ext>
            </a:extLst>
          </p:cNvPr>
          <p:cNvSpPr>
            <a:spLocks noGrp="1"/>
          </p:cNvSpPr>
          <p:nvPr>
            <p:ph type="title"/>
          </p:nvPr>
        </p:nvSpPr>
        <p:spPr/>
        <p:txBody>
          <a:bodyPr/>
          <a:lstStyle/>
          <a:p>
            <a:r>
              <a:rPr lang="en-US">
                <a:latin typeface="+mj-lt"/>
              </a:rPr>
              <a:t>How Do Barriers Differ by: Organization Type? </a:t>
            </a:r>
          </a:p>
        </p:txBody>
      </p:sp>
      <p:graphicFrame>
        <p:nvGraphicFramePr>
          <p:cNvPr id="2" name="Table 1">
            <a:extLst>
              <a:ext uri="{FF2B5EF4-FFF2-40B4-BE49-F238E27FC236}">
                <a16:creationId xmlns:a16="http://schemas.microsoft.com/office/drawing/2014/main" id="{E2F0BF3B-5A85-4683-A189-0C6AF38096D1}"/>
              </a:ext>
            </a:extLst>
          </p:cNvPr>
          <p:cNvGraphicFramePr>
            <a:graphicFrameLocks noGrp="1"/>
          </p:cNvGraphicFramePr>
          <p:nvPr>
            <p:extLst>
              <p:ext uri="{D42A27DB-BD31-4B8C-83A1-F6EECF244321}">
                <p14:modId xmlns:p14="http://schemas.microsoft.com/office/powerpoint/2010/main" val="242524346"/>
              </p:ext>
            </p:extLst>
          </p:nvPr>
        </p:nvGraphicFramePr>
        <p:xfrm>
          <a:off x="2275153" y="2392678"/>
          <a:ext cx="8589483" cy="3642362"/>
        </p:xfrm>
        <a:graphic>
          <a:graphicData uri="http://schemas.openxmlformats.org/drawingml/2006/table">
            <a:tbl>
              <a:tblPr firstRow="1" bandRow="1">
                <a:tableStyleId>{5C22544A-7EE6-4342-B048-85BDC9FD1C3A}</a:tableStyleId>
              </a:tblPr>
              <a:tblGrid>
                <a:gridCol w="2769580">
                  <a:extLst>
                    <a:ext uri="{9D8B030D-6E8A-4147-A177-3AD203B41FA5}">
                      <a16:colId xmlns:a16="http://schemas.microsoft.com/office/drawing/2014/main" val="4233419268"/>
                    </a:ext>
                  </a:extLst>
                </a:gridCol>
                <a:gridCol w="2905467">
                  <a:extLst>
                    <a:ext uri="{9D8B030D-6E8A-4147-A177-3AD203B41FA5}">
                      <a16:colId xmlns:a16="http://schemas.microsoft.com/office/drawing/2014/main" val="2000751783"/>
                    </a:ext>
                  </a:extLst>
                </a:gridCol>
                <a:gridCol w="2914436">
                  <a:extLst>
                    <a:ext uri="{9D8B030D-6E8A-4147-A177-3AD203B41FA5}">
                      <a16:colId xmlns:a16="http://schemas.microsoft.com/office/drawing/2014/main" val="780091676"/>
                    </a:ext>
                  </a:extLst>
                </a:gridCol>
              </a:tblGrid>
              <a:tr h="507724">
                <a:tc>
                  <a:txBody>
                    <a:bodyPr/>
                    <a:lstStyle/>
                    <a:p>
                      <a:pPr algn="ctr"/>
                      <a:r>
                        <a:rPr lang="en-US" sz="1600">
                          <a:solidFill>
                            <a:schemeClr val="tx1"/>
                          </a:solidFill>
                        </a:rPr>
                        <a:t>Behavioral Health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Health plans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Physical Health</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6372384"/>
                  </a:ext>
                </a:extLst>
              </a:tr>
              <a:tr h="810424">
                <a:tc>
                  <a:txBody>
                    <a:bodyPr/>
                    <a:lstStyle/>
                    <a:p>
                      <a:r>
                        <a:rPr lang="en-US" sz="1600">
                          <a:solidFill>
                            <a:schemeClr val="bg1"/>
                          </a:solidFill>
                          <a:latin typeface="+mn-lt"/>
                        </a:rPr>
                        <a:t>Legal Concerns/Limitations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7532"/>
                    </a:solidFill>
                  </a:tcPr>
                </a:tc>
                <a:tc>
                  <a:txBody>
                    <a:bodyPr/>
                    <a:lstStyle/>
                    <a:p>
                      <a:r>
                        <a:rPr lang="en-US" sz="1600">
                          <a:solidFill>
                            <a:schemeClr val="bg1"/>
                          </a:solidFill>
                          <a:latin typeface="+mn-lt"/>
                        </a:rPr>
                        <a:t>Legal Concerns/Limitations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7532"/>
                    </a:solidFill>
                  </a:tcPr>
                </a:tc>
                <a:tc>
                  <a:txBody>
                    <a:bodyPr/>
                    <a:lstStyle/>
                    <a:p>
                      <a:r>
                        <a:rPr lang="en-US" sz="1600">
                          <a:solidFill>
                            <a:schemeClr val="bg1"/>
                          </a:solidFill>
                          <a:latin typeface="+mn-lt"/>
                        </a:rPr>
                        <a:t>Legal Concerns/Limitations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7532"/>
                    </a:solidFill>
                  </a:tcPr>
                </a:tc>
                <a:extLst>
                  <a:ext uri="{0D108BD9-81ED-4DB2-BD59-A6C34878D82A}">
                    <a16:rowId xmlns:a16="http://schemas.microsoft.com/office/drawing/2014/main" val="3202375975"/>
                  </a:ext>
                </a:extLst>
              </a:tr>
              <a:tr h="810424">
                <a:tc>
                  <a:txBody>
                    <a:bodyPr/>
                    <a:lstStyle/>
                    <a:p>
                      <a:r>
                        <a:rPr lang="en-US" sz="1600">
                          <a:solidFill>
                            <a:schemeClr val="bg1"/>
                          </a:solidFill>
                          <a:latin typeface="+mn-lt"/>
                        </a:rPr>
                        <a:t>Capabilities of EHR/Technology</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600">
                          <a:solidFill>
                            <a:schemeClr val="bg1"/>
                          </a:solidFill>
                          <a:latin typeface="+mn-lt"/>
                        </a:rPr>
                        <a:t>Capabilities of EHR/Technology</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600">
                          <a:solidFill>
                            <a:schemeClr val="bg1"/>
                          </a:solidFill>
                          <a:latin typeface="+mn-lt"/>
                        </a:rPr>
                        <a:t>Capabilities of EHR/Technology</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67354704"/>
                  </a:ext>
                </a:extLst>
              </a:tr>
              <a:tr h="507950">
                <a:tc gridSpan="3">
                  <a:txBody>
                    <a:bodyPr/>
                    <a:lstStyle/>
                    <a:p>
                      <a:pPr algn="ctr">
                        <a:spcBef>
                          <a:spcPts val="600"/>
                        </a:spcBef>
                        <a:spcAft>
                          <a:spcPts val="600"/>
                        </a:spcAft>
                      </a:pPr>
                      <a:endParaRPr lang="en-US" sz="1600">
                        <a:latin typeface="+mn-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a:spcBef>
                          <a:spcPts val="600"/>
                        </a:spcBef>
                        <a:spcAft>
                          <a:spcPts val="600"/>
                        </a:spcAft>
                      </a:pPr>
                      <a:endParaRPr lang="en-US"/>
                    </a:p>
                  </a:txBody>
                  <a:tcPr anchor="ctr">
                    <a:noFill/>
                  </a:tcPr>
                </a:tc>
                <a:extLst>
                  <a:ext uri="{0D108BD9-81ED-4DB2-BD59-A6C34878D82A}">
                    <a16:rowId xmlns:a16="http://schemas.microsoft.com/office/drawing/2014/main" val="1294713334"/>
                  </a:ext>
                </a:extLst>
              </a:tr>
              <a:tr h="18288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Staffing</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mn-lt"/>
                        </a:rPr>
                        <a:t>Staffing</a:t>
                      </a:r>
                      <a:endParaRPr kumimoji="0" lang="en-US" sz="1600" b="0" i="0" u="none" strike="noStrike" kern="1200" cap="none" spc="0" normalizeH="0" baseline="0" noProof="0">
                        <a:ln>
                          <a:noFill/>
                        </a:ln>
                        <a:solidFill>
                          <a:prstClr val="black"/>
                        </a:solidFill>
                        <a:effectLst/>
                        <a:uLnTx/>
                        <a:uFillTx/>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mn-lt"/>
                        </a:rPr>
                        <a:t>Cost/Funding</a:t>
                      </a:r>
                      <a:endParaRPr kumimoji="0" lang="en-US" sz="1600" b="0" i="0" u="none" strike="noStrike" kern="1200" cap="none" spc="0" normalizeH="0" baseline="0" noProof="0">
                        <a:ln>
                          <a:noFill/>
                        </a:ln>
                        <a:solidFill>
                          <a:prstClr val="black"/>
                        </a:solidFill>
                        <a:effectLst/>
                        <a:uLnTx/>
                        <a:uFillTx/>
                        <a:latin typeface="+mn-lt"/>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57403968"/>
                  </a:ext>
                </a:extLst>
              </a:tr>
              <a:tr h="1219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txBody>
                  <a:tcPr>
                    <a:solidFill>
                      <a:srgbClr val="A4AEB5"/>
                    </a:solidFill>
                  </a:tcPr>
                </a:tc>
                <a:tc vMerge="1">
                  <a:txBody>
                    <a:bodyPr/>
                    <a:lstStyle/>
                    <a:p>
                      <a:endParaRPr lang="en-US"/>
                    </a:p>
                  </a:txBody>
                  <a:tcPr/>
                </a:tc>
                <a:tc>
                  <a:txBody>
                    <a:bodyPr/>
                    <a:lstStyle/>
                    <a:p>
                      <a:r>
                        <a:rPr lang="en-US" sz="1600">
                          <a:latin typeface="+mn-lt"/>
                        </a:rPr>
                        <a:t>Staffing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868164287"/>
                  </a:ext>
                </a:extLst>
              </a:tr>
              <a:tr h="243840">
                <a:tc vMerge="1">
                  <a:txBody>
                    <a:bodyPr/>
                    <a:lstStyle/>
                    <a:p>
                      <a:endParaRPr lang="en-US"/>
                    </a:p>
                  </a:txBody>
                  <a:tcPr/>
                </a:tc>
                <a:tc vMerge="1">
                  <a:txBody>
                    <a:bodyPr/>
                    <a:lstStyle/>
                    <a:p>
                      <a:endParaRPr lang="en-US"/>
                    </a:p>
                  </a:txBody>
                  <a:tcPr/>
                </a:tc>
                <a:tc>
                  <a:txBody>
                    <a:bodyPr/>
                    <a:lstStyle/>
                    <a:p>
                      <a:r>
                        <a:rPr lang="en-US" sz="1600">
                          <a:latin typeface="+mn-lt"/>
                        </a:rPr>
                        <a:t>Skills/Knowledge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31431448"/>
                  </a:ext>
                </a:extLst>
              </a:tr>
            </a:tbl>
          </a:graphicData>
        </a:graphic>
      </p:graphicFrame>
      <p:pic>
        <p:nvPicPr>
          <p:cNvPr id="9" name="Picture 8" descr="Icon&#10;&#10;Description automatically generated">
            <a:extLst>
              <a:ext uri="{FF2B5EF4-FFF2-40B4-BE49-F238E27FC236}">
                <a16:creationId xmlns:a16="http://schemas.microsoft.com/office/drawing/2014/main" id="{CC448D74-2878-401F-BC88-9178279278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7910" y="1174933"/>
            <a:ext cx="1124714" cy="1185674"/>
          </a:xfrm>
          <a:prstGeom prst="rect">
            <a:avLst/>
          </a:prstGeom>
        </p:spPr>
      </p:pic>
      <p:pic>
        <p:nvPicPr>
          <p:cNvPr id="15" name="Picture 14" descr="Icon&#10;&#10;Description automatically generated">
            <a:extLst>
              <a:ext uri="{FF2B5EF4-FFF2-40B4-BE49-F238E27FC236}">
                <a16:creationId xmlns:a16="http://schemas.microsoft.com/office/drawing/2014/main" id="{545CFDF6-7BAD-42CA-B6AF-3E3AEF8A81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3211" y="1181604"/>
            <a:ext cx="1124714" cy="1185674"/>
          </a:xfrm>
          <a:prstGeom prst="rect">
            <a:avLst/>
          </a:prstGeom>
        </p:spPr>
      </p:pic>
      <p:pic>
        <p:nvPicPr>
          <p:cNvPr id="16" name="Picture 15" descr="Icon&#10;&#10;Description automatically generated">
            <a:extLst>
              <a:ext uri="{FF2B5EF4-FFF2-40B4-BE49-F238E27FC236}">
                <a16:creationId xmlns:a16="http://schemas.microsoft.com/office/drawing/2014/main" id="{EF63F6BB-7AB6-4F1E-A852-35A626B0CF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612" y="1180603"/>
            <a:ext cx="1124714" cy="1185674"/>
          </a:xfrm>
          <a:prstGeom prst="rect">
            <a:avLst/>
          </a:prstGeom>
        </p:spPr>
      </p:pic>
      <p:sp>
        <p:nvSpPr>
          <p:cNvPr id="21" name="Slide Number Placeholder 5">
            <a:extLst>
              <a:ext uri="{FF2B5EF4-FFF2-40B4-BE49-F238E27FC236}">
                <a16:creationId xmlns:a16="http://schemas.microsoft.com/office/drawing/2014/main" id="{19EF7CBB-980E-4C10-9814-2F743C5E867C}"/>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39</a:t>
            </a:fld>
            <a:endParaRPr lang="en-US" sz="1100">
              <a:latin typeface="+mn-lt"/>
            </a:endParaRPr>
          </a:p>
        </p:txBody>
      </p:sp>
      <p:sp>
        <p:nvSpPr>
          <p:cNvPr id="22" name="Footer Placeholder 8">
            <a:extLst>
              <a:ext uri="{FF2B5EF4-FFF2-40B4-BE49-F238E27FC236}">
                <a16:creationId xmlns:a16="http://schemas.microsoft.com/office/drawing/2014/main" id="{DAAC4CC7-BC1F-40B4-8B4C-319505640104}"/>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
        <p:nvSpPr>
          <p:cNvPr id="13" name="TextBox 12">
            <a:extLst>
              <a:ext uri="{FF2B5EF4-FFF2-40B4-BE49-F238E27FC236}">
                <a16:creationId xmlns:a16="http://schemas.microsoft.com/office/drawing/2014/main" id="{F04247C5-25D0-41FF-A571-3AE4B8504C1C}"/>
              </a:ext>
            </a:extLst>
          </p:cNvPr>
          <p:cNvSpPr txBox="1"/>
          <p:nvPr/>
        </p:nvSpPr>
        <p:spPr>
          <a:xfrm>
            <a:off x="710217" y="3544886"/>
            <a:ext cx="1162101" cy="523220"/>
          </a:xfrm>
          <a:prstGeom prst="rect">
            <a:avLst/>
          </a:prstGeom>
          <a:noFill/>
        </p:spPr>
        <p:txBody>
          <a:bodyPr wrap="square" rtlCol="0">
            <a:spAutoFit/>
          </a:bodyPr>
          <a:lstStyle/>
          <a:p>
            <a:pPr algn="ctr"/>
            <a:r>
              <a:rPr lang="en-US" sz="1400">
                <a:solidFill>
                  <a:schemeClr val="bg2">
                    <a:lumMod val="50000"/>
                  </a:schemeClr>
                </a:solidFill>
              </a:rPr>
              <a:t>Most Important</a:t>
            </a:r>
          </a:p>
        </p:txBody>
      </p:sp>
      <p:sp>
        <p:nvSpPr>
          <p:cNvPr id="14" name="TextBox 13">
            <a:extLst>
              <a:ext uri="{FF2B5EF4-FFF2-40B4-BE49-F238E27FC236}">
                <a16:creationId xmlns:a16="http://schemas.microsoft.com/office/drawing/2014/main" id="{9213E99E-489C-4978-B7AC-FFAD3E11599A}"/>
              </a:ext>
            </a:extLst>
          </p:cNvPr>
          <p:cNvSpPr txBox="1"/>
          <p:nvPr/>
        </p:nvSpPr>
        <p:spPr>
          <a:xfrm>
            <a:off x="644581" y="5286784"/>
            <a:ext cx="1293371" cy="523220"/>
          </a:xfrm>
          <a:prstGeom prst="rect">
            <a:avLst/>
          </a:prstGeom>
          <a:noFill/>
        </p:spPr>
        <p:txBody>
          <a:bodyPr wrap="square" rtlCol="0">
            <a:spAutoFit/>
          </a:bodyPr>
          <a:lstStyle/>
          <a:p>
            <a:pPr algn="ctr"/>
            <a:r>
              <a:rPr lang="en-US" sz="1400">
                <a:solidFill>
                  <a:schemeClr val="bg2">
                    <a:lumMod val="50000"/>
                  </a:schemeClr>
                </a:solidFill>
              </a:rPr>
              <a:t>Least Important</a:t>
            </a:r>
          </a:p>
        </p:txBody>
      </p:sp>
      <p:sp>
        <p:nvSpPr>
          <p:cNvPr id="23" name="Right Brace 22">
            <a:extLst>
              <a:ext uri="{FF2B5EF4-FFF2-40B4-BE49-F238E27FC236}">
                <a16:creationId xmlns:a16="http://schemas.microsoft.com/office/drawing/2014/main" id="{F5CEBA32-3409-4C8B-9578-F28283131793}"/>
              </a:ext>
            </a:extLst>
          </p:cNvPr>
          <p:cNvSpPr/>
          <p:nvPr/>
        </p:nvSpPr>
        <p:spPr>
          <a:xfrm rot="10800000">
            <a:off x="1778035" y="3183897"/>
            <a:ext cx="380139" cy="1220903"/>
          </a:xfrm>
          <a:prstGeom prst="rightBrace">
            <a:avLst/>
          </a:prstGeom>
          <a:ln w="952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6489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onestop.altarum.org@SSL\DavWWWRoot\sites\Communities\CMMIDent\Shared Documents\SmileConnect\Branding\Smile Connect Logos\Single color logo\White Transp\SmileConnect_white.png">
            <a:extLst>
              <a:ext uri="{FF2B5EF4-FFF2-40B4-BE49-F238E27FC236}">
                <a16:creationId xmlns:a16="http://schemas.microsoft.com/office/drawing/2014/main" id="{F5BC9FBE-F857-4F80-A3B7-D546A2F6EB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7354" y="6187006"/>
            <a:ext cx="705834" cy="3913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437F694-C7C8-4360-A391-D90BADC50F80}"/>
              </a:ext>
            </a:extLst>
          </p:cNvPr>
          <p:cNvSpPr/>
          <p:nvPr/>
        </p:nvSpPr>
        <p:spPr>
          <a:xfrm>
            <a:off x="296221" y="716481"/>
            <a:ext cx="26670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chemeClr val="bg1"/>
                </a:solidFill>
              </a:ln>
              <a:solidFill>
                <a:schemeClr val="bg1"/>
              </a:solidFill>
            </a:endParaRPr>
          </a:p>
        </p:txBody>
      </p:sp>
      <p:cxnSp>
        <p:nvCxnSpPr>
          <p:cNvPr id="12" name="Straight Arrow Connector 11">
            <a:extLst>
              <a:ext uri="{FF2B5EF4-FFF2-40B4-BE49-F238E27FC236}">
                <a16:creationId xmlns:a16="http://schemas.microsoft.com/office/drawing/2014/main" id="{B2CE9E2E-A336-45EF-8051-44FA6A12D23C}"/>
              </a:ext>
            </a:extLst>
          </p:cNvPr>
          <p:cNvCxnSpPr>
            <a:cxnSpLocks/>
          </p:cNvCxnSpPr>
          <p:nvPr/>
        </p:nvCxnSpPr>
        <p:spPr>
          <a:xfrm>
            <a:off x="827470" y="4178367"/>
            <a:ext cx="10362088" cy="0"/>
          </a:xfrm>
          <a:prstGeom prst="straightConnector1">
            <a:avLst/>
          </a:prstGeom>
          <a:ln w="57150">
            <a:solidFill>
              <a:srgbClr val="EB753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AA5A52-8876-4826-AA0A-A9D14C7A7AFB}"/>
              </a:ext>
            </a:extLst>
          </p:cNvPr>
          <p:cNvCxnSpPr>
            <a:cxnSpLocks/>
          </p:cNvCxnSpPr>
          <p:nvPr/>
        </p:nvCxnSpPr>
        <p:spPr>
          <a:xfrm flipV="1">
            <a:off x="5347933" y="3131740"/>
            <a:ext cx="0" cy="1046628"/>
          </a:xfrm>
          <a:prstGeom prst="line">
            <a:avLst/>
          </a:prstGeom>
          <a:ln w="19050">
            <a:solidFill>
              <a:srgbClr val="EB753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25DBA8B-91FA-41E3-8542-F86D8EE7005A}"/>
              </a:ext>
            </a:extLst>
          </p:cNvPr>
          <p:cNvSpPr txBox="1"/>
          <p:nvPr/>
        </p:nvSpPr>
        <p:spPr>
          <a:xfrm>
            <a:off x="5347933" y="5540879"/>
            <a:ext cx="1531914" cy="646331"/>
          </a:xfrm>
          <a:prstGeom prst="rect">
            <a:avLst/>
          </a:prstGeom>
          <a:noFill/>
        </p:spPr>
        <p:txBody>
          <a:bodyPr wrap="square" rtlCol="0">
            <a:spAutoFit/>
          </a:bodyPr>
          <a:lstStyle/>
          <a:p>
            <a:pPr algn="ctr"/>
            <a:r>
              <a:rPr lang="en-US">
                <a:cs typeface="Calibri" panose="020F0502020204030204" pitchFamily="34" charset="0"/>
              </a:rPr>
              <a:t>November 2019</a:t>
            </a:r>
          </a:p>
        </p:txBody>
      </p:sp>
      <p:sp>
        <p:nvSpPr>
          <p:cNvPr id="43" name="TextBox 49">
            <a:extLst>
              <a:ext uri="{FF2B5EF4-FFF2-40B4-BE49-F238E27FC236}">
                <a16:creationId xmlns:a16="http://schemas.microsoft.com/office/drawing/2014/main" id="{9D88737F-35BB-46EF-ADBD-8D2B78EC713D}"/>
              </a:ext>
            </a:extLst>
          </p:cNvPr>
          <p:cNvSpPr txBox="1"/>
          <p:nvPr/>
        </p:nvSpPr>
        <p:spPr>
          <a:xfrm>
            <a:off x="8094027" y="5202995"/>
            <a:ext cx="2956116" cy="369296"/>
          </a:xfrm>
          <a:prstGeom prst="rect">
            <a:avLst/>
          </a:prstGeom>
          <a:solidFill>
            <a:srgbClr val="6BA3B9"/>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prstClr val="white"/>
                </a:solidFill>
                <a:cs typeface="Calibri" panose="020F0502020204030204" pitchFamily="34" charset="0"/>
              </a:rPr>
              <a:t>Hold Dialogue Sessions</a:t>
            </a:r>
          </a:p>
        </p:txBody>
      </p:sp>
      <p:cxnSp>
        <p:nvCxnSpPr>
          <p:cNvPr id="47" name="Straight Connector 46">
            <a:extLst>
              <a:ext uri="{FF2B5EF4-FFF2-40B4-BE49-F238E27FC236}">
                <a16:creationId xmlns:a16="http://schemas.microsoft.com/office/drawing/2014/main" id="{5D657085-4602-4A9C-97AC-68C58090DD7D}"/>
              </a:ext>
            </a:extLst>
          </p:cNvPr>
          <p:cNvCxnSpPr>
            <a:cxnSpLocks/>
          </p:cNvCxnSpPr>
          <p:nvPr/>
        </p:nvCxnSpPr>
        <p:spPr>
          <a:xfrm>
            <a:off x="11189558" y="4154298"/>
            <a:ext cx="0" cy="1329609"/>
          </a:xfrm>
          <a:prstGeom prst="line">
            <a:avLst/>
          </a:prstGeom>
          <a:ln w="28575">
            <a:solidFill>
              <a:srgbClr val="EB753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7BF17E7-4D24-4F53-B076-F4EB76567A90}"/>
              </a:ext>
            </a:extLst>
          </p:cNvPr>
          <p:cNvCxnSpPr>
            <a:cxnSpLocks/>
          </p:cNvCxnSpPr>
          <p:nvPr/>
        </p:nvCxnSpPr>
        <p:spPr>
          <a:xfrm>
            <a:off x="827470" y="4148923"/>
            <a:ext cx="0" cy="1351168"/>
          </a:xfrm>
          <a:prstGeom prst="line">
            <a:avLst/>
          </a:prstGeom>
          <a:ln w="28575">
            <a:solidFill>
              <a:srgbClr val="EB7532"/>
            </a:solidFill>
          </a:ln>
        </p:spPr>
        <p:style>
          <a:lnRef idx="1">
            <a:schemeClr val="accent1"/>
          </a:lnRef>
          <a:fillRef idx="0">
            <a:schemeClr val="accent1"/>
          </a:fillRef>
          <a:effectRef idx="0">
            <a:schemeClr val="accent1"/>
          </a:effectRef>
          <a:fontRef idx="minor">
            <a:schemeClr val="tx1"/>
          </a:fontRef>
        </p:style>
      </p:cxnSp>
      <p:sp>
        <p:nvSpPr>
          <p:cNvPr id="50" name="TextBox 35">
            <a:extLst>
              <a:ext uri="{FF2B5EF4-FFF2-40B4-BE49-F238E27FC236}">
                <a16:creationId xmlns:a16="http://schemas.microsoft.com/office/drawing/2014/main" id="{0350CF3A-404A-4640-8E3A-D7698E05BABF}"/>
              </a:ext>
            </a:extLst>
          </p:cNvPr>
          <p:cNvSpPr txBox="1"/>
          <p:nvPr/>
        </p:nvSpPr>
        <p:spPr>
          <a:xfrm>
            <a:off x="4456961" y="2598309"/>
            <a:ext cx="1830600" cy="461665"/>
          </a:xfrm>
          <a:prstGeom prst="rect">
            <a:avLst/>
          </a:prstGeom>
          <a:noFill/>
          <a:ln w="28575">
            <a:noFill/>
            <a:prstDash val="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prstClr val="black"/>
                </a:solidFill>
                <a:cs typeface="Calibri" panose="020F0502020204030204" pitchFamily="34" charset="0"/>
              </a:rPr>
              <a:t>Training webinar delivered 10/2019</a:t>
            </a:r>
          </a:p>
        </p:txBody>
      </p:sp>
      <p:sp>
        <p:nvSpPr>
          <p:cNvPr id="52" name="TextBox 51">
            <a:extLst>
              <a:ext uri="{FF2B5EF4-FFF2-40B4-BE49-F238E27FC236}">
                <a16:creationId xmlns:a16="http://schemas.microsoft.com/office/drawing/2014/main" id="{140D4E79-6857-4779-9CE1-84F2BE05CE9A}"/>
              </a:ext>
            </a:extLst>
          </p:cNvPr>
          <p:cNvSpPr txBox="1"/>
          <p:nvPr/>
        </p:nvSpPr>
        <p:spPr>
          <a:xfrm>
            <a:off x="10319625" y="5540551"/>
            <a:ext cx="1531914" cy="646331"/>
          </a:xfrm>
          <a:prstGeom prst="rect">
            <a:avLst/>
          </a:prstGeom>
          <a:noFill/>
        </p:spPr>
        <p:txBody>
          <a:bodyPr wrap="square" rtlCol="0">
            <a:spAutoFit/>
          </a:bodyPr>
          <a:lstStyle/>
          <a:p>
            <a:pPr algn="ctr"/>
            <a:r>
              <a:rPr lang="en-US">
                <a:cs typeface="Calibri" panose="020F0502020204030204" pitchFamily="34" charset="0"/>
              </a:rPr>
              <a:t>February 2021</a:t>
            </a:r>
          </a:p>
        </p:txBody>
      </p:sp>
      <p:sp>
        <p:nvSpPr>
          <p:cNvPr id="53" name="TextBox 52">
            <a:extLst>
              <a:ext uri="{FF2B5EF4-FFF2-40B4-BE49-F238E27FC236}">
                <a16:creationId xmlns:a16="http://schemas.microsoft.com/office/drawing/2014/main" id="{5B036273-A1F6-47EC-B25E-7AD0807BE84E}"/>
              </a:ext>
            </a:extLst>
          </p:cNvPr>
          <p:cNvSpPr txBox="1"/>
          <p:nvPr/>
        </p:nvSpPr>
        <p:spPr>
          <a:xfrm>
            <a:off x="193226" y="5540551"/>
            <a:ext cx="1531914" cy="646331"/>
          </a:xfrm>
          <a:prstGeom prst="rect">
            <a:avLst/>
          </a:prstGeom>
          <a:noFill/>
        </p:spPr>
        <p:txBody>
          <a:bodyPr wrap="square" rtlCol="0">
            <a:spAutoFit/>
          </a:bodyPr>
          <a:lstStyle/>
          <a:p>
            <a:pPr algn="ctr"/>
            <a:r>
              <a:rPr lang="en-US">
                <a:cs typeface="Calibri" panose="020F0502020204030204" pitchFamily="34" charset="0"/>
              </a:rPr>
              <a:t>November 2018</a:t>
            </a:r>
          </a:p>
        </p:txBody>
      </p:sp>
      <p:cxnSp>
        <p:nvCxnSpPr>
          <p:cNvPr id="54" name="Straight Connector 53">
            <a:extLst>
              <a:ext uri="{FF2B5EF4-FFF2-40B4-BE49-F238E27FC236}">
                <a16:creationId xmlns:a16="http://schemas.microsoft.com/office/drawing/2014/main" id="{7BF3305B-6A65-4501-BBB9-DF773D1109DA}"/>
              </a:ext>
            </a:extLst>
          </p:cNvPr>
          <p:cNvCxnSpPr>
            <a:cxnSpLocks/>
          </p:cNvCxnSpPr>
          <p:nvPr/>
        </p:nvCxnSpPr>
        <p:spPr>
          <a:xfrm flipV="1">
            <a:off x="3670299" y="3452882"/>
            <a:ext cx="0" cy="725484"/>
          </a:xfrm>
          <a:prstGeom prst="line">
            <a:avLst/>
          </a:prstGeom>
          <a:ln w="19050">
            <a:solidFill>
              <a:srgbClr val="EB753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6" name="TextBox 35">
            <a:extLst>
              <a:ext uri="{FF2B5EF4-FFF2-40B4-BE49-F238E27FC236}">
                <a16:creationId xmlns:a16="http://schemas.microsoft.com/office/drawing/2014/main" id="{64238585-B48D-4F13-8A97-09C3A91E8B01}"/>
              </a:ext>
            </a:extLst>
          </p:cNvPr>
          <p:cNvSpPr txBox="1"/>
          <p:nvPr/>
        </p:nvSpPr>
        <p:spPr>
          <a:xfrm>
            <a:off x="2802618" y="2747600"/>
            <a:ext cx="1830600" cy="646331"/>
          </a:xfrm>
          <a:prstGeom prst="rect">
            <a:avLst/>
          </a:prstGeom>
          <a:noFill/>
          <a:ln w="28575">
            <a:noFill/>
            <a:prstDash val="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prstClr val="black"/>
                </a:solidFill>
                <a:cs typeface="Calibri" panose="020F0502020204030204" pitchFamily="34" charset="0"/>
              </a:rPr>
              <a:t>PHI Consent Tool and SME form published 9/2019</a:t>
            </a:r>
          </a:p>
        </p:txBody>
      </p:sp>
      <p:sp>
        <p:nvSpPr>
          <p:cNvPr id="21" name="TextBox 49">
            <a:extLst>
              <a:ext uri="{FF2B5EF4-FFF2-40B4-BE49-F238E27FC236}">
                <a16:creationId xmlns:a16="http://schemas.microsoft.com/office/drawing/2014/main" id="{236EC892-79AA-47CB-A14C-ED2C9F233127}"/>
              </a:ext>
            </a:extLst>
          </p:cNvPr>
          <p:cNvSpPr txBox="1"/>
          <p:nvPr/>
        </p:nvSpPr>
        <p:spPr>
          <a:xfrm>
            <a:off x="959183" y="4323222"/>
            <a:ext cx="3506762" cy="369332"/>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prstClr val="white"/>
                </a:solidFill>
                <a:cs typeface="Calibri" panose="020F0502020204030204" pitchFamily="34" charset="0"/>
              </a:rPr>
              <a:t>Develop PHI Consent Tool</a:t>
            </a:r>
          </a:p>
        </p:txBody>
      </p:sp>
      <p:sp>
        <p:nvSpPr>
          <p:cNvPr id="44" name="TextBox 49">
            <a:extLst>
              <a:ext uri="{FF2B5EF4-FFF2-40B4-BE49-F238E27FC236}">
                <a16:creationId xmlns:a16="http://schemas.microsoft.com/office/drawing/2014/main" id="{019EC8CE-C2BE-4BB3-80AE-05655FCBCFD8}"/>
              </a:ext>
            </a:extLst>
          </p:cNvPr>
          <p:cNvSpPr txBox="1"/>
          <p:nvPr/>
        </p:nvSpPr>
        <p:spPr>
          <a:xfrm>
            <a:off x="4465945" y="4323222"/>
            <a:ext cx="6584198" cy="369294"/>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prstClr val="white"/>
                </a:solidFill>
                <a:cs typeface="Calibri" panose="020F0502020204030204" pitchFamily="34" charset="0"/>
              </a:rPr>
              <a:t>Deliver SME &amp; Update Materials</a:t>
            </a:r>
          </a:p>
        </p:txBody>
      </p:sp>
      <p:sp>
        <p:nvSpPr>
          <p:cNvPr id="30" name="TextBox 49">
            <a:extLst>
              <a:ext uri="{FF2B5EF4-FFF2-40B4-BE49-F238E27FC236}">
                <a16:creationId xmlns:a16="http://schemas.microsoft.com/office/drawing/2014/main" id="{C64F0AC9-1996-4D53-824D-92444CF9DD2B}"/>
              </a:ext>
            </a:extLst>
          </p:cNvPr>
          <p:cNvSpPr txBox="1"/>
          <p:nvPr/>
        </p:nvSpPr>
        <p:spPr>
          <a:xfrm>
            <a:off x="4822330" y="4764282"/>
            <a:ext cx="4389690" cy="369332"/>
          </a:xfrm>
          <a:prstGeom prst="rect">
            <a:avLst/>
          </a:prstGeom>
          <a:solidFill>
            <a:srgbClr val="00AB8E"/>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prstClr val="white"/>
                </a:solidFill>
                <a:cs typeface="Arial" panose="020B0604020202020204" pitchFamily="34" charset="0"/>
              </a:rPr>
              <a:t>Create Training </a:t>
            </a:r>
            <a:r>
              <a:rPr lang="en-US">
                <a:solidFill>
                  <a:prstClr val="white"/>
                </a:solidFill>
                <a:cs typeface="Calibri" panose="020F0502020204030204" pitchFamily="34" charset="0"/>
              </a:rPr>
              <a:t>Videos</a:t>
            </a:r>
          </a:p>
        </p:txBody>
      </p:sp>
      <p:cxnSp>
        <p:nvCxnSpPr>
          <p:cNvPr id="20" name="Straight Connector 19">
            <a:extLst>
              <a:ext uri="{FF2B5EF4-FFF2-40B4-BE49-F238E27FC236}">
                <a16:creationId xmlns:a16="http://schemas.microsoft.com/office/drawing/2014/main" id="{07CC5A8D-9D0B-43E0-9117-D5F2A6B1B1B6}"/>
              </a:ext>
            </a:extLst>
          </p:cNvPr>
          <p:cNvCxnSpPr>
            <a:cxnSpLocks/>
          </p:cNvCxnSpPr>
          <p:nvPr/>
        </p:nvCxnSpPr>
        <p:spPr>
          <a:xfrm flipV="1">
            <a:off x="7676301" y="3138983"/>
            <a:ext cx="0" cy="990894"/>
          </a:xfrm>
          <a:prstGeom prst="line">
            <a:avLst/>
          </a:prstGeom>
          <a:ln w="19050">
            <a:solidFill>
              <a:srgbClr val="EB753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TextBox 35">
            <a:extLst>
              <a:ext uri="{FF2B5EF4-FFF2-40B4-BE49-F238E27FC236}">
                <a16:creationId xmlns:a16="http://schemas.microsoft.com/office/drawing/2014/main" id="{791EF227-6015-4082-9ED6-5086376C1989}"/>
              </a:ext>
            </a:extLst>
          </p:cNvPr>
          <p:cNvSpPr txBox="1"/>
          <p:nvPr/>
        </p:nvSpPr>
        <p:spPr>
          <a:xfrm>
            <a:off x="7029499" y="2488789"/>
            <a:ext cx="1217692" cy="646331"/>
          </a:xfrm>
          <a:prstGeom prst="rect">
            <a:avLst/>
          </a:prstGeom>
          <a:noFill/>
          <a:ln w="28575">
            <a:noFill/>
            <a:prstDash val="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prstClr val="black"/>
                </a:solidFill>
                <a:cs typeface="Calibri" panose="020F0502020204030204" pitchFamily="34" charset="0"/>
              </a:rPr>
              <a:t>Drafted video scripts 02/2020</a:t>
            </a:r>
          </a:p>
        </p:txBody>
      </p:sp>
      <p:cxnSp>
        <p:nvCxnSpPr>
          <p:cNvPr id="24" name="Straight Connector 23">
            <a:extLst>
              <a:ext uri="{FF2B5EF4-FFF2-40B4-BE49-F238E27FC236}">
                <a16:creationId xmlns:a16="http://schemas.microsoft.com/office/drawing/2014/main" id="{041DE97A-503F-4D15-8942-8D31A4411D40}"/>
              </a:ext>
            </a:extLst>
          </p:cNvPr>
          <p:cNvCxnSpPr>
            <a:cxnSpLocks/>
          </p:cNvCxnSpPr>
          <p:nvPr/>
        </p:nvCxnSpPr>
        <p:spPr>
          <a:xfrm flipV="1">
            <a:off x="9404344" y="3680939"/>
            <a:ext cx="0" cy="447679"/>
          </a:xfrm>
          <a:prstGeom prst="line">
            <a:avLst/>
          </a:prstGeom>
          <a:ln w="19050">
            <a:solidFill>
              <a:srgbClr val="EB753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65F5DA-1FAE-4097-A712-449D94812240}"/>
              </a:ext>
            </a:extLst>
          </p:cNvPr>
          <p:cNvCxnSpPr>
            <a:cxnSpLocks/>
          </p:cNvCxnSpPr>
          <p:nvPr/>
        </p:nvCxnSpPr>
        <p:spPr>
          <a:xfrm flipV="1">
            <a:off x="10661200" y="2695663"/>
            <a:ext cx="1675" cy="1429494"/>
          </a:xfrm>
          <a:prstGeom prst="line">
            <a:avLst/>
          </a:prstGeom>
          <a:ln w="19050">
            <a:solidFill>
              <a:srgbClr val="EB753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TextBox 35">
            <a:extLst>
              <a:ext uri="{FF2B5EF4-FFF2-40B4-BE49-F238E27FC236}">
                <a16:creationId xmlns:a16="http://schemas.microsoft.com/office/drawing/2014/main" id="{F11DC307-003B-421E-A8A2-6D95E3B172DB}"/>
              </a:ext>
            </a:extLst>
          </p:cNvPr>
          <p:cNvSpPr txBox="1"/>
          <p:nvPr/>
        </p:nvSpPr>
        <p:spPr>
          <a:xfrm>
            <a:off x="8743852" y="2582446"/>
            <a:ext cx="1223572" cy="1015663"/>
          </a:xfrm>
          <a:prstGeom prst="rect">
            <a:avLst/>
          </a:prstGeom>
          <a:noFill/>
          <a:ln w="28575">
            <a:noFill/>
            <a:prstDash val="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prstClr val="black"/>
                </a:solidFill>
                <a:cs typeface="Calibri" panose="020F0502020204030204" pitchFamily="34" charset="0"/>
              </a:rPr>
              <a:t>Dialogue session ‘pre-survey’ launched 7/2020</a:t>
            </a:r>
          </a:p>
        </p:txBody>
      </p:sp>
      <p:cxnSp>
        <p:nvCxnSpPr>
          <p:cNvPr id="29" name="Straight Connector 28">
            <a:extLst>
              <a:ext uri="{FF2B5EF4-FFF2-40B4-BE49-F238E27FC236}">
                <a16:creationId xmlns:a16="http://schemas.microsoft.com/office/drawing/2014/main" id="{C1F0EAA7-6FA3-4441-8AFA-6CA31A934C90}"/>
              </a:ext>
            </a:extLst>
          </p:cNvPr>
          <p:cNvCxnSpPr>
            <a:cxnSpLocks/>
          </p:cNvCxnSpPr>
          <p:nvPr/>
        </p:nvCxnSpPr>
        <p:spPr>
          <a:xfrm flipV="1">
            <a:off x="6643333" y="2430269"/>
            <a:ext cx="0" cy="1699609"/>
          </a:xfrm>
          <a:prstGeom prst="line">
            <a:avLst/>
          </a:prstGeom>
          <a:ln w="19050">
            <a:solidFill>
              <a:srgbClr val="EB753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Box 35">
            <a:extLst>
              <a:ext uri="{FF2B5EF4-FFF2-40B4-BE49-F238E27FC236}">
                <a16:creationId xmlns:a16="http://schemas.microsoft.com/office/drawing/2014/main" id="{2F8DDEE5-723E-4071-BB39-C8BD153D26F3}"/>
              </a:ext>
            </a:extLst>
          </p:cNvPr>
          <p:cNvSpPr txBox="1"/>
          <p:nvPr/>
        </p:nvSpPr>
        <p:spPr>
          <a:xfrm>
            <a:off x="5720173" y="1961554"/>
            <a:ext cx="1830600" cy="461665"/>
          </a:xfrm>
          <a:prstGeom prst="rect">
            <a:avLst/>
          </a:prstGeom>
          <a:noFill/>
          <a:ln w="28575">
            <a:noFill/>
            <a:prstDash val="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prstClr val="black"/>
                </a:solidFill>
                <a:cs typeface="Calibri" panose="020F0502020204030204" pitchFamily="34" charset="0"/>
              </a:rPr>
              <a:t>PHI Consent Tool V2 Release 12/2019</a:t>
            </a:r>
          </a:p>
        </p:txBody>
      </p:sp>
      <p:sp>
        <p:nvSpPr>
          <p:cNvPr id="35" name="TextBox 35">
            <a:extLst>
              <a:ext uri="{FF2B5EF4-FFF2-40B4-BE49-F238E27FC236}">
                <a16:creationId xmlns:a16="http://schemas.microsoft.com/office/drawing/2014/main" id="{B2036B6D-99E8-488B-9FB3-15C663E4AAFB}"/>
              </a:ext>
            </a:extLst>
          </p:cNvPr>
          <p:cNvSpPr txBox="1"/>
          <p:nvPr/>
        </p:nvSpPr>
        <p:spPr>
          <a:xfrm>
            <a:off x="10024664" y="1965019"/>
            <a:ext cx="1329136" cy="646331"/>
          </a:xfrm>
          <a:prstGeom prst="rect">
            <a:avLst/>
          </a:prstGeom>
          <a:noFill/>
          <a:ln w="28575">
            <a:noFill/>
            <a:prstDash val="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prstClr val="black"/>
                </a:solidFill>
                <a:cs typeface="Calibri" panose="020F0502020204030204" pitchFamily="34" charset="0"/>
              </a:rPr>
              <a:t>Dialogue Sessions Sept and Oct 2020</a:t>
            </a:r>
          </a:p>
        </p:txBody>
      </p:sp>
      <p:cxnSp>
        <p:nvCxnSpPr>
          <p:cNvPr id="36" name="Straight Connector 35">
            <a:extLst>
              <a:ext uri="{FF2B5EF4-FFF2-40B4-BE49-F238E27FC236}">
                <a16:creationId xmlns:a16="http://schemas.microsoft.com/office/drawing/2014/main" id="{B57A3F0D-4BEC-4825-8E85-E092116BBD20}"/>
              </a:ext>
            </a:extLst>
          </p:cNvPr>
          <p:cNvCxnSpPr>
            <a:cxnSpLocks/>
          </p:cNvCxnSpPr>
          <p:nvPr/>
        </p:nvCxnSpPr>
        <p:spPr>
          <a:xfrm flipV="1">
            <a:off x="8607963" y="2891867"/>
            <a:ext cx="0" cy="1257056"/>
          </a:xfrm>
          <a:prstGeom prst="line">
            <a:avLst/>
          </a:prstGeom>
          <a:ln w="19050">
            <a:solidFill>
              <a:srgbClr val="EB753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TextBox 35">
            <a:extLst>
              <a:ext uri="{FF2B5EF4-FFF2-40B4-BE49-F238E27FC236}">
                <a16:creationId xmlns:a16="http://schemas.microsoft.com/office/drawing/2014/main" id="{417954A5-DAF2-428F-81FB-F24B296069FA}"/>
              </a:ext>
            </a:extLst>
          </p:cNvPr>
          <p:cNvSpPr txBox="1"/>
          <p:nvPr/>
        </p:nvSpPr>
        <p:spPr>
          <a:xfrm>
            <a:off x="8047434" y="2057132"/>
            <a:ext cx="1121057" cy="646331"/>
          </a:xfrm>
          <a:prstGeom prst="rect">
            <a:avLst/>
          </a:prstGeom>
          <a:noFill/>
          <a:ln w="28575">
            <a:noFill/>
            <a:prstDash val="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prstClr val="black"/>
                </a:solidFill>
                <a:cs typeface="Calibri" panose="020F0502020204030204" pitchFamily="34" charset="0"/>
              </a:rPr>
              <a:t>Videos Recorded 7/20</a:t>
            </a:r>
          </a:p>
        </p:txBody>
      </p:sp>
      <p:sp>
        <p:nvSpPr>
          <p:cNvPr id="8" name="Title 7">
            <a:extLst>
              <a:ext uri="{FF2B5EF4-FFF2-40B4-BE49-F238E27FC236}">
                <a16:creationId xmlns:a16="http://schemas.microsoft.com/office/drawing/2014/main" id="{C07B5681-5CFC-4B55-A5B5-277F25896558}"/>
              </a:ext>
            </a:extLst>
          </p:cNvPr>
          <p:cNvSpPr>
            <a:spLocks noGrp="1"/>
          </p:cNvSpPr>
          <p:nvPr>
            <p:ph type="title"/>
          </p:nvPr>
        </p:nvSpPr>
        <p:spPr/>
        <p:txBody>
          <a:bodyPr/>
          <a:lstStyle/>
          <a:p>
            <a:r>
              <a:rPr lang="en-US">
                <a:latin typeface="+mj-lt"/>
              </a:rPr>
              <a:t>Project Timeline</a:t>
            </a:r>
          </a:p>
        </p:txBody>
      </p:sp>
      <p:sp>
        <p:nvSpPr>
          <p:cNvPr id="33" name="Slide Number Placeholder 5">
            <a:extLst>
              <a:ext uri="{FF2B5EF4-FFF2-40B4-BE49-F238E27FC236}">
                <a16:creationId xmlns:a16="http://schemas.microsoft.com/office/drawing/2014/main" id="{C61BBD00-414D-4B6E-A46C-2583CA67C382}"/>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4</a:t>
            </a:fld>
            <a:endParaRPr lang="en-US" sz="1100">
              <a:latin typeface="+mn-lt"/>
            </a:endParaRPr>
          </a:p>
        </p:txBody>
      </p:sp>
      <p:sp>
        <p:nvSpPr>
          <p:cNvPr id="37" name="TextBox 35">
            <a:extLst>
              <a:ext uri="{FF2B5EF4-FFF2-40B4-BE49-F238E27FC236}">
                <a16:creationId xmlns:a16="http://schemas.microsoft.com/office/drawing/2014/main" id="{CE69181A-A026-4A75-984E-8A6DC59A8053}"/>
              </a:ext>
            </a:extLst>
          </p:cNvPr>
          <p:cNvSpPr txBox="1"/>
          <p:nvPr/>
        </p:nvSpPr>
        <p:spPr>
          <a:xfrm>
            <a:off x="10572593" y="2850219"/>
            <a:ext cx="1329136" cy="276999"/>
          </a:xfrm>
          <a:prstGeom prst="rect">
            <a:avLst/>
          </a:prstGeom>
          <a:noFill/>
          <a:ln w="28575">
            <a:noFill/>
            <a:prstDash val="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prstClr val="black"/>
                </a:solidFill>
                <a:cs typeface="Calibri" panose="020F0502020204030204" pitchFamily="34" charset="0"/>
              </a:rPr>
              <a:t>Final Report</a:t>
            </a:r>
          </a:p>
        </p:txBody>
      </p:sp>
      <p:cxnSp>
        <p:nvCxnSpPr>
          <p:cNvPr id="39" name="Straight Connector 38">
            <a:extLst>
              <a:ext uri="{FF2B5EF4-FFF2-40B4-BE49-F238E27FC236}">
                <a16:creationId xmlns:a16="http://schemas.microsoft.com/office/drawing/2014/main" id="{D18DC97A-F2AE-41FB-A848-3DC93C57C37F}"/>
              </a:ext>
            </a:extLst>
          </p:cNvPr>
          <p:cNvCxnSpPr>
            <a:cxnSpLocks/>
          </p:cNvCxnSpPr>
          <p:nvPr/>
        </p:nvCxnSpPr>
        <p:spPr>
          <a:xfrm flipV="1">
            <a:off x="11189347" y="3231081"/>
            <a:ext cx="211" cy="884756"/>
          </a:xfrm>
          <a:prstGeom prst="line">
            <a:avLst/>
          </a:prstGeom>
          <a:ln w="19050">
            <a:solidFill>
              <a:srgbClr val="EB753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3115FEA-D2EE-4C70-9984-EEE77037DD06}"/>
              </a:ext>
            </a:extLst>
          </p:cNvPr>
          <p:cNvCxnSpPr>
            <a:cxnSpLocks/>
          </p:cNvCxnSpPr>
          <p:nvPr/>
        </p:nvCxnSpPr>
        <p:spPr>
          <a:xfrm flipV="1">
            <a:off x="9960766" y="1911391"/>
            <a:ext cx="0" cy="2218486"/>
          </a:xfrm>
          <a:prstGeom prst="line">
            <a:avLst/>
          </a:prstGeom>
          <a:ln w="19050">
            <a:solidFill>
              <a:srgbClr val="EB753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TextBox 35">
            <a:extLst>
              <a:ext uri="{FF2B5EF4-FFF2-40B4-BE49-F238E27FC236}">
                <a16:creationId xmlns:a16="http://schemas.microsoft.com/office/drawing/2014/main" id="{D8A6D081-FA21-42D0-9EFA-3A13DF7ED523}"/>
              </a:ext>
            </a:extLst>
          </p:cNvPr>
          <p:cNvSpPr txBox="1"/>
          <p:nvPr/>
        </p:nvSpPr>
        <p:spPr>
          <a:xfrm>
            <a:off x="9296198" y="1334478"/>
            <a:ext cx="1329136" cy="461665"/>
          </a:xfrm>
          <a:prstGeom prst="rect">
            <a:avLst/>
          </a:prstGeom>
          <a:noFill/>
          <a:ln w="28575">
            <a:noFill/>
            <a:prstDash val="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prstClr val="black"/>
                </a:solidFill>
                <a:cs typeface="Calibri" panose="020F0502020204030204" pitchFamily="34" charset="0"/>
              </a:rPr>
              <a:t>Video Release</a:t>
            </a:r>
          </a:p>
          <a:p>
            <a:pPr algn="ctr"/>
            <a:r>
              <a:rPr lang="en-US" sz="1200">
                <a:solidFill>
                  <a:prstClr val="black"/>
                </a:solidFill>
                <a:cs typeface="Calibri" panose="020F0502020204030204" pitchFamily="34" charset="0"/>
              </a:rPr>
              <a:t>8/2020 </a:t>
            </a:r>
          </a:p>
        </p:txBody>
      </p:sp>
      <p:cxnSp>
        <p:nvCxnSpPr>
          <p:cNvPr id="46" name="Straight Connector 45">
            <a:extLst>
              <a:ext uri="{FF2B5EF4-FFF2-40B4-BE49-F238E27FC236}">
                <a16:creationId xmlns:a16="http://schemas.microsoft.com/office/drawing/2014/main" id="{CCD0D474-E2F9-4AD3-910B-1924969F6A9C}"/>
              </a:ext>
            </a:extLst>
          </p:cNvPr>
          <p:cNvCxnSpPr>
            <a:cxnSpLocks/>
          </p:cNvCxnSpPr>
          <p:nvPr/>
        </p:nvCxnSpPr>
        <p:spPr>
          <a:xfrm flipV="1">
            <a:off x="2129584" y="2624716"/>
            <a:ext cx="0" cy="1538322"/>
          </a:xfrm>
          <a:prstGeom prst="line">
            <a:avLst/>
          </a:prstGeom>
          <a:ln w="19050">
            <a:solidFill>
              <a:srgbClr val="EB753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8" name="TextBox 35">
            <a:extLst>
              <a:ext uri="{FF2B5EF4-FFF2-40B4-BE49-F238E27FC236}">
                <a16:creationId xmlns:a16="http://schemas.microsoft.com/office/drawing/2014/main" id="{C5A585C1-9C8B-4A0F-9421-3E736175AE99}"/>
              </a:ext>
            </a:extLst>
          </p:cNvPr>
          <p:cNvSpPr txBox="1"/>
          <p:nvPr/>
        </p:nvSpPr>
        <p:spPr>
          <a:xfrm>
            <a:off x="1164570" y="2074043"/>
            <a:ext cx="1830600" cy="461665"/>
          </a:xfrm>
          <a:prstGeom prst="rect">
            <a:avLst/>
          </a:prstGeom>
          <a:noFill/>
          <a:ln w="28575">
            <a:noFill/>
            <a:prstDash val="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prstClr val="black"/>
                </a:solidFill>
                <a:cs typeface="Calibri" panose="020F0502020204030204" pitchFamily="34" charset="0"/>
              </a:rPr>
              <a:t>Draft PHI Consent Tool 9/2019</a:t>
            </a:r>
          </a:p>
        </p:txBody>
      </p:sp>
      <p:sp>
        <p:nvSpPr>
          <p:cNvPr id="38" name="Footer Placeholder 8">
            <a:extLst>
              <a:ext uri="{FF2B5EF4-FFF2-40B4-BE49-F238E27FC236}">
                <a16:creationId xmlns:a16="http://schemas.microsoft.com/office/drawing/2014/main" id="{3BC24CE3-209A-4AEE-822E-C8D17E32C12F}"/>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896114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030E71-EC1E-420A-B5F3-571F0A04DD20}"/>
              </a:ext>
            </a:extLst>
          </p:cNvPr>
          <p:cNvSpPr>
            <a:spLocks noGrp="1"/>
          </p:cNvSpPr>
          <p:nvPr>
            <p:ph type="title"/>
          </p:nvPr>
        </p:nvSpPr>
        <p:spPr/>
        <p:txBody>
          <a:bodyPr/>
          <a:lstStyle/>
          <a:p>
            <a:r>
              <a:rPr lang="en-US">
                <a:latin typeface="+mj-lt"/>
              </a:rPr>
              <a:t>How Do Barriers Differ by: Organization Size? </a:t>
            </a:r>
          </a:p>
        </p:txBody>
      </p:sp>
      <p:graphicFrame>
        <p:nvGraphicFramePr>
          <p:cNvPr id="2" name="Table 1">
            <a:extLst>
              <a:ext uri="{FF2B5EF4-FFF2-40B4-BE49-F238E27FC236}">
                <a16:creationId xmlns:a16="http://schemas.microsoft.com/office/drawing/2014/main" id="{E2F0BF3B-5A85-4683-A189-0C6AF38096D1}"/>
              </a:ext>
            </a:extLst>
          </p:cNvPr>
          <p:cNvGraphicFramePr>
            <a:graphicFrameLocks noGrp="1"/>
          </p:cNvGraphicFramePr>
          <p:nvPr>
            <p:extLst>
              <p:ext uri="{D42A27DB-BD31-4B8C-83A1-F6EECF244321}">
                <p14:modId xmlns:p14="http://schemas.microsoft.com/office/powerpoint/2010/main" val="882558959"/>
              </p:ext>
            </p:extLst>
          </p:nvPr>
        </p:nvGraphicFramePr>
        <p:xfrm>
          <a:off x="2180592" y="2623985"/>
          <a:ext cx="8756112" cy="3194993"/>
        </p:xfrm>
        <a:graphic>
          <a:graphicData uri="http://schemas.openxmlformats.org/drawingml/2006/table">
            <a:tbl>
              <a:tblPr firstRow="1" bandRow="1">
                <a:tableStyleId>{5C22544A-7EE6-4342-B048-85BDC9FD1C3A}</a:tableStyleId>
              </a:tblPr>
              <a:tblGrid>
                <a:gridCol w="2217123">
                  <a:extLst>
                    <a:ext uri="{9D8B030D-6E8A-4147-A177-3AD203B41FA5}">
                      <a16:colId xmlns:a16="http://schemas.microsoft.com/office/drawing/2014/main" val="4233419268"/>
                    </a:ext>
                  </a:extLst>
                </a:gridCol>
                <a:gridCol w="2279785">
                  <a:extLst>
                    <a:ext uri="{9D8B030D-6E8A-4147-A177-3AD203B41FA5}">
                      <a16:colId xmlns:a16="http://schemas.microsoft.com/office/drawing/2014/main" val="1492713645"/>
                    </a:ext>
                  </a:extLst>
                </a:gridCol>
                <a:gridCol w="2113514">
                  <a:extLst>
                    <a:ext uri="{9D8B030D-6E8A-4147-A177-3AD203B41FA5}">
                      <a16:colId xmlns:a16="http://schemas.microsoft.com/office/drawing/2014/main" val="3332071496"/>
                    </a:ext>
                  </a:extLst>
                </a:gridCol>
                <a:gridCol w="2145690">
                  <a:extLst>
                    <a:ext uri="{9D8B030D-6E8A-4147-A177-3AD203B41FA5}">
                      <a16:colId xmlns:a16="http://schemas.microsoft.com/office/drawing/2014/main" val="1863800604"/>
                    </a:ext>
                  </a:extLst>
                </a:gridCol>
              </a:tblGrid>
              <a:tr h="491942">
                <a:tc>
                  <a:txBody>
                    <a:bodyPr/>
                    <a:lstStyle/>
                    <a:p>
                      <a:pPr algn="ctr"/>
                      <a:r>
                        <a:rPr lang="en-US" sz="1600">
                          <a:solidFill>
                            <a:schemeClr val="tx1"/>
                          </a:solidFill>
                        </a:rPr>
                        <a:t>No Clinicians</a:t>
                      </a:r>
                    </a:p>
                  </a:txBody>
                  <a:tcPr>
                    <a:solidFill>
                      <a:schemeClr val="bg1"/>
                    </a:solidFill>
                  </a:tcPr>
                </a:tc>
                <a:tc>
                  <a:txBody>
                    <a:bodyPr/>
                    <a:lstStyle/>
                    <a:p>
                      <a:pPr algn="ctr"/>
                      <a:r>
                        <a:rPr lang="en-US" sz="1600">
                          <a:solidFill>
                            <a:schemeClr val="tx1"/>
                          </a:solidFill>
                        </a:rPr>
                        <a:t>1-3 Clinicians</a:t>
                      </a:r>
                    </a:p>
                  </a:txBody>
                  <a:tcPr>
                    <a:solidFill>
                      <a:schemeClr val="bg1"/>
                    </a:solidFill>
                  </a:tcPr>
                </a:tc>
                <a:tc>
                  <a:txBody>
                    <a:bodyPr/>
                    <a:lstStyle/>
                    <a:p>
                      <a:pPr algn="ctr"/>
                      <a:r>
                        <a:rPr lang="en-US" sz="1600">
                          <a:solidFill>
                            <a:schemeClr val="tx1"/>
                          </a:solidFill>
                        </a:rPr>
                        <a:t>4-10 Clinicians</a:t>
                      </a:r>
                    </a:p>
                  </a:txBody>
                  <a:tcPr>
                    <a:solidFill>
                      <a:schemeClr val="bg1"/>
                    </a:solidFill>
                  </a:tcPr>
                </a:tc>
                <a:tc>
                  <a:txBody>
                    <a:bodyPr/>
                    <a:lstStyle/>
                    <a:p>
                      <a:pPr algn="ctr"/>
                      <a:r>
                        <a:rPr lang="en-US" sz="1600">
                          <a:solidFill>
                            <a:schemeClr val="tx1"/>
                          </a:solidFill>
                        </a:rPr>
                        <a:t>11+ Clinicians</a:t>
                      </a:r>
                    </a:p>
                  </a:txBody>
                  <a:tcPr>
                    <a:solidFill>
                      <a:schemeClr val="bg1"/>
                    </a:solidFill>
                  </a:tcPr>
                </a:tc>
                <a:extLst>
                  <a:ext uri="{0D108BD9-81ED-4DB2-BD59-A6C34878D82A}">
                    <a16:rowId xmlns:a16="http://schemas.microsoft.com/office/drawing/2014/main" val="3496372384"/>
                  </a:ext>
                </a:extLst>
              </a:tr>
              <a:tr h="571126">
                <a:tc>
                  <a:txBody>
                    <a:bodyPr/>
                    <a:lstStyle/>
                    <a:p>
                      <a:r>
                        <a:rPr lang="en-US" sz="1600">
                          <a:solidFill>
                            <a:schemeClr val="bg1"/>
                          </a:solidFill>
                        </a:rPr>
                        <a:t>Legal Concerns/ Limitations</a:t>
                      </a:r>
                    </a:p>
                  </a:txBody>
                  <a:tcPr>
                    <a:solidFill>
                      <a:srgbClr val="EB7532"/>
                    </a:solidFill>
                  </a:tcPr>
                </a:tc>
                <a:tc>
                  <a:txBody>
                    <a:bodyPr/>
                    <a:lstStyle/>
                    <a:p>
                      <a:r>
                        <a:rPr lang="en-US" sz="1600">
                          <a:solidFill>
                            <a:schemeClr val="bg1"/>
                          </a:solidFill>
                        </a:rPr>
                        <a:t>Understanding of HIE Infrastructure</a:t>
                      </a:r>
                    </a:p>
                  </a:txBody>
                  <a:tcPr>
                    <a:solidFill>
                      <a:srgbClr val="EB7532"/>
                    </a:solidFill>
                  </a:tcPr>
                </a:tc>
                <a:tc>
                  <a:txBody>
                    <a:bodyPr/>
                    <a:lstStyle/>
                    <a:p>
                      <a:r>
                        <a:rPr lang="en-US" sz="1600">
                          <a:solidFill>
                            <a:schemeClr val="bg1"/>
                          </a:solidFill>
                        </a:rPr>
                        <a:t>Legal Concerns/ Limitations</a:t>
                      </a:r>
                    </a:p>
                  </a:txBody>
                  <a:tcPr>
                    <a:solidFill>
                      <a:srgbClr val="EB7532"/>
                    </a:solidFill>
                  </a:tcPr>
                </a:tc>
                <a:tc>
                  <a:txBody>
                    <a:bodyPr/>
                    <a:lstStyle/>
                    <a:p>
                      <a:r>
                        <a:rPr lang="en-US" sz="1600">
                          <a:solidFill>
                            <a:schemeClr val="bg1"/>
                          </a:solidFill>
                        </a:rPr>
                        <a:t>Legal Concerns/ Limitations</a:t>
                      </a:r>
                    </a:p>
                  </a:txBody>
                  <a:tcPr>
                    <a:solidFill>
                      <a:srgbClr val="EB7532"/>
                    </a:solidFill>
                  </a:tcPr>
                </a:tc>
                <a:extLst>
                  <a:ext uri="{0D108BD9-81ED-4DB2-BD59-A6C34878D82A}">
                    <a16:rowId xmlns:a16="http://schemas.microsoft.com/office/drawing/2014/main" val="3202375975"/>
                  </a:ext>
                </a:extLst>
              </a:tr>
              <a:tr h="713361">
                <a:tc>
                  <a:txBody>
                    <a:bodyPr/>
                    <a:lstStyle/>
                    <a:p>
                      <a:r>
                        <a:rPr lang="en-US" sz="1600">
                          <a:solidFill>
                            <a:schemeClr val="bg1"/>
                          </a:solidFill>
                        </a:rPr>
                        <a:t>Capabilities of EHR/Technology</a:t>
                      </a:r>
                    </a:p>
                  </a:txBody>
                  <a:tcPr>
                    <a:solidFill>
                      <a:schemeClr val="accent1"/>
                    </a:solidFill>
                  </a:tcPr>
                </a:tc>
                <a:tc>
                  <a:txBody>
                    <a:bodyPr/>
                    <a:lstStyle/>
                    <a:p>
                      <a:r>
                        <a:rPr lang="en-US" sz="1600">
                          <a:solidFill>
                            <a:schemeClr val="bg1"/>
                          </a:solidFill>
                        </a:rPr>
                        <a:t>Time/Workload</a:t>
                      </a:r>
                    </a:p>
                  </a:txBody>
                  <a:tcPr>
                    <a:solidFill>
                      <a:schemeClr val="accent1"/>
                    </a:solidFill>
                  </a:tcPr>
                </a:tc>
                <a:tc>
                  <a:txBody>
                    <a:bodyPr/>
                    <a:lstStyle/>
                    <a:p>
                      <a:endParaRPr lang="en-US" sz="1600">
                        <a:solidFill>
                          <a:schemeClr val="bg1"/>
                        </a:solidFill>
                      </a:endParaRPr>
                    </a:p>
                  </a:txBody>
                  <a:tcPr>
                    <a:solidFill>
                      <a:schemeClr val="bg1"/>
                    </a:solidFill>
                  </a:tcPr>
                </a:tc>
                <a:tc>
                  <a:txBody>
                    <a:bodyPr/>
                    <a:lstStyle/>
                    <a:p>
                      <a:r>
                        <a:rPr lang="en-US" sz="1600">
                          <a:solidFill>
                            <a:schemeClr val="bg1"/>
                          </a:solidFill>
                        </a:rPr>
                        <a:t>Capabilities of EHR/Technology</a:t>
                      </a:r>
                    </a:p>
                  </a:txBody>
                  <a:tcPr>
                    <a:solidFill>
                      <a:schemeClr val="accent1"/>
                    </a:solidFill>
                  </a:tcPr>
                </a:tc>
                <a:extLst>
                  <a:ext uri="{0D108BD9-81ED-4DB2-BD59-A6C34878D82A}">
                    <a16:rowId xmlns:a16="http://schemas.microsoft.com/office/drawing/2014/main" val="2167354704"/>
                  </a:ext>
                </a:extLst>
              </a:tr>
              <a:tr h="426686">
                <a:tc gridSpan="4">
                  <a:txBody>
                    <a:bodyPr/>
                    <a:lstStyle/>
                    <a:p>
                      <a:pPr algn="ctr">
                        <a:spcBef>
                          <a:spcPts val="600"/>
                        </a:spcBef>
                        <a:spcAft>
                          <a:spcPts val="600"/>
                        </a:spcAft>
                      </a:pPr>
                      <a:endParaRPr lang="en-US" sz="160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4713334"/>
                  </a:ext>
                </a:extLst>
              </a:tr>
              <a:tr h="491942">
                <a:tc rowSpan="2">
                  <a:txBody>
                    <a:bodyPr/>
                    <a:lstStyle/>
                    <a:p>
                      <a:r>
                        <a:rPr lang="en-US" sz="1600"/>
                        <a:t>Staffing</a:t>
                      </a:r>
                    </a:p>
                  </a:txBody>
                  <a:tcPr anchor="ctr">
                    <a:solidFill>
                      <a:schemeClr val="bg2"/>
                    </a:solidFill>
                  </a:tcPr>
                </a:tc>
                <a:tc rowSpan="2">
                  <a:txBody>
                    <a:bodyPr/>
                    <a:lstStyle/>
                    <a:p>
                      <a:r>
                        <a:rPr lang="en-US" sz="1600"/>
                        <a:t>Staffing</a:t>
                      </a:r>
                    </a:p>
                  </a:txBody>
                  <a:tcPr anchor="c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Patient Refusal</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txBody>
                  <a:tcPr>
                    <a:solidFill>
                      <a:schemeClr val="bg2"/>
                    </a:solidFill>
                  </a:tcPr>
                </a:tc>
                <a:tc rowSpan="2">
                  <a:txBody>
                    <a:bodyPr/>
                    <a:lstStyle/>
                    <a:p>
                      <a:r>
                        <a:rPr lang="en-US" sz="1600"/>
                        <a:t>Staffing</a:t>
                      </a:r>
                    </a:p>
                  </a:txBody>
                  <a:tcPr anchor="ctr">
                    <a:solidFill>
                      <a:schemeClr val="bg2"/>
                    </a:solidFill>
                  </a:tcPr>
                </a:tc>
                <a:extLst>
                  <a:ext uri="{0D108BD9-81ED-4DB2-BD59-A6C34878D82A}">
                    <a16:rowId xmlns:a16="http://schemas.microsoft.com/office/drawing/2014/main" val="2057403968"/>
                  </a:ext>
                </a:extLst>
              </a:tr>
              <a:tr h="49194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txBody>
                  <a:tcPr>
                    <a:solidFill>
                      <a:srgbClr val="A4AEB5"/>
                    </a:solidFill>
                  </a:tcPr>
                </a:tc>
                <a:tc vMerge="1">
                  <a:txBody>
                    <a:bodyPr/>
                    <a:lstStyle/>
                    <a:p>
                      <a:endParaRPr lang="en-US"/>
                    </a:p>
                  </a:txBody>
                  <a:tcPr>
                    <a:solidFill>
                      <a:srgbClr val="A4AEB5"/>
                    </a:solidFill>
                  </a:tcPr>
                </a:tc>
                <a:tc>
                  <a:txBody>
                    <a:bodyPr/>
                    <a:lstStyle/>
                    <a:p>
                      <a:r>
                        <a:rPr lang="en-US" sz="1600"/>
                        <a:t>Staffing</a:t>
                      </a:r>
                    </a:p>
                  </a:txBody>
                  <a:tcPr>
                    <a:solidFill>
                      <a:schemeClr val="bg2"/>
                    </a:solidFill>
                  </a:tcPr>
                </a:tc>
                <a:tc vMerge="1">
                  <a:txBody>
                    <a:bodyPr/>
                    <a:lstStyle/>
                    <a:p>
                      <a:endParaRPr lang="en-US"/>
                    </a:p>
                  </a:txBody>
                  <a:tcPr>
                    <a:solidFill>
                      <a:srgbClr val="A4AEB5"/>
                    </a:solidFill>
                  </a:tcPr>
                </a:tc>
                <a:extLst>
                  <a:ext uri="{0D108BD9-81ED-4DB2-BD59-A6C34878D82A}">
                    <a16:rowId xmlns:a16="http://schemas.microsoft.com/office/drawing/2014/main" val="1868164287"/>
                  </a:ext>
                </a:extLst>
              </a:tr>
            </a:tbl>
          </a:graphicData>
        </a:graphic>
      </p:graphicFrame>
      <p:pic>
        <p:nvPicPr>
          <p:cNvPr id="15" name="Picture 14" descr="Icon&#10;&#10;Description automatically generated">
            <a:extLst>
              <a:ext uri="{FF2B5EF4-FFF2-40B4-BE49-F238E27FC236}">
                <a16:creationId xmlns:a16="http://schemas.microsoft.com/office/drawing/2014/main" id="{60189DED-7C92-4F2B-BF36-FBC7C9230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0159" y="1331301"/>
            <a:ext cx="1124714" cy="1185674"/>
          </a:xfrm>
          <a:prstGeom prst="rect">
            <a:avLst/>
          </a:prstGeom>
        </p:spPr>
      </p:pic>
      <p:pic>
        <p:nvPicPr>
          <p:cNvPr id="16" name="Picture 15" descr="Icon&#10;&#10;Description automatically generated">
            <a:extLst>
              <a:ext uri="{FF2B5EF4-FFF2-40B4-BE49-F238E27FC236}">
                <a16:creationId xmlns:a16="http://schemas.microsoft.com/office/drawing/2014/main" id="{30F3D785-BEE7-445C-932A-7D19AA5EE9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5147" y="1276541"/>
            <a:ext cx="1124714" cy="1185674"/>
          </a:xfrm>
          <a:prstGeom prst="rect">
            <a:avLst/>
          </a:prstGeom>
        </p:spPr>
      </p:pic>
      <p:pic>
        <p:nvPicPr>
          <p:cNvPr id="17" name="Picture 16" descr="Icon&#10;&#10;Description automatically generated">
            <a:extLst>
              <a:ext uri="{FF2B5EF4-FFF2-40B4-BE49-F238E27FC236}">
                <a16:creationId xmlns:a16="http://schemas.microsoft.com/office/drawing/2014/main" id="{DB368C87-AE8C-4220-8F04-E7E3B63644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6095" y="1310078"/>
            <a:ext cx="1124714" cy="1185674"/>
          </a:xfrm>
          <a:prstGeom prst="rect">
            <a:avLst/>
          </a:prstGeom>
        </p:spPr>
      </p:pic>
      <p:sp>
        <p:nvSpPr>
          <p:cNvPr id="18" name="Slide Number Placeholder 5">
            <a:extLst>
              <a:ext uri="{FF2B5EF4-FFF2-40B4-BE49-F238E27FC236}">
                <a16:creationId xmlns:a16="http://schemas.microsoft.com/office/drawing/2014/main" id="{EB9CD3F5-6A3B-425B-AC14-195CD363E077}"/>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40</a:t>
            </a:fld>
            <a:endParaRPr lang="en-US" sz="1100">
              <a:latin typeface="+mn-lt"/>
            </a:endParaRPr>
          </a:p>
        </p:txBody>
      </p:sp>
      <p:sp>
        <p:nvSpPr>
          <p:cNvPr id="19" name="Footer Placeholder 8">
            <a:extLst>
              <a:ext uri="{FF2B5EF4-FFF2-40B4-BE49-F238E27FC236}">
                <a16:creationId xmlns:a16="http://schemas.microsoft.com/office/drawing/2014/main" id="{9AC008CA-BB47-4B3A-96FD-98AEA3D2B04A}"/>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
        <p:nvSpPr>
          <p:cNvPr id="13" name="TextBox 12">
            <a:extLst>
              <a:ext uri="{FF2B5EF4-FFF2-40B4-BE49-F238E27FC236}">
                <a16:creationId xmlns:a16="http://schemas.microsoft.com/office/drawing/2014/main" id="{2D6ECD0A-3D20-40A5-9C57-B93474B0350A}"/>
              </a:ext>
            </a:extLst>
          </p:cNvPr>
          <p:cNvSpPr txBox="1"/>
          <p:nvPr/>
        </p:nvSpPr>
        <p:spPr>
          <a:xfrm>
            <a:off x="615076" y="3561381"/>
            <a:ext cx="1162101" cy="523220"/>
          </a:xfrm>
          <a:prstGeom prst="rect">
            <a:avLst/>
          </a:prstGeom>
          <a:noFill/>
        </p:spPr>
        <p:txBody>
          <a:bodyPr wrap="square" rtlCol="0">
            <a:spAutoFit/>
          </a:bodyPr>
          <a:lstStyle/>
          <a:p>
            <a:pPr algn="ctr"/>
            <a:r>
              <a:rPr lang="en-US" sz="1400">
                <a:solidFill>
                  <a:schemeClr val="bg2">
                    <a:lumMod val="50000"/>
                  </a:schemeClr>
                </a:solidFill>
              </a:rPr>
              <a:t>Most Important</a:t>
            </a:r>
          </a:p>
        </p:txBody>
      </p:sp>
      <p:sp>
        <p:nvSpPr>
          <p:cNvPr id="14" name="TextBox 13">
            <a:extLst>
              <a:ext uri="{FF2B5EF4-FFF2-40B4-BE49-F238E27FC236}">
                <a16:creationId xmlns:a16="http://schemas.microsoft.com/office/drawing/2014/main" id="{AA52EC2D-DDB8-4453-A5B3-0BCAC7A5775A}"/>
              </a:ext>
            </a:extLst>
          </p:cNvPr>
          <p:cNvSpPr txBox="1"/>
          <p:nvPr/>
        </p:nvSpPr>
        <p:spPr>
          <a:xfrm>
            <a:off x="549440" y="5180727"/>
            <a:ext cx="1293371" cy="523220"/>
          </a:xfrm>
          <a:prstGeom prst="rect">
            <a:avLst/>
          </a:prstGeom>
          <a:noFill/>
        </p:spPr>
        <p:txBody>
          <a:bodyPr wrap="square" rtlCol="0">
            <a:spAutoFit/>
          </a:bodyPr>
          <a:lstStyle/>
          <a:p>
            <a:pPr algn="ctr"/>
            <a:r>
              <a:rPr lang="en-US" sz="1400">
                <a:solidFill>
                  <a:schemeClr val="bg2">
                    <a:lumMod val="50000"/>
                  </a:schemeClr>
                </a:solidFill>
              </a:rPr>
              <a:t>Least Important</a:t>
            </a:r>
          </a:p>
        </p:txBody>
      </p:sp>
      <p:sp>
        <p:nvSpPr>
          <p:cNvPr id="24" name="Right Brace 23">
            <a:extLst>
              <a:ext uri="{FF2B5EF4-FFF2-40B4-BE49-F238E27FC236}">
                <a16:creationId xmlns:a16="http://schemas.microsoft.com/office/drawing/2014/main" id="{75402BC4-BECB-4F09-9289-D9F21D761C60}"/>
              </a:ext>
            </a:extLst>
          </p:cNvPr>
          <p:cNvSpPr/>
          <p:nvPr/>
        </p:nvSpPr>
        <p:spPr>
          <a:xfrm rot="10800000">
            <a:off x="1682894" y="3200392"/>
            <a:ext cx="380139" cy="1220903"/>
          </a:xfrm>
          <a:prstGeom prst="rightBrace">
            <a:avLst/>
          </a:prstGeom>
          <a:ln w="952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54583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030E71-EC1E-420A-B5F3-571F0A04DD20}"/>
              </a:ext>
            </a:extLst>
          </p:cNvPr>
          <p:cNvSpPr>
            <a:spLocks noGrp="1"/>
          </p:cNvSpPr>
          <p:nvPr>
            <p:ph type="title"/>
          </p:nvPr>
        </p:nvSpPr>
        <p:spPr/>
        <p:txBody>
          <a:bodyPr/>
          <a:lstStyle/>
          <a:p>
            <a:r>
              <a:rPr lang="en-US">
                <a:latin typeface="+mj-lt"/>
              </a:rPr>
              <a:t>How Do Barriers Differ by: Job Role?</a:t>
            </a:r>
          </a:p>
        </p:txBody>
      </p:sp>
      <p:graphicFrame>
        <p:nvGraphicFramePr>
          <p:cNvPr id="2" name="Table 1">
            <a:extLst>
              <a:ext uri="{FF2B5EF4-FFF2-40B4-BE49-F238E27FC236}">
                <a16:creationId xmlns:a16="http://schemas.microsoft.com/office/drawing/2014/main" id="{E2F0BF3B-5A85-4683-A189-0C6AF38096D1}"/>
              </a:ext>
            </a:extLst>
          </p:cNvPr>
          <p:cNvGraphicFramePr>
            <a:graphicFrameLocks noGrp="1"/>
          </p:cNvGraphicFramePr>
          <p:nvPr>
            <p:extLst>
              <p:ext uri="{D42A27DB-BD31-4B8C-83A1-F6EECF244321}">
                <p14:modId xmlns:p14="http://schemas.microsoft.com/office/powerpoint/2010/main" val="3463822940"/>
              </p:ext>
            </p:extLst>
          </p:nvPr>
        </p:nvGraphicFramePr>
        <p:xfrm>
          <a:off x="2286728" y="2544374"/>
          <a:ext cx="7146029" cy="3214422"/>
        </p:xfrm>
        <a:graphic>
          <a:graphicData uri="http://schemas.openxmlformats.org/drawingml/2006/table">
            <a:tbl>
              <a:tblPr firstRow="1" bandRow="1">
                <a:tableStyleId>{5C22544A-7EE6-4342-B048-85BDC9FD1C3A}</a:tableStyleId>
              </a:tblPr>
              <a:tblGrid>
                <a:gridCol w="2312288">
                  <a:extLst>
                    <a:ext uri="{9D8B030D-6E8A-4147-A177-3AD203B41FA5}">
                      <a16:colId xmlns:a16="http://schemas.microsoft.com/office/drawing/2014/main" val="4233419268"/>
                    </a:ext>
                  </a:extLst>
                </a:gridCol>
                <a:gridCol w="2413146">
                  <a:extLst>
                    <a:ext uri="{9D8B030D-6E8A-4147-A177-3AD203B41FA5}">
                      <a16:colId xmlns:a16="http://schemas.microsoft.com/office/drawing/2014/main" val="2000751783"/>
                    </a:ext>
                  </a:extLst>
                </a:gridCol>
                <a:gridCol w="2420595">
                  <a:extLst>
                    <a:ext uri="{9D8B030D-6E8A-4147-A177-3AD203B41FA5}">
                      <a16:colId xmlns:a16="http://schemas.microsoft.com/office/drawing/2014/main" val="780091676"/>
                    </a:ext>
                  </a:extLst>
                </a:gridCol>
              </a:tblGrid>
              <a:tr h="536017">
                <a:tc>
                  <a:txBody>
                    <a:bodyPr/>
                    <a:lstStyle/>
                    <a:p>
                      <a:pPr algn="ctr"/>
                      <a:r>
                        <a:rPr lang="en-US" sz="1600">
                          <a:solidFill>
                            <a:schemeClr val="tx1"/>
                          </a:solidFill>
                        </a:rPr>
                        <a:t>Admin</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Leaders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Operations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6372384"/>
                  </a:ext>
                </a:extLst>
              </a:tr>
              <a:tr h="775168">
                <a:tc>
                  <a:txBody>
                    <a:bodyPr/>
                    <a:lstStyle/>
                    <a:p>
                      <a:r>
                        <a:rPr lang="en-US" sz="1600">
                          <a:solidFill>
                            <a:schemeClr val="bg1"/>
                          </a:solidFill>
                          <a:latin typeface="+mn-lt"/>
                        </a:rPr>
                        <a:t>Legal Concerns/Limitations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7532"/>
                    </a:solidFill>
                  </a:tcPr>
                </a:tc>
                <a:tc>
                  <a:txBody>
                    <a:bodyPr/>
                    <a:lstStyle/>
                    <a:p>
                      <a:r>
                        <a:rPr lang="en-US" sz="1600">
                          <a:solidFill>
                            <a:schemeClr val="bg1"/>
                          </a:solidFill>
                          <a:latin typeface="+mn-lt"/>
                        </a:rPr>
                        <a:t>Legal Concerns/Limitations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7532"/>
                    </a:solidFill>
                  </a:tcPr>
                </a:tc>
                <a:tc>
                  <a:txBody>
                    <a:bodyPr/>
                    <a:lstStyle/>
                    <a:p>
                      <a:r>
                        <a:rPr lang="en-US" sz="1600">
                          <a:solidFill>
                            <a:schemeClr val="bg1"/>
                          </a:solidFill>
                          <a:latin typeface="+mn-lt"/>
                        </a:rPr>
                        <a:t>Legal Concerns/Limitations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7532"/>
                    </a:solidFill>
                  </a:tcPr>
                </a:tc>
                <a:extLst>
                  <a:ext uri="{0D108BD9-81ED-4DB2-BD59-A6C34878D82A}">
                    <a16:rowId xmlns:a16="http://schemas.microsoft.com/office/drawing/2014/main" val="3202375975"/>
                  </a:ext>
                </a:extLst>
              </a:tr>
              <a:tr h="927527">
                <a:tc>
                  <a:txBody>
                    <a:bodyPr/>
                    <a:lstStyle/>
                    <a:p>
                      <a:endParaRPr lang="en-US" sz="1600">
                        <a:solidFill>
                          <a:schemeClr val="bg1"/>
                        </a:solidFill>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a:solidFill>
                            <a:schemeClr val="bg1"/>
                          </a:solidFill>
                          <a:latin typeface="+mn-lt"/>
                        </a:rPr>
                        <a:t>Capabilities of EHR/Technology</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7354704"/>
                  </a:ext>
                </a:extLst>
              </a:tr>
              <a:tr h="410120">
                <a:tc gridSpan="3">
                  <a:txBody>
                    <a:bodyPr/>
                    <a:lstStyle/>
                    <a:p>
                      <a:pPr algn="ctr">
                        <a:spcBef>
                          <a:spcPts val="600"/>
                        </a:spcBef>
                        <a:spcAft>
                          <a:spcPts val="600"/>
                        </a:spcAft>
                      </a:pPr>
                      <a:endParaRPr lang="en-US" sz="1600">
                        <a:latin typeface="+mn-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a:spcBef>
                          <a:spcPts val="600"/>
                        </a:spcBef>
                        <a:spcAft>
                          <a:spcPts val="600"/>
                        </a:spcAft>
                      </a:pPr>
                      <a:endParaRPr lang="en-US"/>
                    </a:p>
                  </a:txBody>
                  <a:tcPr anchor="ctr">
                    <a:noFill/>
                  </a:tcPr>
                </a:tc>
                <a:extLst>
                  <a:ext uri="{0D108BD9-81ED-4DB2-BD59-A6C34878D82A}">
                    <a16:rowId xmlns:a16="http://schemas.microsoft.com/office/drawing/2014/main" val="1294713334"/>
                  </a:ext>
                </a:extLst>
              </a:tr>
              <a:tr h="565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Staffing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Staffing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Staffing</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57403968"/>
                  </a:ext>
                </a:extLst>
              </a:tr>
            </a:tbl>
          </a:graphicData>
        </a:graphic>
      </p:graphicFrame>
      <p:pic>
        <p:nvPicPr>
          <p:cNvPr id="24" name="Picture 23">
            <a:extLst>
              <a:ext uri="{FF2B5EF4-FFF2-40B4-BE49-F238E27FC236}">
                <a16:creationId xmlns:a16="http://schemas.microsoft.com/office/drawing/2014/main" id="{1C52E502-E60C-4883-AA9A-F7C4AE867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3790" y="1268178"/>
            <a:ext cx="780658" cy="1171563"/>
          </a:xfrm>
          <a:prstGeom prst="rect">
            <a:avLst/>
          </a:prstGeom>
        </p:spPr>
      </p:pic>
      <p:pic>
        <p:nvPicPr>
          <p:cNvPr id="25" name="Picture 24" descr="Icon&#10;&#10;Description automatically generated">
            <a:extLst>
              <a:ext uri="{FF2B5EF4-FFF2-40B4-BE49-F238E27FC236}">
                <a16:creationId xmlns:a16="http://schemas.microsoft.com/office/drawing/2014/main" id="{0BE874CE-F6A9-495C-9F55-50666ABD80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4608" y="1374289"/>
            <a:ext cx="982067" cy="1113742"/>
          </a:xfrm>
          <a:prstGeom prst="rect">
            <a:avLst/>
          </a:prstGeom>
        </p:spPr>
      </p:pic>
      <p:pic>
        <p:nvPicPr>
          <p:cNvPr id="26" name="Picture 25" descr="Icon&#10;&#10;Description automatically generated">
            <a:extLst>
              <a:ext uri="{FF2B5EF4-FFF2-40B4-BE49-F238E27FC236}">
                <a16:creationId xmlns:a16="http://schemas.microsoft.com/office/drawing/2014/main" id="{C4FC6A5E-CCD9-45E3-AD55-F6B6A70B0D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6568" y="1441051"/>
            <a:ext cx="1017729" cy="1080823"/>
          </a:xfrm>
          <a:prstGeom prst="rect">
            <a:avLst/>
          </a:prstGeom>
        </p:spPr>
      </p:pic>
      <p:sp>
        <p:nvSpPr>
          <p:cNvPr id="15" name="Slide Number Placeholder 5">
            <a:extLst>
              <a:ext uri="{FF2B5EF4-FFF2-40B4-BE49-F238E27FC236}">
                <a16:creationId xmlns:a16="http://schemas.microsoft.com/office/drawing/2014/main" id="{80837971-9CEB-495C-A9F3-3DE02DC13623}"/>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41</a:t>
            </a:fld>
            <a:endParaRPr lang="en-US" sz="1100">
              <a:latin typeface="+mn-lt"/>
            </a:endParaRPr>
          </a:p>
        </p:txBody>
      </p:sp>
      <p:sp>
        <p:nvSpPr>
          <p:cNvPr id="16" name="Footer Placeholder 8">
            <a:extLst>
              <a:ext uri="{FF2B5EF4-FFF2-40B4-BE49-F238E27FC236}">
                <a16:creationId xmlns:a16="http://schemas.microsoft.com/office/drawing/2014/main" id="{AC05729E-B0F8-47D1-9675-3D3D0658C9AB}"/>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
        <p:nvSpPr>
          <p:cNvPr id="13" name="TextBox 12">
            <a:extLst>
              <a:ext uri="{FF2B5EF4-FFF2-40B4-BE49-F238E27FC236}">
                <a16:creationId xmlns:a16="http://schemas.microsoft.com/office/drawing/2014/main" id="{5F690719-E0D4-4DF6-9F89-955047FCB9B8}"/>
              </a:ext>
            </a:extLst>
          </p:cNvPr>
          <p:cNvSpPr txBox="1"/>
          <p:nvPr/>
        </p:nvSpPr>
        <p:spPr>
          <a:xfrm>
            <a:off x="723361" y="3681703"/>
            <a:ext cx="1162101" cy="523220"/>
          </a:xfrm>
          <a:prstGeom prst="rect">
            <a:avLst/>
          </a:prstGeom>
          <a:noFill/>
        </p:spPr>
        <p:txBody>
          <a:bodyPr wrap="square" rtlCol="0">
            <a:spAutoFit/>
          </a:bodyPr>
          <a:lstStyle/>
          <a:p>
            <a:pPr algn="ctr"/>
            <a:r>
              <a:rPr lang="en-US" sz="1400">
                <a:solidFill>
                  <a:schemeClr val="bg2">
                    <a:lumMod val="50000"/>
                  </a:schemeClr>
                </a:solidFill>
              </a:rPr>
              <a:t>Most Important</a:t>
            </a:r>
          </a:p>
        </p:txBody>
      </p:sp>
      <p:sp>
        <p:nvSpPr>
          <p:cNvPr id="14" name="TextBox 13">
            <a:extLst>
              <a:ext uri="{FF2B5EF4-FFF2-40B4-BE49-F238E27FC236}">
                <a16:creationId xmlns:a16="http://schemas.microsoft.com/office/drawing/2014/main" id="{34C797C2-0605-40A4-99DB-0A7046325FDF}"/>
              </a:ext>
            </a:extLst>
          </p:cNvPr>
          <p:cNvSpPr txBox="1"/>
          <p:nvPr/>
        </p:nvSpPr>
        <p:spPr>
          <a:xfrm>
            <a:off x="657725" y="5221617"/>
            <a:ext cx="1293371" cy="523220"/>
          </a:xfrm>
          <a:prstGeom prst="rect">
            <a:avLst/>
          </a:prstGeom>
          <a:noFill/>
        </p:spPr>
        <p:txBody>
          <a:bodyPr wrap="square" rtlCol="0">
            <a:spAutoFit/>
          </a:bodyPr>
          <a:lstStyle/>
          <a:p>
            <a:pPr algn="ctr"/>
            <a:r>
              <a:rPr lang="en-US" sz="1400">
                <a:solidFill>
                  <a:schemeClr val="bg2">
                    <a:lumMod val="50000"/>
                  </a:schemeClr>
                </a:solidFill>
              </a:rPr>
              <a:t>Least Important</a:t>
            </a:r>
          </a:p>
        </p:txBody>
      </p:sp>
      <p:sp>
        <p:nvSpPr>
          <p:cNvPr id="17" name="Right Brace 16">
            <a:extLst>
              <a:ext uri="{FF2B5EF4-FFF2-40B4-BE49-F238E27FC236}">
                <a16:creationId xmlns:a16="http://schemas.microsoft.com/office/drawing/2014/main" id="{B5F82D1B-B4F5-47DE-92E4-973A4EE655C3}"/>
              </a:ext>
            </a:extLst>
          </p:cNvPr>
          <p:cNvSpPr/>
          <p:nvPr/>
        </p:nvSpPr>
        <p:spPr>
          <a:xfrm rot="10800000">
            <a:off x="1791179" y="3320714"/>
            <a:ext cx="380139" cy="1220903"/>
          </a:xfrm>
          <a:prstGeom prst="rightBrace">
            <a:avLst/>
          </a:prstGeom>
          <a:ln w="952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9476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57178F-1E45-420E-82DA-19930CF8CFE9}"/>
              </a:ext>
            </a:extLst>
          </p:cNvPr>
          <p:cNvSpPr>
            <a:spLocks noGrp="1"/>
          </p:cNvSpPr>
          <p:nvPr>
            <p:ph idx="1"/>
          </p:nvPr>
        </p:nvSpPr>
        <p:spPr>
          <a:xfrm>
            <a:off x="838200" y="1356455"/>
            <a:ext cx="9108688" cy="4351338"/>
          </a:xfrm>
        </p:spPr>
        <p:txBody>
          <a:bodyPr/>
          <a:lstStyle/>
          <a:p>
            <a:pPr>
              <a:spcAft>
                <a:spcPts val="1200"/>
              </a:spcAft>
            </a:pPr>
            <a:r>
              <a:rPr lang="en-US" sz="2200">
                <a:latin typeface="+mn-lt"/>
                <a:cs typeface="Calibri Light" panose="020F0302020204030204" pitchFamily="34" charset="0"/>
              </a:rPr>
              <a:t>Finally, we asked participants to rank up </a:t>
            </a:r>
            <a:r>
              <a:rPr lang="en-US" sz="2200">
                <a:latin typeface="+mn-lt"/>
              </a:rPr>
              <a:t>to three resources that would increase their ability to send or receive BH PHI electronically</a:t>
            </a:r>
          </a:p>
          <a:p>
            <a:pPr>
              <a:spcAft>
                <a:spcPts val="1200"/>
              </a:spcAft>
            </a:pPr>
            <a:r>
              <a:rPr lang="en-US" sz="2200">
                <a:latin typeface="+mn-lt"/>
              </a:rPr>
              <a:t>Participants could choose from: </a:t>
            </a:r>
          </a:p>
          <a:p>
            <a:pPr lvl="1">
              <a:lnSpc>
                <a:spcPct val="100000"/>
              </a:lnSpc>
              <a:spcBef>
                <a:spcPts val="0"/>
              </a:spcBef>
            </a:pPr>
            <a:r>
              <a:rPr lang="en-US">
                <a:latin typeface="+mn-lt"/>
              </a:rPr>
              <a:t>Technology/IT Support</a:t>
            </a:r>
          </a:p>
          <a:p>
            <a:pPr lvl="1">
              <a:lnSpc>
                <a:spcPct val="100000"/>
              </a:lnSpc>
              <a:spcBef>
                <a:spcPts val="0"/>
              </a:spcBef>
            </a:pPr>
            <a:r>
              <a:rPr lang="en-US">
                <a:latin typeface="+mn-lt"/>
              </a:rPr>
              <a:t>Financial/funding support </a:t>
            </a:r>
          </a:p>
          <a:p>
            <a:pPr lvl="1">
              <a:lnSpc>
                <a:spcPct val="100000"/>
              </a:lnSpc>
              <a:spcBef>
                <a:spcPts val="0"/>
              </a:spcBef>
            </a:pPr>
            <a:r>
              <a:rPr lang="en-US">
                <a:latin typeface="+mn-lt"/>
              </a:rPr>
              <a:t>Staff/time</a:t>
            </a:r>
          </a:p>
          <a:p>
            <a:pPr lvl="1">
              <a:lnSpc>
                <a:spcPct val="100000"/>
              </a:lnSpc>
              <a:spcBef>
                <a:spcPts val="0"/>
              </a:spcBef>
            </a:pPr>
            <a:r>
              <a:rPr lang="en-US">
                <a:latin typeface="+mn-lt"/>
              </a:rPr>
              <a:t>Implementation/workflow support</a:t>
            </a:r>
          </a:p>
          <a:p>
            <a:pPr lvl="1">
              <a:lnSpc>
                <a:spcPct val="100000"/>
              </a:lnSpc>
              <a:spcBef>
                <a:spcPts val="0"/>
              </a:spcBef>
            </a:pPr>
            <a:r>
              <a:rPr lang="en-US">
                <a:latin typeface="+mn-lt"/>
              </a:rPr>
              <a:t>Consistent legal support</a:t>
            </a:r>
          </a:p>
          <a:p>
            <a:pPr lvl="1">
              <a:lnSpc>
                <a:spcPct val="100000"/>
              </a:lnSpc>
              <a:spcBef>
                <a:spcPts val="0"/>
              </a:spcBef>
            </a:pPr>
            <a:r>
              <a:rPr lang="en-US">
                <a:latin typeface="+mn-lt"/>
              </a:rPr>
              <a:t>Education/training support</a:t>
            </a:r>
          </a:p>
          <a:p>
            <a:pPr lvl="1">
              <a:lnSpc>
                <a:spcPct val="100000"/>
              </a:lnSpc>
              <a:spcBef>
                <a:spcPts val="0"/>
              </a:spcBef>
            </a:pPr>
            <a:r>
              <a:rPr lang="en-US">
                <a:latin typeface="+mn-lt"/>
              </a:rPr>
              <a:t>Other</a:t>
            </a:r>
          </a:p>
        </p:txBody>
      </p:sp>
      <p:sp>
        <p:nvSpPr>
          <p:cNvPr id="3" name="Title 2">
            <a:extLst>
              <a:ext uri="{FF2B5EF4-FFF2-40B4-BE49-F238E27FC236}">
                <a16:creationId xmlns:a16="http://schemas.microsoft.com/office/drawing/2014/main" id="{E8352A99-CA6C-4AE9-87EF-2B6CB5581630}"/>
              </a:ext>
            </a:extLst>
          </p:cNvPr>
          <p:cNvSpPr>
            <a:spLocks noGrp="1"/>
          </p:cNvSpPr>
          <p:nvPr>
            <p:ph type="title"/>
          </p:nvPr>
        </p:nvSpPr>
        <p:spPr/>
        <p:txBody>
          <a:bodyPr/>
          <a:lstStyle/>
          <a:p>
            <a:r>
              <a:rPr lang="en-US">
                <a:latin typeface="+mj-lt"/>
              </a:rPr>
              <a:t>Survey Results: What Resources Would Increase Sharing?</a:t>
            </a:r>
          </a:p>
        </p:txBody>
      </p:sp>
      <p:sp>
        <p:nvSpPr>
          <p:cNvPr id="7" name="Slide Number Placeholder 5">
            <a:extLst>
              <a:ext uri="{FF2B5EF4-FFF2-40B4-BE49-F238E27FC236}">
                <a16:creationId xmlns:a16="http://schemas.microsoft.com/office/drawing/2014/main" id="{FA1DFFFD-8437-4897-B898-775B94A6AC36}"/>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42</a:t>
            </a:fld>
            <a:endParaRPr lang="en-US" sz="1100">
              <a:latin typeface="+mn-lt"/>
            </a:endParaRPr>
          </a:p>
        </p:txBody>
      </p:sp>
      <p:sp>
        <p:nvSpPr>
          <p:cNvPr id="8" name="Footer Placeholder 8">
            <a:extLst>
              <a:ext uri="{FF2B5EF4-FFF2-40B4-BE49-F238E27FC236}">
                <a16:creationId xmlns:a16="http://schemas.microsoft.com/office/drawing/2014/main" id="{01126F84-2976-4790-879B-339DC8DD37D3}"/>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51731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5CBE13-65C6-4C2C-9D1B-AA2AE50E5EBE}"/>
              </a:ext>
            </a:extLst>
          </p:cNvPr>
          <p:cNvSpPr/>
          <p:nvPr/>
        </p:nvSpPr>
        <p:spPr>
          <a:xfrm>
            <a:off x="1105536" y="1679186"/>
            <a:ext cx="9023350" cy="134937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a:extLst>
              <a:ext uri="{FF2B5EF4-FFF2-40B4-BE49-F238E27FC236}">
                <a16:creationId xmlns:a16="http://schemas.microsoft.com/office/drawing/2014/main" id="{9C80D4CC-33B1-4A12-ABA5-3B37989C2F2C}"/>
              </a:ext>
            </a:extLst>
          </p:cNvPr>
          <p:cNvGraphicFramePr/>
          <p:nvPr>
            <p:extLst>
              <p:ext uri="{D42A27DB-BD31-4B8C-83A1-F6EECF244321}">
                <p14:modId xmlns:p14="http://schemas.microsoft.com/office/powerpoint/2010/main" val="412118990"/>
              </p:ext>
            </p:extLst>
          </p:nvPr>
        </p:nvGraphicFramePr>
        <p:xfrm>
          <a:off x="1450983" y="1129853"/>
          <a:ext cx="9290034" cy="522649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B1869D8-1D21-4E56-8598-55771B543639}"/>
              </a:ext>
            </a:extLst>
          </p:cNvPr>
          <p:cNvSpPr/>
          <p:nvPr/>
        </p:nvSpPr>
        <p:spPr>
          <a:xfrm>
            <a:off x="2911594" y="5018490"/>
            <a:ext cx="3760631" cy="484031"/>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E456D81-9606-4A4F-BCBF-E5E6959B34C1}"/>
              </a:ext>
            </a:extLst>
          </p:cNvPr>
          <p:cNvSpPr>
            <a:spLocks noGrp="1"/>
          </p:cNvSpPr>
          <p:nvPr>
            <p:ph type="title"/>
          </p:nvPr>
        </p:nvSpPr>
        <p:spPr/>
        <p:txBody>
          <a:bodyPr/>
          <a:lstStyle/>
          <a:p>
            <a:r>
              <a:rPr lang="en-US">
                <a:latin typeface="+mj-lt"/>
              </a:rPr>
              <a:t>Survey Results: Top Resource Needs</a:t>
            </a:r>
          </a:p>
        </p:txBody>
      </p:sp>
      <p:sp>
        <p:nvSpPr>
          <p:cNvPr id="9" name="Slide Number Placeholder 5">
            <a:extLst>
              <a:ext uri="{FF2B5EF4-FFF2-40B4-BE49-F238E27FC236}">
                <a16:creationId xmlns:a16="http://schemas.microsoft.com/office/drawing/2014/main" id="{86219096-4985-4044-B076-DF12F30C6971}"/>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43</a:t>
            </a:fld>
            <a:endParaRPr lang="en-US" sz="1100">
              <a:latin typeface="+mn-lt"/>
            </a:endParaRPr>
          </a:p>
        </p:txBody>
      </p:sp>
      <p:sp>
        <p:nvSpPr>
          <p:cNvPr id="10" name="Footer Placeholder 8">
            <a:extLst>
              <a:ext uri="{FF2B5EF4-FFF2-40B4-BE49-F238E27FC236}">
                <a16:creationId xmlns:a16="http://schemas.microsoft.com/office/drawing/2014/main" id="{6D9C874C-60FC-4F40-816A-64F73BCF1CD7}"/>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
        <p:nvSpPr>
          <p:cNvPr id="8" name="Rectangle 7">
            <a:extLst>
              <a:ext uri="{FF2B5EF4-FFF2-40B4-BE49-F238E27FC236}">
                <a16:creationId xmlns:a16="http://schemas.microsoft.com/office/drawing/2014/main" id="{25A2CDF9-F698-408D-A9EF-FDC8BEA72203}"/>
              </a:ext>
            </a:extLst>
          </p:cNvPr>
          <p:cNvSpPr/>
          <p:nvPr/>
        </p:nvSpPr>
        <p:spPr>
          <a:xfrm>
            <a:off x="8207703" y="4011000"/>
            <a:ext cx="2969634" cy="177986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a:solidFill>
                  <a:schemeClr val="tx1"/>
                </a:solidFill>
              </a:rPr>
              <a:t>The most reported resource needs were technology/IT support and education/training</a:t>
            </a:r>
          </a:p>
          <a:p>
            <a:endParaRPr lang="en-US" sz="1600">
              <a:solidFill>
                <a:schemeClr val="tx1"/>
              </a:solidFill>
            </a:endParaRPr>
          </a:p>
          <a:p>
            <a:r>
              <a:rPr lang="en-US" sz="1600">
                <a:solidFill>
                  <a:schemeClr val="tx1"/>
                </a:solidFill>
              </a:rPr>
              <a:t>The least reported resource need was staff/time</a:t>
            </a:r>
          </a:p>
        </p:txBody>
      </p:sp>
    </p:spTree>
    <p:extLst>
      <p:ext uri="{BB962C8B-B14F-4D97-AF65-F5344CB8AC3E}">
        <p14:creationId xmlns:p14="http://schemas.microsoft.com/office/powerpoint/2010/main" val="34345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030E71-EC1E-420A-B5F3-571F0A04DD20}"/>
              </a:ext>
            </a:extLst>
          </p:cNvPr>
          <p:cNvSpPr>
            <a:spLocks noGrp="1"/>
          </p:cNvSpPr>
          <p:nvPr>
            <p:ph type="title"/>
          </p:nvPr>
        </p:nvSpPr>
        <p:spPr/>
        <p:txBody>
          <a:bodyPr/>
          <a:lstStyle/>
          <a:p>
            <a:r>
              <a:rPr lang="en-US"/>
              <a:t>How Do Resource Needs Differ by: Sharing Practices? </a:t>
            </a:r>
          </a:p>
        </p:txBody>
      </p:sp>
      <p:graphicFrame>
        <p:nvGraphicFramePr>
          <p:cNvPr id="2" name="Table 1">
            <a:extLst>
              <a:ext uri="{FF2B5EF4-FFF2-40B4-BE49-F238E27FC236}">
                <a16:creationId xmlns:a16="http://schemas.microsoft.com/office/drawing/2014/main" id="{E2F0BF3B-5A85-4683-A189-0C6AF38096D1}"/>
              </a:ext>
            </a:extLst>
          </p:cNvPr>
          <p:cNvGraphicFramePr>
            <a:graphicFrameLocks noGrp="1"/>
          </p:cNvGraphicFramePr>
          <p:nvPr>
            <p:extLst>
              <p:ext uri="{D42A27DB-BD31-4B8C-83A1-F6EECF244321}">
                <p14:modId xmlns:p14="http://schemas.microsoft.com/office/powerpoint/2010/main" val="2292229928"/>
              </p:ext>
            </p:extLst>
          </p:nvPr>
        </p:nvGraphicFramePr>
        <p:xfrm>
          <a:off x="2396175" y="2532059"/>
          <a:ext cx="7213043" cy="2914630"/>
        </p:xfrm>
        <a:graphic>
          <a:graphicData uri="http://schemas.openxmlformats.org/drawingml/2006/table">
            <a:tbl>
              <a:tblPr firstRow="1" bandRow="1">
                <a:tableStyleId>{5C22544A-7EE6-4342-B048-85BDC9FD1C3A}</a:tableStyleId>
              </a:tblPr>
              <a:tblGrid>
                <a:gridCol w="3584029">
                  <a:extLst>
                    <a:ext uri="{9D8B030D-6E8A-4147-A177-3AD203B41FA5}">
                      <a16:colId xmlns:a16="http://schemas.microsoft.com/office/drawing/2014/main" val="4252228725"/>
                    </a:ext>
                  </a:extLst>
                </a:gridCol>
                <a:gridCol w="3629014">
                  <a:extLst>
                    <a:ext uri="{9D8B030D-6E8A-4147-A177-3AD203B41FA5}">
                      <a16:colId xmlns:a16="http://schemas.microsoft.com/office/drawing/2014/main" val="2937739838"/>
                    </a:ext>
                  </a:extLst>
                </a:gridCol>
              </a:tblGrid>
              <a:tr h="507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Shares</a:t>
                      </a:r>
                    </a:p>
                  </a:txBody>
                  <a:tcPr>
                    <a:solidFill>
                      <a:schemeClr val="bg1"/>
                    </a:solidFill>
                  </a:tcPr>
                </a:tc>
                <a:tc>
                  <a:txBody>
                    <a:bodyPr/>
                    <a:lstStyle/>
                    <a:p>
                      <a:pPr algn="ctr"/>
                      <a:r>
                        <a:rPr lang="en-US" sz="1600">
                          <a:solidFill>
                            <a:schemeClr val="tx1"/>
                          </a:solidFill>
                        </a:rPr>
                        <a:t>Doesn’t Share</a:t>
                      </a:r>
                    </a:p>
                  </a:txBody>
                  <a:tcPr>
                    <a:solidFill>
                      <a:schemeClr val="bg1"/>
                    </a:solidFill>
                  </a:tcPr>
                </a:tc>
                <a:extLst>
                  <a:ext uri="{0D108BD9-81ED-4DB2-BD59-A6C34878D82A}">
                    <a16:rowId xmlns:a16="http://schemas.microsoft.com/office/drawing/2014/main" val="3496372384"/>
                  </a:ext>
                </a:extLst>
              </a:tr>
              <a:tr h="810424">
                <a:tc>
                  <a:txBody>
                    <a:bodyPr/>
                    <a:lstStyle/>
                    <a:p>
                      <a:r>
                        <a:rPr lang="en-US" sz="1600">
                          <a:solidFill>
                            <a:schemeClr val="bg1"/>
                          </a:solidFill>
                        </a:rPr>
                        <a:t>Education/Training Support</a:t>
                      </a:r>
                    </a:p>
                  </a:txBody>
                  <a:tcPr>
                    <a:solidFill>
                      <a:srgbClr val="EB7532"/>
                    </a:solidFill>
                  </a:tcPr>
                </a:tc>
                <a:tc>
                  <a:txBody>
                    <a:bodyPr/>
                    <a:lstStyle/>
                    <a:p>
                      <a:r>
                        <a:rPr lang="en-US" sz="1600">
                          <a:solidFill>
                            <a:schemeClr val="bg1"/>
                          </a:solidFill>
                        </a:rPr>
                        <a:t>Technology/IT Support</a:t>
                      </a:r>
                    </a:p>
                  </a:txBody>
                  <a:tcPr>
                    <a:solidFill>
                      <a:srgbClr val="EB7532"/>
                    </a:solidFill>
                  </a:tcPr>
                </a:tc>
                <a:extLst>
                  <a:ext uri="{0D108BD9-81ED-4DB2-BD59-A6C34878D82A}">
                    <a16:rowId xmlns:a16="http://schemas.microsoft.com/office/drawing/2014/main" val="3202375975"/>
                  </a:ext>
                </a:extLst>
              </a:tr>
              <a:tr h="766573">
                <a:tc>
                  <a:txBody>
                    <a:bodyPr/>
                    <a:lstStyle/>
                    <a:p>
                      <a:r>
                        <a:rPr lang="en-US" sz="1600">
                          <a:solidFill>
                            <a:schemeClr val="bg1"/>
                          </a:solidFill>
                        </a:rPr>
                        <a:t>Technology/IT Support</a:t>
                      </a:r>
                    </a:p>
                  </a:txBody>
                  <a:tcPr>
                    <a:solidFill>
                      <a:schemeClr val="accent1"/>
                    </a:solidFill>
                  </a:tcPr>
                </a:tc>
                <a:tc>
                  <a:txBody>
                    <a:bodyPr/>
                    <a:lstStyle/>
                    <a:p>
                      <a:r>
                        <a:rPr lang="en-US" sz="1600">
                          <a:solidFill>
                            <a:schemeClr val="bg1"/>
                          </a:solidFill>
                        </a:rPr>
                        <a:t>Education/Training Support</a:t>
                      </a:r>
                    </a:p>
                  </a:txBody>
                  <a:tcPr>
                    <a:solidFill>
                      <a:schemeClr val="accent1"/>
                    </a:solidFill>
                  </a:tcPr>
                </a:tc>
                <a:extLst>
                  <a:ext uri="{0D108BD9-81ED-4DB2-BD59-A6C34878D82A}">
                    <a16:rowId xmlns:a16="http://schemas.microsoft.com/office/drawing/2014/main" val="2167354704"/>
                  </a:ext>
                </a:extLst>
              </a:tr>
              <a:tr h="464149">
                <a:tc gridSpan="2">
                  <a:txBody>
                    <a:bodyPr/>
                    <a:lstStyle/>
                    <a:p>
                      <a:pPr algn="ctr"/>
                      <a:endParaRPr lang="en-US" sz="1600"/>
                    </a:p>
                  </a:txBody>
                  <a:tcPr anchor="ctr">
                    <a:solidFill>
                      <a:schemeClr val="bg1"/>
                    </a:solidFill>
                  </a:tcPr>
                </a:tc>
                <a:tc hMerge="1">
                  <a:txBody>
                    <a:bodyPr/>
                    <a:lstStyle/>
                    <a:p>
                      <a:endParaRPr lang="en-US"/>
                    </a:p>
                  </a:txBody>
                  <a:tcPr>
                    <a:noFill/>
                  </a:tcPr>
                </a:tc>
                <a:extLst>
                  <a:ext uri="{0D108BD9-81ED-4DB2-BD59-A6C34878D82A}">
                    <a16:rowId xmlns:a16="http://schemas.microsoft.com/office/drawing/2014/main" val="1294713334"/>
                  </a:ext>
                </a:extLst>
              </a:tr>
              <a:tr h="365760">
                <a:tc>
                  <a:txBody>
                    <a:bodyPr/>
                    <a:lstStyle/>
                    <a:p>
                      <a:pPr algn="l"/>
                      <a:r>
                        <a:rPr lang="en-US" sz="1600"/>
                        <a:t>Staff/Time</a:t>
                      </a:r>
                    </a:p>
                  </a:txBody>
                  <a:tcPr anchor="ctr">
                    <a:solidFill>
                      <a:schemeClr val="bg2"/>
                    </a:solidFill>
                  </a:tcPr>
                </a:tc>
                <a:tc>
                  <a:txBody>
                    <a:bodyPr/>
                    <a:lstStyle/>
                    <a:p>
                      <a:pPr algn="l"/>
                      <a:r>
                        <a:rPr lang="en-US" sz="1600"/>
                        <a:t>Implementation/Workflow Support</a:t>
                      </a:r>
                    </a:p>
                  </a:txBody>
                  <a:tcPr>
                    <a:solidFill>
                      <a:schemeClr val="bg2"/>
                    </a:solidFill>
                  </a:tcPr>
                </a:tc>
                <a:extLst>
                  <a:ext uri="{0D108BD9-81ED-4DB2-BD59-A6C34878D82A}">
                    <a16:rowId xmlns:a16="http://schemas.microsoft.com/office/drawing/2014/main" val="2057403968"/>
                  </a:ext>
                </a:extLst>
              </a:tr>
            </a:tbl>
          </a:graphicData>
        </a:graphic>
      </p:graphicFrame>
      <p:pic>
        <p:nvPicPr>
          <p:cNvPr id="12" name="Picture 11" descr="Icon&#10;&#10;Description automatically generated">
            <a:extLst>
              <a:ext uri="{FF2B5EF4-FFF2-40B4-BE49-F238E27FC236}">
                <a16:creationId xmlns:a16="http://schemas.microsoft.com/office/drawing/2014/main" id="{BECD3DF9-AB70-4EB0-9EAF-AC212D44C6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0132" y="1364334"/>
            <a:ext cx="1115570" cy="1185674"/>
          </a:xfrm>
          <a:prstGeom prst="rect">
            <a:avLst/>
          </a:prstGeom>
        </p:spPr>
      </p:pic>
      <p:pic>
        <p:nvPicPr>
          <p:cNvPr id="19" name="Picture 18" descr="Icon&#10;&#10;Description automatically generated">
            <a:extLst>
              <a:ext uri="{FF2B5EF4-FFF2-40B4-BE49-F238E27FC236}">
                <a16:creationId xmlns:a16="http://schemas.microsoft.com/office/drawing/2014/main" id="{FC7E1FB5-9DD7-464D-B12E-62EC79791B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5285" y="1364334"/>
            <a:ext cx="1124714" cy="1185674"/>
          </a:xfrm>
          <a:prstGeom prst="rect">
            <a:avLst/>
          </a:prstGeom>
        </p:spPr>
      </p:pic>
      <p:sp>
        <p:nvSpPr>
          <p:cNvPr id="15" name="Slide Number Placeholder 5">
            <a:extLst>
              <a:ext uri="{FF2B5EF4-FFF2-40B4-BE49-F238E27FC236}">
                <a16:creationId xmlns:a16="http://schemas.microsoft.com/office/drawing/2014/main" id="{BCF0286D-F8CF-4B92-AB33-680466C83692}"/>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44</a:t>
            </a:fld>
            <a:endParaRPr lang="en-US" sz="1100">
              <a:latin typeface="+mn-lt"/>
            </a:endParaRPr>
          </a:p>
        </p:txBody>
      </p:sp>
      <p:sp>
        <p:nvSpPr>
          <p:cNvPr id="16" name="Footer Placeholder 8">
            <a:extLst>
              <a:ext uri="{FF2B5EF4-FFF2-40B4-BE49-F238E27FC236}">
                <a16:creationId xmlns:a16="http://schemas.microsoft.com/office/drawing/2014/main" id="{DF33E66B-EA64-4F7E-9C9F-5A6429D33932}"/>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
        <p:nvSpPr>
          <p:cNvPr id="13" name="TextBox 12">
            <a:extLst>
              <a:ext uri="{FF2B5EF4-FFF2-40B4-BE49-F238E27FC236}">
                <a16:creationId xmlns:a16="http://schemas.microsoft.com/office/drawing/2014/main" id="{A5B9260D-4370-44D6-8CAE-D33239BF3486}"/>
              </a:ext>
            </a:extLst>
          </p:cNvPr>
          <p:cNvSpPr txBox="1"/>
          <p:nvPr/>
        </p:nvSpPr>
        <p:spPr>
          <a:xfrm>
            <a:off x="831641" y="3633573"/>
            <a:ext cx="1162101" cy="523220"/>
          </a:xfrm>
          <a:prstGeom prst="rect">
            <a:avLst/>
          </a:prstGeom>
          <a:noFill/>
        </p:spPr>
        <p:txBody>
          <a:bodyPr wrap="square" rtlCol="0">
            <a:spAutoFit/>
          </a:bodyPr>
          <a:lstStyle/>
          <a:p>
            <a:pPr algn="ctr"/>
            <a:r>
              <a:rPr lang="en-US" sz="1400">
                <a:solidFill>
                  <a:schemeClr val="bg2">
                    <a:lumMod val="50000"/>
                  </a:schemeClr>
                </a:solidFill>
              </a:rPr>
              <a:t>Most Important</a:t>
            </a:r>
          </a:p>
        </p:txBody>
      </p:sp>
      <p:sp>
        <p:nvSpPr>
          <p:cNvPr id="14" name="TextBox 13">
            <a:extLst>
              <a:ext uri="{FF2B5EF4-FFF2-40B4-BE49-F238E27FC236}">
                <a16:creationId xmlns:a16="http://schemas.microsoft.com/office/drawing/2014/main" id="{FF125F4E-721E-45F3-B97A-DF9DDC0E4CA6}"/>
              </a:ext>
            </a:extLst>
          </p:cNvPr>
          <p:cNvSpPr txBox="1"/>
          <p:nvPr/>
        </p:nvSpPr>
        <p:spPr>
          <a:xfrm>
            <a:off x="766005" y="4971551"/>
            <a:ext cx="1293371" cy="523220"/>
          </a:xfrm>
          <a:prstGeom prst="rect">
            <a:avLst/>
          </a:prstGeom>
          <a:noFill/>
        </p:spPr>
        <p:txBody>
          <a:bodyPr wrap="square" rtlCol="0">
            <a:spAutoFit/>
          </a:bodyPr>
          <a:lstStyle/>
          <a:p>
            <a:pPr algn="ctr"/>
            <a:r>
              <a:rPr lang="en-US" sz="1400">
                <a:solidFill>
                  <a:schemeClr val="bg2">
                    <a:lumMod val="50000"/>
                  </a:schemeClr>
                </a:solidFill>
              </a:rPr>
              <a:t>Least Important</a:t>
            </a:r>
          </a:p>
        </p:txBody>
      </p:sp>
      <p:sp>
        <p:nvSpPr>
          <p:cNvPr id="17" name="Right Brace 16">
            <a:extLst>
              <a:ext uri="{FF2B5EF4-FFF2-40B4-BE49-F238E27FC236}">
                <a16:creationId xmlns:a16="http://schemas.microsoft.com/office/drawing/2014/main" id="{6F3FA86D-033B-45D2-99CA-3D47B93131C0}"/>
              </a:ext>
            </a:extLst>
          </p:cNvPr>
          <p:cNvSpPr/>
          <p:nvPr/>
        </p:nvSpPr>
        <p:spPr>
          <a:xfrm rot="10800000">
            <a:off x="1899459" y="3272584"/>
            <a:ext cx="380139" cy="1220903"/>
          </a:xfrm>
          <a:prstGeom prst="rightBrace">
            <a:avLst/>
          </a:prstGeom>
          <a:ln w="952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27308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030E71-EC1E-420A-B5F3-571F0A04DD20}"/>
              </a:ext>
            </a:extLst>
          </p:cNvPr>
          <p:cNvSpPr>
            <a:spLocks noGrp="1"/>
          </p:cNvSpPr>
          <p:nvPr>
            <p:ph type="title"/>
          </p:nvPr>
        </p:nvSpPr>
        <p:spPr/>
        <p:txBody>
          <a:bodyPr/>
          <a:lstStyle/>
          <a:p>
            <a:r>
              <a:rPr lang="en-US"/>
              <a:t>How Do Resource Needs Differ by: Organization Type? </a:t>
            </a:r>
          </a:p>
        </p:txBody>
      </p:sp>
      <p:graphicFrame>
        <p:nvGraphicFramePr>
          <p:cNvPr id="2" name="Table 1">
            <a:extLst>
              <a:ext uri="{FF2B5EF4-FFF2-40B4-BE49-F238E27FC236}">
                <a16:creationId xmlns:a16="http://schemas.microsoft.com/office/drawing/2014/main" id="{E2F0BF3B-5A85-4683-A189-0C6AF38096D1}"/>
              </a:ext>
            </a:extLst>
          </p:cNvPr>
          <p:cNvGraphicFramePr>
            <a:graphicFrameLocks noGrp="1"/>
          </p:cNvGraphicFramePr>
          <p:nvPr>
            <p:extLst>
              <p:ext uri="{D42A27DB-BD31-4B8C-83A1-F6EECF244321}">
                <p14:modId xmlns:p14="http://schemas.microsoft.com/office/powerpoint/2010/main" val="2828762254"/>
              </p:ext>
            </p:extLst>
          </p:nvPr>
        </p:nvGraphicFramePr>
        <p:xfrm>
          <a:off x="2348267" y="2592703"/>
          <a:ext cx="8589483" cy="2838095"/>
        </p:xfrm>
        <a:graphic>
          <a:graphicData uri="http://schemas.openxmlformats.org/drawingml/2006/table">
            <a:tbl>
              <a:tblPr firstRow="1" bandRow="1">
                <a:tableStyleId>{5C22544A-7EE6-4342-B048-85BDC9FD1C3A}</a:tableStyleId>
              </a:tblPr>
              <a:tblGrid>
                <a:gridCol w="2769580">
                  <a:extLst>
                    <a:ext uri="{9D8B030D-6E8A-4147-A177-3AD203B41FA5}">
                      <a16:colId xmlns:a16="http://schemas.microsoft.com/office/drawing/2014/main" val="4233419268"/>
                    </a:ext>
                  </a:extLst>
                </a:gridCol>
                <a:gridCol w="2905467">
                  <a:extLst>
                    <a:ext uri="{9D8B030D-6E8A-4147-A177-3AD203B41FA5}">
                      <a16:colId xmlns:a16="http://schemas.microsoft.com/office/drawing/2014/main" val="2000751783"/>
                    </a:ext>
                  </a:extLst>
                </a:gridCol>
                <a:gridCol w="2914436">
                  <a:extLst>
                    <a:ext uri="{9D8B030D-6E8A-4147-A177-3AD203B41FA5}">
                      <a16:colId xmlns:a16="http://schemas.microsoft.com/office/drawing/2014/main" val="780091676"/>
                    </a:ext>
                  </a:extLst>
                </a:gridCol>
              </a:tblGrid>
              <a:tr h="507724">
                <a:tc>
                  <a:txBody>
                    <a:bodyPr/>
                    <a:lstStyle/>
                    <a:p>
                      <a:pPr algn="ctr"/>
                      <a:r>
                        <a:rPr lang="en-US" sz="1600">
                          <a:solidFill>
                            <a:schemeClr val="tx1"/>
                          </a:solidFill>
                        </a:rPr>
                        <a:t>Behavioral Health </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Health plans</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Physical Health</a:t>
                      </a:r>
                    </a:p>
                  </a:txBody>
                  <a:tcPr>
                    <a:solidFill>
                      <a:schemeClr val="bg1"/>
                    </a:solidFill>
                  </a:tcPr>
                </a:tc>
                <a:extLst>
                  <a:ext uri="{0D108BD9-81ED-4DB2-BD59-A6C34878D82A}">
                    <a16:rowId xmlns:a16="http://schemas.microsoft.com/office/drawing/2014/main" val="3496372384"/>
                  </a:ext>
                </a:extLst>
              </a:tr>
              <a:tr h="338098">
                <a:tc>
                  <a:txBody>
                    <a:bodyPr/>
                    <a:lstStyle/>
                    <a:p>
                      <a:r>
                        <a:rPr lang="en-US" sz="1600">
                          <a:solidFill>
                            <a:schemeClr val="bg1"/>
                          </a:solidFill>
                        </a:rPr>
                        <a:t>Technology/IT Support</a:t>
                      </a:r>
                    </a:p>
                  </a:txBody>
                  <a:tcPr>
                    <a:solidFill>
                      <a:srgbClr val="EB7532"/>
                    </a:solidFill>
                  </a:tcPr>
                </a:tc>
                <a:tc>
                  <a:txBody>
                    <a:bodyPr/>
                    <a:lstStyle/>
                    <a:p>
                      <a:r>
                        <a:rPr lang="en-US" sz="1600">
                          <a:solidFill>
                            <a:schemeClr val="bg1"/>
                          </a:solidFill>
                        </a:rPr>
                        <a:t>Education/Training Support</a:t>
                      </a:r>
                    </a:p>
                  </a:txBody>
                  <a:tcPr>
                    <a:solidFill>
                      <a:srgbClr val="EB7532"/>
                    </a:solidFill>
                  </a:tcPr>
                </a:tc>
                <a:tc>
                  <a:txBody>
                    <a:bodyPr/>
                    <a:lstStyle/>
                    <a:p>
                      <a:r>
                        <a:rPr lang="en-US" sz="1600">
                          <a:solidFill>
                            <a:schemeClr val="bg1"/>
                          </a:solidFill>
                        </a:rPr>
                        <a:t>Technology/IT Support</a:t>
                      </a:r>
                    </a:p>
                  </a:txBody>
                  <a:tcPr>
                    <a:solidFill>
                      <a:srgbClr val="EB7532"/>
                    </a:solidFill>
                  </a:tcPr>
                </a:tc>
                <a:extLst>
                  <a:ext uri="{0D108BD9-81ED-4DB2-BD59-A6C34878D82A}">
                    <a16:rowId xmlns:a16="http://schemas.microsoft.com/office/drawing/2014/main" val="3202375975"/>
                  </a:ext>
                </a:extLst>
              </a:tr>
              <a:tr h="346824">
                <a:tc>
                  <a:txBody>
                    <a:bodyPr/>
                    <a:lstStyle/>
                    <a:p>
                      <a:r>
                        <a:rPr lang="en-US" sz="1600">
                          <a:solidFill>
                            <a:schemeClr val="bg1"/>
                          </a:solidFill>
                        </a:rPr>
                        <a:t>Education/Training Support</a:t>
                      </a:r>
                    </a:p>
                  </a:txBody>
                  <a:tcPr anchor="ctr">
                    <a:solidFill>
                      <a:schemeClr val="accent1"/>
                    </a:solidFill>
                  </a:tcPr>
                </a:tc>
                <a:tc>
                  <a:txBody>
                    <a:bodyPr/>
                    <a:lstStyle/>
                    <a:p>
                      <a:pPr algn="l"/>
                      <a:r>
                        <a:rPr lang="en-US" sz="1600">
                          <a:solidFill>
                            <a:schemeClr val="bg1"/>
                          </a:solidFill>
                        </a:rPr>
                        <a:t>Implementation/Workflow Support</a:t>
                      </a:r>
                    </a:p>
                  </a:txBody>
                  <a:tcPr>
                    <a:solidFill>
                      <a:schemeClr val="accent1"/>
                    </a:solidFill>
                  </a:tcPr>
                </a:tc>
                <a:tc>
                  <a:txBody>
                    <a:bodyPr/>
                    <a:lstStyle/>
                    <a:p>
                      <a:r>
                        <a:rPr lang="en-US" sz="1600">
                          <a:solidFill>
                            <a:schemeClr val="bg1"/>
                          </a:solidFill>
                        </a:rPr>
                        <a:t>Education/Training Support</a:t>
                      </a:r>
                    </a:p>
                  </a:txBody>
                  <a:tcPr anchor="ctr">
                    <a:solidFill>
                      <a:schemeClr val="accent1"/>
                    </a:solidFill>
                  </a:tcPr>
                </a:tc>
                <a:extLst>
                  <a:ext uri="{0D108BD9-81ED-4DB2-BD59-A6C34878D82A}">
                    <a16:rowId xmlns:a16="http://schemas.microsoft.com/office/drawing/2014/main" val="2167354704"/>
                  </a:ext>
                </a:extLst>
              </a:tr>
              <a:tr h="412700">
                <a:tc>
                  <a:txBody>
                    <a:bodyPr/>
                    <a:lstStyle/>
                    <a:p>
                      <a:endParaRPr lang="en-US" sz="1600">
                        <a:solidFill>
                          <a:schemeClr val="bg1"/>
                        </a:solidFill>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Technology/IT Support</a:t>
                      </a:r>
                    </a:p>
                    <a:p>
                      <a:endParaRPr lang="en-US" sz="1600">
                        <a:solidFill>
                          <a:schemeClr val="bg1"/>
                        </a:solidFill>
                      </a:endParaRPr>
                    </a:p>
                  </a:txBody>
                  <a:tcPr>
                    <a:solidFill>
                      <a:schemeClr val="accent2"/>
                    </a:solidFill>
                  </a:tcPr>
                </a:tc>
                <a:tc>
                  <a:txBody>
                    <a:bodyPr/>
                    <a:lstStyle/>
                    <a:p>
                      <a:endParaRPr lang="en-US" sz="1600">
                        <a:solidFill>
                          <a:schemeClr val="bg1"/>
                        </a:solidFill>
                      </a:endParaRPr>
                    </a:p>
                  </a:txBody>
                  <a:tcPr anchor="ctr">
                    <a:solidFill>
                      <a:schemeClr val="bg1"/>
                    </a:solidFill>
                  </a:tcPr>
                </a:tc>
                <a:extLst>
                  <a:ext uri="{0D108BD9-81ED-4DB2-BD59-A6C34878D82A}">
                    <a16:rowId xmlns:a16="http://schemas.microsoft.com/office/drawing/2014/main" val="910146120"/>
                  </a:ext>
                </a:extLst>
              </a:tr>
              <a:tr h="498753">
                <a:tc gridSpan="3">
                  <a:txBody>
                    <a:bodyPr/>
                    <a:lstStyle/>
                    <a:p>
                      <a:pPr algn="ctr">
                        <a:spcBef>
                          <a:spcPts val="600"/>
                        </a:spcBef>
                        <a:spcAft>
                          <a:spcPts val="600"/>
                        </a:spcAft>
                      </a:pPr>
                      <a:endParaRPr lang="en-US" sz="1600"/>
                    </a:p>
                  </a:txBody>
                  <a:tcPr anchor="ctr">
                    <a:solidFill>
                      <a:schemeClr val="bg1"/>
                    </a:solidFill>
                  </a:tcPr>
                </a:tc>
                <a:tc hMerge="1">
                  <a:txBody>
                    <a:bodyPr/>
                    <a:lstStyle/>
                    <a:p>
                      <a:endParaRPr lang="en-US"/>
                    </a:p>
                  </a:txBody>
                  <a:tcPr/>
                </a:tc>
                <a:tc hMerge="1">
                  <a:txBody>
                    <a:bodyPr/>
                    <a:lstStyle/>
                    <a:p>
                      <a:pPr algn="ctr">
                        <a:spcBef>
                          <a:spcPts val="600"/>
                        </a:spcBef>
                        <a:spcAft>
                          <a:spcPts val="600"/>
                        </a:spcAft>
                      </a:pPr>
                      <a:endParaRPr lang="en-US"/>
                    </a:p>
                  </a:txBody>
                  <a:tcPr anchor="ctr">
                    <a:noFill/>
                  </a:tcPr>
                </a:tc>
                <a:extLst>
                  <a:ext uri="{0D108BD9-81ED-4DB2-BD59-A6C34878D82A}">
                    <a16:rowId xmlns:a16="http://schemas.microsoft.com/office/drawing/2014/main" val="1294713334"/>
                  </a:ext>
                </a:extLst>
              </a:tr>
              <a:tr h="182880">
                <a:tc>
                  <a:txBody>
                    <a:bodyPr/>
                    <a:lstStyle/>
                    <a:p>
                      <a:pPr algn="l"/>
                      <a:r>
                        <a:rPr lang="en-US" sz="1600"/>
                        <a:t>Staff/Time</a:t>
                      </a:r>
                    </a:p>
                  </a:txBody>
                  <a:tcPr anchor="ctr">
                    <a:solidFill>
                      <a:schemeClr val="bg2"/>
                    </a:solidFill>
                  </a:tcPr>
                </a:tc>
                <a:tc>
                  <a:txBody>
                    <a:bodyPr/>
                    <a:lstStyle/>
                    <a:p>
                      <a:pPr algn="l"/>
                      <a:r>
                        <a:rPr lang="en-US" sz="1600"/>
                        <a:t>Staff/Time</a:t>
                      </a:r>
                    </a:p>
                  </a:txBody>
                  <a:tcPr anchor="c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Financial/Funding Support</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txBody>
                  <a:tcPr>
                    <a:solidFill>
                      <a:schemeClr val="bg2"/>
                    </a:solidFill>
                  </a:tcPr>
                </a:tc>
                <a:extLst>
                  <a:ext uri="{0D108BD9-81ED-4DB2-BD59-A6C34878D82A}">
                    <a16:rowId xmlns:a16="http://schemas.microsoft.com/office/drawing/2014/main" val="2057403968"/>
                  </a:ext>
                </a:extLst>
              </a:tr>
            </a:tbl>
          </a:graphicData>
        </a:graphic>
      </p:graphicFrame>
      <p:pic>
        <p:nvPicPr>
          <p:cNvPr id="15" name="Picture 14" descr="Icon&#10;&#10;Description automatically generated">
            <a:extLst>
              <a:ext uri="{FF2B5EF4-FFF2-40B4-BE49-F238E27FC236}">
                <a16:creationId xmlns:a16="http://schemas.microsoft.com/office/drawing/2014/main" id="{6AF14DF6-7795-419A-9352-EF2682FAC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5730" y="1362258"/>
            <a:ext cx="1124714" cy="1185674"/>
          </a:xfrm>
          <a:prstGeom prst="rect">
            <a:avLst/>
          </a:prstGeom>
        </p:spPr>
      </p:pic>
      <p:pic>
        <p:nvPicPr>
          <p:cNvPr id="16" name="Picture 15" descr="Icon&#10;&#10;Description automatically generated">
            <a:extLst>
              <a:ext uri="{FF2B5EF4-FFF2-40B4-BE49-F238E27FC236}">
                <a16:creationId xmlns:a16="http://schemas.microsoft.com/office/drawing/2014/main" id="{B1E974CF-8847-4324-85FC-A15C671D10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1031" y="1368929"/>
            <a:ext cx="1124714" cy="1185674"/>
          </a:xfrm>
          <a:prstGeom prst="rect">
            <a:avLst/>
          </a:prstGeom>
        </p:spPr>
      </p:pic>
      <p:pic>
        <p:nvPicPr>
          <p:cNvPr id="17" name="Picture 16" descr="Icon&#10;&#10;Description automatically generated">
            <a:extLst>
              <a:ext uri="{FF2B5EF4-FFF2-40B4-BE49-F238E27FC236}">
                <a16:creationId xmlns:a16="http://schemas.microsoft.com/office/drawing/2014/main" id="{269E33FE-DA2C-4D75-8CA6-C8A923F77D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7432" y="1367928"/>
            <a:ext cx="1124714" cy="1185674"/>
          </a:xfrm>
          <a:prstGeom prst="rect">
            <a:avLst/>
          </a:prstGeom>
        </p:spPr>
      </p:pic>
      <p:sp>
        <p:nvSpPr>
          <p:cNvPr id="18" name="Slide Number Placeholder 5">
            <a:extLst>
              <a:ext uri="{FF2B5EF4-FFF2-40B4-BE49-F238E27FC236}">
                <a16:creationId xmlns:a16="http://schemas.microsoft.com/office/drawing/2014/main" id="{3456EC7B-8141-456A-8948-3766BE9991B8}"/>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45</a:t>
            </a:fld>
            <a:endParaRPr lang="en-US" sz="1100">
              <a:latin typeface="+mn-lt"/>
            </a:endParaRPr>
          </a:p>
        </p:txBody>
      </p:sp>
      <p:sp>
        <p:nvSpPr>
          <p:cNvPr id="23" name="Footer Placeholder 8">
            <a:extLst>
              <a:ext uri="{FF2B5EF4-FFF2-40B4-BE49-F238E27FC236}">
                <a16:creationId xmlns:a16="http://schemas.microsoft.com/office/drawing/2014/main" id="{DE01DE73-02DB-4F28-B9AF-51487F6E772E}"/>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
        <p:nvSpPr>
          <p:cNvPr id="13" name="Right Brace 12">
            <a:extLst>
              <a:ext uri="{FF2B5EF4-FFF2-40B4-BE49-F238E27FC236}">
                <a16:creationId xmlns:a16="http://schemas.microsoft.com/office/drawing/2014/main" id="{99437D9B-1CCF-4F1F-83E3-71E1A90F075C}"/>
              </a:ext>
            </a:extLst>
          </p:cNvPr>
          <p:cNvSpPr/>
          <p:nvPr/>
        </p:nvSpPr>
        <p:spPr>
          <a:xfrm rot="10800000">
            <a:off x="1848742" y="3210984"/>
            <a:ext cx="433890" cy="1325562"/>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A167528A-9EF2-4AB1-AA46-8691FD055D8B}"/>
              </a:ext>
            </a:extLst>
          </p:cNvPr>
          <p:cNvSpPr txBox="1"/>
          <p:nvPr/>
        </p:nvSpPr>
        <p:spPr>
          <a:xfrm>
            <a:off x="769451" y="3567130"/>
            <a:ext cx="1162101" cy="523220"/>
          </a:xfrm>
          <a:prstGeom prst="rect">
            <a:avLst/>
          </a:prstGeom>
          <a:noFill/>
        </p:spPr>
        <p:txBody>
          <a:bodyPr wrap="square" rtlCol="0">
            <a:spAutoFit/>
          </a:bodyPr>
          <a:lstStyle/>
          <a:p>
            <a:pPr algn="ctr"/>
            <a:r>
              <a:rPr lang="en-US" sz="1400">
                <a:solidFill>
                  <a:schemeClr val="bg2">
                    <a:lumMod val="50000"/>
                  </a:schemeClr>
                </a:solidFill>
              </a:rPr>
              <a:t>Most Important</a:t>
            </a:r>
          </a:p>
        </p:txBody>
      </p:sp>
      <p:sp>
        <p:nvSpPr>
          <p:cNvPr id="24" name="TextBox 23">
            <a:extLst>
              <a:ext uri="{FF2B5EF4-FFF2-40B4-BE49-F238E27FC236}">
                <a16:creationId xmlns:a16="http://schemas.microsoft.com/office/drawing/2014/main" id="{F37AE446-F433-42F5-B8ED-0DCDF160AD9F}"/>
              </a:ext>
            </a:extLst>
          </p:cNvPr>
          <p:cNvSpPr txBox="1"/>
          <p:nvPr/>
        </p:nvSpPr>
        <p:spPr>
          <a:xfrm>
            <a:off x="703815" y="4962303"/>
            <a:ext cx="1293371" cy="523220"/>
          </a:xfrm>
          <a:prstGeom prst="rect">
            <a:avLst/>
          </a:prstGeom>
          <a:noFill/>
        </p:spPr>
        <p:txBody>
          <a:bodyPr wrap="square" rtlCol="0">
            <a:spAutoFit/>
          </a:bodyPr>
          <a:lstStyle/>
          <a:p>
            <a:pPr algn="ctr"/>
            <a:r>
              <a:rPr lang="en-US" sz="1400">
                <a:solidFill>
                  <a:schemeClr val="bg2">
                    <a:lumMod val="50000"/>
                  </a:schemeClr>
                </a:solidFill>
              </a:rPr>
              <a:t>Least Important</a:t>
            </a:r>
          </a:p>
        </p:txBody>
      </p:sp>
    </p:spTree>
    <p:extLst>
      <p:ext uri="{BB962C8B-B14F-4D97-AF65-F5344CB8AC3E}">
        <p14:creationId xmlns:p14="http://schemas.microsoft.com/office/powerpoint/2010/main" val="3192402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030E71-EC1E-420A-B5F3-571F0A04DD20}"/>
              </a:ext>
            </a:extLst>
          </p:cNvPr>
          <p:cNvSpPr>
            <a:spLocks noGrp="1"/>
          </p:cNvSpPr>
          <p:nvPr>
            <p:ph type="title"/>
          </p:nvPr>
        </p:nvSpPr>
        <p:spPr/>
        <p:txBody>
          <a:bodyPr/>
          <a:lstStyle/>
          <a:p>
            <a:r>
              <a:rPr lang="en-US"/>
              <a:t>How Do Resource Needs Differ by: Organization Size? </a:t>
            </a:r>
          </a:p>
        </p:txBody>
      </p:sp>
      <p:graphicFrame>
        <p:nvGraphicFramePr>
          <p:cNvPr id="2" name="Table 1">
            <a:extLst>
              <a:ext uri="{FF2B5EF4-FFF2-40B4-BE49-F238E27FC236}">
                <a16:creationId xmlns:a16="http://schemas.microsoft.com/office/drawing/2014/main" id="{E2F0BF3B-5A85-4683-A189-0C6AF38096D1}"/>
              </a:ext>
            </a:extLst>
          </p:cNvPr>
          <p:cNvGraphicFramePr>
            <a:graphicFrameLocks noGrp="1"/>
          </p:cNvGraphicFramePr>
          <p:nvPr>
            <p:extLst>
              <p:ext uri="{D42A27DB-BD31-4B8C-83A1-F6EECF244321}">
                <p14:modId xmlns:p14="http://schemas.microsoft.com/office/powerpoint/2010/main" val="4032756712"/>
              </p:ext>
            </p:extLst>
          </p:nvPr>
        </p:nvGraphicFramePr>
        <p:xfrm>
          <a:off x="2180592" y="2537915"/>
          <a:ext cx="9173208" cy="3507523"/>
        </p:xfrm>
        <a:graphic>
          <a:graphicData uri="http://schemas.openxmlformats.org/drawingml/2006/table">
            <a:tbl>
              <a:tblPr firstRow="1" bandRow="1">
                <a:tableStyleId>{5C22544A-7EE6-4342-B048-85BDC9FD1C3A}</a:tableStyleId>
              </a:tblPr>
              <a:tblGrid>
                <a:gridCol w="2322735">
                  <a:extLst>
                    <a:ext uri="{9D8B030D-6E8A-4147-A177-3AD203B41FA5}">
                      <a16:colId xmlns:a16="http://schemas.microsoft.com/office/drawing/2014/main" val="4233419268"/>
                    </a:ext>
                  </a:extLst>
                </a:gridCol>
                <a:gridCol w="2388382">
                  <a:extLst>
                    <a:ext uri="{9D8B030D-6E8A-4147-A177-3AD203B41FA5}">
                      <a16:colId xmlns:a16="http://schemas.microsoft.com/office/drawing/2014/main" val="1492713645"/>
                    </a:ext>
                  </a:extLst>
                </a:gridCol>
                <a:gridCol w="2214191">
                  <a:extLst>
                    <a:ext uri="{9D8B030D-6E8A-4147-A177-3AD203B41FA5}">
                      <a16:colId xmlns:a16="http://schemas.microsoft.com/office/drawing/2014/main" val="3332071496"/>
                    </a:ext>
                  </a:extLst>
                </a:gridCol>
                <a:gridCol w="2247900">
                  <a:extLst>
                    <a:ext uri="{9D8B030D-6E8A-4147-A177-3AD203B41FA5}">
                      <a16:colId xmlns:a16="http://schemas.microsoft.com/office/drawing/2014/main" val="1863800604"/>
                    </a:ext>
                  </a:extLst>
                </a:gridCol>
              </a:tblGrid>
              <a:tr h="491942">
                <a:tc>
                  <a:txBody>
                    <a:bodyPr/>
                    <a:lstStyle/>
                    <a:p>
                      <a:pPr algn="ctr"/>
                      <a:r>
                        <a:rPr lang="en-US" sz="1600">
                          <a:solidFill>
                            <a:schemeClr val="tx1"/>
                          </a:solidFill>
                        </a:rPr>
                        <a:t>No Clinicians</a:t>
                      </a:r>
                    </a:p>
                  </a:txBody>
                  <a:tcPr>
                    <a:solidFill>
                      <a:schemeClr val="bg1"/>
                    </a:solidFill>
                  </a:tcPr>
                </a:tc>
                <a:tc>
                  <a:txBody>
                    <a:bodyPr/>
                    <a:lstStyle/>
                    <a:p>
                      <a:pPr algn="ctr"/>
                      <a:r>
                        <a:rPr lang="en-US" sz="1600">
                          <a:solidFill>
                            <a:schemeClr val="tx1"/>
                          </a:solidFill>
                        </a:rPr>
                        <a:t>1-3 Clinicians</a:t>
                      </a:r>
                    </a:p>
                  </a:txBody>
                  <a:tcPr>
                    <a:solidFill>
                      <a:schemeClr val="bg1"/>
                    </a:solidFill>
                  </a:tcPr>
                </a:tc>
                <a:tc>
                  <a:txBody>
                    <a:bodyPr/>
                    <a:lstStyle/>
                    <a:p>
                      <a:pPr algn="ctr"/>
                      <a:r>
                        <a:rPr lang="en-US" sz="1600">
                          <a:solidFill>
                            <a:schemeClr val="tx1"/>
                          </a:solidFill>
                        </a:rPr>
                        <a:t>4-10 Clinicians</a:t>
                      </a:r>
                    </a:p>
                  </a:txBody>
                  <a:tcPr>
                    <a:solidFill>
                      <a:schemeClr val="bg1"/>
                    </a:solidFill>
                  </a:tcPr>
                </a:tc>
                <a:tc>
                  <a:txBody>
                    <a:bodyPr/>
                    <a:lstStyle/>
                    <a:p>
                      <a:pPr algn="ctr"/>
                      <a:r>
                        <a:rPr lang="en-US" sz="1600">
                          <a:solidFill>
                            <a:schemeClr val="tx1"/>
                          </a:solidFill>
                        </a:rPr>
                        <a:t>11+ Clinicians</a:t>
                      </a:r>
                    </a:p>
                  </a:txBody>
                  <a:tcPr>
                    <a:solidFill>
                      <a:schemeClr val="bg1"/>
                    </a:solidFill>
                  </a:tcPr>
                </a:tc>
                <a:extLst>
                  <a:ext uri="{0D108BD9-81ED-4DB2-BD59-A6C34878D82A}">
                    <a16:rowId xmlns:a16="http://schemas.microsoft.com/office/drawing/2014/main" val="3496372384"/>
                  </a:ext>
                </a:extLst>
              </a:tr>
              <a:tr h="571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Education/Training Support</a:t>
                      </a:r>
                    </a:p>
                  </a:txBody>
                  <a:tcPr>
                    <a:solidFill>
                      <a:srgbClr val="EB7532"/>
                    </a:solidFill>
                  </a:tcPr>
                </a:tc>
                <a:tc>
                  <a:txBody>
                    <a:bodyPr/>
                    <a:lstStyle/>
                    <a:p>
                      <a:pPr algn="l"/>
                      <a:r>
                        <a:rPr lang="en-US" sz="1600">
                          <a:solidFill>
                            <a:schemeClr val="bg1"/>
                          </a:solidFill>
                        </a:rPr>
                        <a:t>Implementation/</a:t>
                      </a:r>
                    </a:p>
                    <a:p>
                      <a:pPr algn="l"/>
                      <a:r>
                        <a:rPr lang="en-US" sz="1600">
                          <a:solidFill>
                            <a:schemeClr val="bg1"/>
                          </a:solidFill>
                        </a:rPr>
                        <a:t>Workflow Support</a:t>
                      </a:r>
                    </a:p>
                  </a:txBody>
                  <a:tcPr>
                    <a:solidFill>
                      <a:srgbClr val="EB75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Education/Training Support</a:t>
                      </a:r>
                    </a:p>
                  </a:txBody>
                  <a:tcPr>
                    <a:solidFill>
                      <a:srgbClr val="EB75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Technology/IT Support</a:t>
                      </a:r>
                    </a:p>
                  </a:txBody>
                  <a:tcPr>
                    <a:solidFill>
                      <a:srgbClr val="EB7532"/>
                    </a:solidFill>
                  </a:tcPr>
                </a:tc>
                <a:extLst>
                  <a:ext uri="{0D108BD9-81ED-4DB2-BD59-A6C34878D82A}">
                    <a16:rowId xmlns:a16="http://schemas.microsoft.com/office/drawing/2014/main" val="3202375975"/>
                  </a:ext>
                </a:extLst>
              </a:tr>
              <a:tr h="761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Technology/IT Support</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Financial/Funding Support</a:t>
                      </a:r>
                      <a:endParaRPr kumimoji="0" lang="en-US" sz="1600" b="0" i="0" u="none" strike="noStrike" kern="1200" cap="none" spc="0" normalizeH="0" baseline="0" noProof="0">
                        <a:ln>
                          <a:noFill/>
                        </a:ln>
                        <a:solidFill>
                          <a:schemeClr val="bg1"/>
                        </a:solidFill>
                        <a:effectLst/>
                        <a:uLnTx/>
                        <a:uFillTx/>
                        <a:latin typeface="+mn-lt"/>
                        <a:ea typeface="+mn-ea"/>
                        <a:cs typeface="+mn-cs"/>
                      </a:endParaRP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Technology/IT Support</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Education/Training Support</a:t>
                      </a:r>
                    </a:p>
                  </a:txBody>
                  <a:tcPr anchor="ctr">
                    <a:solidFill>
                      <a:schemeClr val="accent1"/>
                    </a:solidFill>
                  </a:tcPr>
                </a:tc>
                <a:extLst>
                  <a:ext uri="{0D108BD9-81ED-4DB2-BD59-A6C34878D82A}">
                    <a16:rowId xmlns:a16="http://schemas.microsoft.com/office/drawing/2014/main" val="2167354704"/>
                  </a:ext>
                </a:extLst>
              </a:tr>
              <a:tr h="669290">
                <a:tc>
                  <a:txBody>
                    <a:bodyPr/>
                    <a:lstStyle/>
                    <a:p>
                      <a:r>
                        <a:rPr lang="en-US" sz="1600">
                          <a:solidFill>
                            <a:schemeClr val="bg1"/>
                          </a:solidFill>
                        </a:rPr>
                        <a:t>Consistent Legal Support</a:t>
                      </a:r>
                    </a:p>
                  </a:txBody>
                  <a:tcPr>
                    <a:solidFill>
                      <a:schemeClr val="accent2"/>
                    </a:solidFill>
                  </a:tcPr>
                </a:tc>
                <a:tc>
                  <a:txBody>
                    <a:bodyPr/>
                    <a:lstStyle/>
                    <a:p>
                      <a:endParaRPr lang="en-US" sz="1600"/>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nchor="ctr">
                    <a:solidFill>
                      <a:schemeClr val="bg1"/>
                    </a:solidFill>
                  </a:tcPr>
                </a:tc>
                <a:tc>
                  <a:txBody>
                    <a:bodyPr/>
                    <a:lstStyle/>
                    <a:p>
                      <a:endParaRPr lang="en-US" sz="1600"/>
                    </a:p>
                  </a:txBody>
                  <a:tcPr anchor="ctr">
                    <a:solidFill>
                      <a:schemeClr val="bg1"/>
                    </a:solidFill>
                  </a:tcPr>
                </a:tc>
                <a:extLst>
                  <a:ext uri="{0D108BD9-81ED-4DB2-BD59-A6C34878D82A}">
                    <a16:rowId xmlns:a16="http://schemas.microsoft.com/office/drawing/2014/main" val="339788880"/>
                  </a:ext>
                </a:extLst>
              </a:tr>
              <a:tr h="426686">
                <a:tc gridSpan="4">
                  <a:txBody>
                    <a:bodyPr/>
                    <a:lstStyle/>
                    <a:p>
                      <a:pPr algn="ctr">
                        <a:spcBef>
                          <a:spcPts val="600"/>
                        </a:spcBef>
                        <a:spcAft>
                          <a:spcPts val="600"/>
                        </a:spcAft>
                      </a:pPr>
                      <a:endParaRPr lang="en-US" sz="160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4713334"/>
                  </a:ext>
                </a:extLst>
              </a:tr>
              <a:tr h="491942">
                <a:tc>
                  <a:txBody>
                    <a:bodyPr/>
                    <a:lstStyle/>
                    <a:p>
                      <a:r>
                        <a:rPr lang="en-US" sz="1600"/>
                        <a:t>Staff/Time</a:t>
                      </a:r>
                    </a:p>
                  </a:txBody>
                  <a:tcPr>
                    <a:solidFill>
                      <a:schemeClr val="bg2"/>
                    </a:solidFill>
                  </a:tcPr>
                </a:tc>
                <a:tc>
                  <a:txBody>
                    <a:bodyPr/>
                    <a:lstStyle/>
                    <a:p>
                      <a:r>
                        <a:rPr lang="en-US" sz="1600"/>
                        <a:t>Consistent Legal Support</a:t>
                      </a:r>
                    </a:p>
                  </a:txBody>
                  <a:tcPr>
                    <a:solidFill>
                      <a:schemeClr val="bg2"/>
                    </a:solidFill>
                  </a:tcPr>
                </a:tc>
                <a:tc>
                  <a:txBody>
                    <a:bodyPr/>
                    <a:lstStyle/>
                    <a:p>
                      <a:r>
                        <a:rPr lang="en-US" sz="1600"/>
                        <a:t>Staff/Time</a:t>
                      </a:r>
                    </a:p>
                  </a:txBody>
                  <a:tcPr>
                    <a:solidFill>
                      <a:schemeClr val="bg2"/>
                    </a:solidFill>
                  </a:tcPr>
                </a:tc>
                <a:tc>
                  <a:txBody>
                    <a:bodyPr/>
                    <a:lstStyle/>
                    <a:p>
                      <a:r>
                        <a:rPr lang="en-US" sz="1600"/>
                        <a:t>Staff/Time</a:t>
                      </a:r>
                    </a:p>
                  </a:txBody>
                  <a:tcPr>
                    <a:solidFill>
                      <a:schemeClr val="bg2"/>
                    </a:solidFill>
                  </a:tcPr>
                </a:tc>
                <a:extLst>
                  <a:ext uri="{0D108BD9-81ED-4DB2-BD59-A6C34878D82A}">
                    <a16:rowId xmlns:a16="http://schemas.microsoft.com/office/drawing/2014/main" val="2057403968"/>
                  </a:ext>
                </a:extLst>
              </a:tr>
            </a:tbl>
          </a:graphicData>
        </a:graphic>
      </p:graphicFrame>
      <p:pic>
        <p:nvPicPr>
          <p:cNvPr id="5" name="Picture 4" descr="Icon&#10;&#10;Description automatically generated">
            <a:extLst>
              <a:ext uri="{FF2B5EF4-FFF2-40B4-BE49-F238E27FC236}">
                <a16:creationId xmlns:a16="http://schemas.microsoft.com/office/drawing/2014/main" id="{22EAFFEB-F418-4A3A-96F6-E8BAE526F9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4543" y="1339993"/>
            <a:ext cx="1124714" cy="1185674"/>
          </a:xfrm>
          <a:prstGeom prst="rect">
            <a:avLst/>
          </a:prstGeom>
        </p:spPr>
      </p:pic>
      <p:pic>
        <p:nvPicPr>
          <p:cNvPr id="7" name="Picture 6" descr="Icon&#10;&#10;Description automatically generated">
            <a:extLst>
              <a:ext uri="{FF2B5EF4-FFF2-40B4-BE49-F238E27FC236}">
                <a16:creationId xmlns:a16="http://schemas.microsoft.com/office/drawing/2014/main" id="{1F0D7430-5216-40F6-950E-4F9C829344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5943" y="1285233"/>
            <a:ext cx="1124714" cy="1185674"/>
          </a:xfrm>
          <a:prstGeom prst="rect">
            <a:avLst/>
          </a:prstGeom>
        </p:spPr>
      </p:pic>
      <p:pic>
        <p:nvPicPr>
          <p:cNvPr id="9" name="Picture 8" descr="Icon&#10;&#10;Description automatically generated">
            <a:extLst>
              <a:ext uri="{FF2B5EF4-FFF2-40B4-BE49-F238E27FC236}">
                <a16:creationId xmlns:a16="http://schemas.microsoft.com/office/drawing/2014/main" id="{BAE8A6AD-5299-4298-A93E-108F9FE4EE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9243" y="1318770"/>
            <a:ext cx="1124714" cy="1185674"/>
          </a:xfrm>
          <a:prstGeom prst="rect">
            <a:avLst/>
          </a:prstGeom>
        </p:spPr>
      </p:pic>
      <p:sp>
        <p:nvSpPr>
          <p:cNvPr id="15" name="Slide Number Placeholder 5">
            <a:extLst>
              <a:ext uri="{FF2B5EF4-FFF2-40B4-BE49-F238E27FC236}">
                <a16:creationId xmlns:a16="http://schemas.microsoft.com/office/drawing/2014/main" id="{CC9C499E-4462-4ECA-818A-83BC199DAD5A}"/>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46</a:t>
            </a:fld>
            <a:endParaRPr lang="en-US" sz="1100">
              <a:latin typeface="+mn-lt"/>
            </a:endParaRPr>
          </a:p>
        </p:txBody>
      </p:sp>
      <p:sp>
        <p:nvSpPr>
          <p:cNvPr id="16" name="Footer Placeholder 8">
            <a:extLst>
              <a:ext uri="{FF2B5EF4-FFF2-40B4-BE49-F238E27FC236}">
                <a16:creationId xmlns:a16="http://schemas.microsoft.com/office/drawing/2014/main" id="{AEB04EF9-792E-4402-8E34-3D10180262B8}"/>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
        <p:nvSpPr>
          <p:cNvPr id="13" name="Right Brace 12">
            <a:extLst>
              <a:ext uri="{FF2B5EF4-FFF2-40B4-BE49-F238E27FC236}">
                <a16:creationId xmlns:a16="http://schemas.microsoft.com/office/drawing/2014/main" id="{98166147-EFA9-40E1-8482-BF99AC930BDA}"/>
              </a:ext>
            </a:extLst>
          </p:cNvPr>
          <p:cNvSpPr/>
          <p:nvPr/>
        </p:nvSpPr>
        <p:spPr>
          <a:xfrm rot="10800000">
            <a:off x="1694371" y="3174889"/>
            <a:ext cx="380139" cy="1759789"/>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ADCF774D-D9AA-461E-9771-49A9EC19686D}"/>
              </a:ext>
            </a:extLst>
          </p:cNvPr>
          <p:cNvSpPr txBox="1"/>
          <p:nvPr/>
        </p:nvSpPr>
        <p:spPr>
          <a:xfrm>
            <a:off x="615079" y="3793173"/>
            <a:ext cx="1162101" cy="523220"/>
          </a:xfrm>
          <a:prstGeom prst="rect">
            <a:avLst/>
          </a:prstGeom>
          <a:noFill/>
        </p:spPr>
        <p:txBody>
          <a:bodyPr wrap="square" rtlCol="0">
            <a:spAutoFit/>
          </a:bodyPr>
          <a:lstStyle/>
          <a:p>
            <a:pPr algn="ctr"/>
            <a:r>
              <a:rPr lang="en-US" sz="1400">
                <a:solidFill>
                  <a:schemeClr val="bg2">
                    <a:lumMod val="50000"/>
                  </a:schemeClr>
                </a:solidFill>
              </a:rPr>
              <a:t>Most Important</a:t>
            </a:r>
          </a:p>
        </p:txBody>
      </p:sp>
      <p:sp>
        <p:nvSpPr>
          <p:cNvPr id="17" name="TextBox 16">
            <a:extLst>
              <a:ext uri="{FF2B5EF4-FFF2-40B4-BE49-F238E27FC236}">
                <a16:creationId xmlns:a16="http://schemas.microsoft.com/office/drawing/2014/main" id="{626F20DE-AE67-48D0-A406-F7DBD0AEAD1E}"/>
              </a:ext>
            </a:extLst>
          </p:cNvPr>
          <p:cNvSpPr txBox="1"/>
          <p:nvPr/>
        </p:nvSpPr>
        <p:spPr>
          <a:xfrm>
            <a:off x="549443" y="5464118"/>
            <a:ext cx="1293371" cy="523220"/>
          </a:xfrm>
          <a:prstGeom prst="rect">
            <a:avLst/>
          </a:prstGeom>
          <a:noFill/>
        </p:spPr>
        <p:txBody>
          <a:bodyPr wrap="square" rtlCol="0">
            <a:spAutoFit/>
          </a:bodyPr>
          <a:lstStyle/>
          <a:p>
            <a:pPr algn="ctr"/>
            <a:r>
              <a:rPr lang="en-US" sz="1400">
                <a:solidFill>
                  <a:schemeClr val="bg2">
                    <a:lumMod val="50000"/>
                  </a:schemeClr>
                </a:solidFill>
              </a:rPr>
              <a:t>Least Important</a:t>
            </a:r>
          </a:p>
        </p:txBody>
      </p:sp>
      <p:sp>
        <p:nvSpPr>
          <p:cNvPr id="12" name="Rectangle 11">
            <a:extLst>
              <a:ext uri="{FF2B5EF4-FFF2-40B4-BE49-F238E27FC236}">
                <a16:creationId xmlns:a16="http://schemas.microsoft.com/office/drawing/2014/main" id="{8CDB2D69-6AC7-4679-8E0B-15FB0F2832F1}"/>
              </a:ext>
            </a:extLst>
          </p:cNvPr>
          <p:cNvSpPr/>
          <p:nvPr/>
        </p:nvSpPr>
        <p:spPr>
          <a:xfrm>
            <a:off x="907302" y="1414207"/>
            <a:ext cx="3363142" cy="8663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a:solidFill>
                  <a:schemeClr val="tx1"/>
                </a:solidFill>
              </a:rPr>
              <a:t>Note difference: small practices reported that financial/funding support was an important resource</a:t>
            </a:r>
          </a:p>
        </p:txBody>
      </p:sp>
    </p:spTree>
    <p:extLst>
      <p:ext uri="{BB962C8B-B14F-4D97-AF65-F5344CB8AC3E}">
        <p14:creationId xmlns:p14="http://schemas.microsoft.com/office/powerpoint/2010/main" val="1901872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030E71-EC1E-420A-B5F3-571F0A04DD20}"/>
              </a:ext>
            </a:extLst>
          </p:cNvPr>
          <p:cNvSpPr>
            <a:spLocks noGrp="1"/>
          </p:cNvSpPr>
          <p:nvPr>
            <p:ph type="title"/>
          </p:nvPr>
        </p:nvSpPr>
        <p:spPr/>
        <p:txBody>
          <a:bodyPr/>
          <a:lstStyle/>
          <a:p>
            <a:r>
              <a:rPr lang="en-US"/>
              <a:t>How Do Resource Needs Differ by: Job Role? </a:t>
            </a:r>
          </a:p>
        </p:txBody>
      </p:sp>
      <p:graphicFrame>
        <p:nvGraphicFramePr>
          <p:cNvPr id="2" name="Table 1">
            <a:extLst>
              <a:ext uri="{FF2B5EF4-FFF2-40B4-BE49-F238E27FC236}">
                <a16:creationId xmlns:a16="http://schemas.microsoft.com/office/drawing/2014/main" id="{E2F0BF3B-5A85-4683-A189-0C6AF38096D1}"/>
              </a:ext>
            </a:extLst>
          </p:cNvPr>
          <p:cNvGraphicFramePr>
            <a:graphicFrameLocks noGrp="1"/>
          </p:cNvGraphicFramePr>
          <p:nvPr>
            <p:extLst>
              <p:ext uri="{D42A27DB-BD31-4B8C-83A1-F6EECF244321}">
                <p14:modId xmlns:p14="http://schemas.microsoft.com/office/powerpoint/2010/main" val="2388239873"/>
              </p:ext>
            </p:extLst>
          </p:nvPr>
        </p:nvGraphicFramePr>
        <p:xfrm>
          <a:off x="2424937" y="2492739"/>
          <a:ext cx="6739489" cy="3323137"/>
        </p:xfrm>
        <a:graphic>
          <a:graphicData uri="http://schemas.openxmlformats.org/drawingml/2006/table">
            <a:tbl>
              <a:tblPr firstRow="1" bandRow="1">
                <a:tableStyleId>{5C22544A-7EE6-4342-B048-85BDC9FD1C3A}</a:tableStyleId>
              </a:tblPr>
              <a:tblGrid>
                <a:gridCol w="2180741">
                  <a:extLst>
                    <a:ext uri="{9D8B030D-6E8A-4147-A177-3AD203B41FA5}">
                      <a16:colId xmlns:a16="http://schemas.microsoft.com/office/drawing/2014/main" val="4233419268"/>
                    </a:ext>
                  </a:extLst>
                </a:gridCol>
                <a:gridCol w="2275861">
                  <a:extLst>
                    <a:ext uri="{9D8B030D-6E8A-4147-A177-3AD203B41FA5}">
                      <a16:colId xmlns:a16="http://schemas.microsoft.com/office/drawing/2014/main" val="2000751783"/>
                    </a:ext>
                  </a:extLst>
                </a:gridCol>
                <a:gridCol w="2282887">
                  <a:extLst>
                    <a:ext uri="{9D8B030D-6E8A-4147-A177-3AD203B41FA5}">
                      <a16:colId xmlns:a16="http://schemas.microsoft.com/office/drawing/2014/main" val="780091676"/>
                    </a:ext>
                  </a:extLst>
                </a:gridCol>
              </a:tblGrid>
              <a:tr h="495719">
                <a:tc>
                  <a:txBody>
                    <a:bodyPr/>
                    <a:lstStyle/>
                    <a:p>
                      <a:pPr algn="ctr"/>
                      <a:r>
                        <a:rPr lang="en-US" sz="1600">
                          <a:solidFill>
                            <a:schemeClr val="tx1"/>
                          </a:solidFill>
                        </a:rPr>
                        <a:t>Admin</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Leaders</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rPr>
                        <a:t>Operations</a:t>
                      </a:r>
                    </a:p>
                  </a:txBody>
                  <a:tcPr>
                    <a:solidFill>
                      <a:schemeClr val="bg1"/>
                    </a:solidFill>
                  </a:tcPr>
                </a:tc>
                <a:extLst>
                  <a:ext uri="{0D108BD9-81ED-4DB2-BD59-A6C34878D82A}">
                    <a16:rowId xmlns:a16="http://schemas.microsoft.com/office/drawing/2014/main" val="3496372384"/>
                  </a:ext>
                </a:extLst>
              </a:tr>
              <a:tr h="679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latin typeface="+mn-lt"/>
                        </a:rPr>
                        <a:t>Technology/IT Support</a:t>
                      </a:r>
                    </a:p>
                  </a:txBody>
                  <a:tcPr>
                    <a:solidFill>
                      <a:srgbClr val="EB75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latin typeface="+mn-lt"/>
                        </a:rPr>
                        <a:t>Technology/IT Support</a:t>
                      </a:r>
                    </a:p>
                  </a:txBody>
                  <a:tcPr>
                    <a:solidFill>
                      <a:srgbClr val="EB75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latin typeface="+mn-lt"/>
                        </a:rPr>
                        <a:t>Education/Training Support</a:t>
                      </a:r>
                    </a:p>
                  </a:txBody>
                  <a:tcPr>
                    <a:solidFill>
                      <a:srgbClr val="EB7532"/>
                    </a:solidFill>
                  </a:tcPr>
                </a:tc>
                <a:extLst>
                  <a:ext uri="{0D108BD9-81ED-4DB2-BD59-A6C34878D82A}">
                    <a16:rowId xmlns:a16="http://schemas.microsoft.com/office/drawing/2014/main" val="3202375975"/>
                  </a:ext>
                </a:extLst>
              </a:tr>
              <a:tr h="438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latin typeface="+mn-lt"/>
                        </a:rPr>
                        <a:t>Education/Training Support</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latin typeface="+mn-lt"/>
                        </a:rPr>
                        <a:t>Education/Training Support</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latin typeface="+mn-lt"/>
                        </a:rPr>
                        <a:t>Technology/IT Support</a:t>
                      </a:r>
                    </a:p>
                  </a:txBody>
                  <a:tcPr>
                    <a:solidFill>
                      <a:schemeClr val="accent1"/>
                    </a:solidFill>
                  </a:tcPr>
                </a:tc>
                <a:extLst>
                  <a:ext uri="{0D108BD9-81ED-4DB2-BD59-A6C34878D82A}">
                    <a16:rowId xmlns:a16="http://schemas.microsoft.com/office/drawing/2014/main" val="2167354704"/>
                  </a:ext>
                </a:extLst>
              </a:tr>
              <a:tr h="201012">
                <a:tc>
                  <a:txBody>
                    <a:bodyPr/>
                    <a:lstStyle/>
                    <a:p>
                      <a:endParaRPr lang="en-US" sz="1600">
                        <a:solidFill>
                          <a:schemeClr val="bg1"/>
                        </a:solidFill>
                        <a:latin typeface="+mn-lt"/>
                      </a:endParaRPr>
                    </a:p>
                  </a:txBody>
                  <a:tcPr anchor="ctr">
                    <a:solidFill>
                      <a:schemeClr val="bg1"/>
                    </a:solidFill>
                  </a:tcPr>
                </a:tc>
                <a:tc>
                  <a:txBody>
                    <a:bodyPr/>
                    <a:lstStyle/>
                    <a:p>
                      <a:r>
                        <a:rPr lang="en-US" sz="1600">
                          <a:solidFill>
                            <a:schemeClr val="bg1"/>
                          </a:solidFill>
                          <a:latin typeface="+mn-lt"/>
                        </a:rPr>
                        <a:t>Consistent Legal Support</a:t>
                      </a:r>
                    </a:p>
                  </a:txBody>
                  <a:tcPr>
                    <a:solidFill>
                      <a:schemeClr val="accent2"/>
                    </a:solidFill>
                  </a:tcPr>
                </a:tc>
                <a:tc>
                  <a:txBody>
                    <a:bodyPr/>
                    <a:lstStyle/>
                    <a:p>
                      <a:pPr algn="l"/>
                      <a:r>
                        <a:rPr lang="en-US" sz="1600">
                          <a:solidFill>
                            <a:schemeClr val="bg1"/>
                          </a:solidFill>
                          <a:latin typeface="+mn-lt"/>
                        </a:rPr>
                        <a:t>Implementation/</a:t>
                      </a:r>
                    </a:p>
                    <a:p>
                      <a:pPr algn="l"/>
                      <a:r>
                        <a:rPr lang="en-US" sz="1600">
                          <a:solidFill>
                            <a:schemeClr val="bg1"/>
                          </a:solidFill>
                          <a:latin typeface="+mn-lt"/>
                        </a:rPr>
                        <a:t>Workflow Support</a:t>
                      </a:r>
                    </a:p>
                  </a:txBody>
                  <a:tcPr>
                    <a:solidFill>
                      <a:schemeClr val="accent2"/>
                    </a:solidFill>
                  </a:tcPr>
                </a:tc>
                <a:extLst>
                  <a:ext uri="{0D108BD9-81ED-4DB2-BD59-A6C34878D82A}">
                    <a16:rowId xmlns:a16="http://schemas.microsoft.com/office/drawing/2014/main" val="4258199563"/>
                  </a:ext>
                </a:extLst>
              </a:tr>
              <a:tr h="410120">
                <a:tc gridSpan="3">
                  <a:txBody>
                    <a:bodyPr/>
                    <a:lstStyle/>
                    <a:p>
                      <a:pPr algn="ctr">
                        <a:spcBef>
                          <a:spcPts val="600"/>
                        </a:spcBef>
                        <a:spcAft>
                          <a:spcPts val="600"/>
                        </a:spcAft>
                      </a:pPr>
                      <a:endParaRPr lang="en-US" sz="1600">
                        <a:latin typeface="+mn-lt"/>
                      </a:endParaRPr>
                    </a:p>
                  </a:txBody>
                  <a:tcPr anchor="ctr">
                    <a:solidFill>
                      <a:schemeClr val="bg1"/>
                    </a:solidFill>
                  </a:tcPr>
                </a:tc>
                <a:tc hMerge="1">
                  <a:txBody>
                    <a:bodyPr/>
                    <a:lstStyle/>
                    <a:p>
                      <a:endParaRPr lang="en-US"/>
                    </a:p>
                  </a:txBody>
                  <a:tcPr/>
                </a:tc>
                <a:tc hMerge="1">
                  <a:txBody>
                    <a:bodyPr/>
                    <a:lstStyle/>
                    <a:p>
                      <a:pPr algn="ctr">
                        <a:spcBef>
                          <a:spcPts val="600"/>
                        </a:spcBef>
                        <a:spcAft>
                          <a:spcPts val="600"/>
                        </a:spcAft>
                      </a:pPr>
                      <a:endParaRPr lang="en-US"/>
                    </a:p>
                  </a:txBody>
                  <a:tcPr anchor="ctr">
                    <a:noFill/>
                  </a:tcPr>
                </a:tc>
                <a:extLst>
                  <a:ext uri="{0D108BD9-81ED-4DB2-BD59-A6C34878D82A}">
                    <a16:rowId xmlns:a16="http://schemas.microsoft.com/office/drawing/2014/main" val="1294713334"/>
                  </a:ext>
                </a:extLst>
              </a:tr>
              <a:tr h="565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Staff/Time</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Staff/Time</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mn-lt"/>
                        </a:rPr>
                        <a:t>Financial/Funding Support</a:t>
                      </a:r>
                      <a:endParaRPr kumimoji="0" lang="en-US" sz="1600" b="0" i="0" u="none" strike="noStrike" kern="1200" cap="none" spc="0" normalizeH="0" baseline="0" noProof="0">
                        <a:ln>
                          <a:noFill/>
                        </a:ln>
                        <a:solidFill>
                          <a:prstClr val="black"/>
                        </a:solidFill>
                        <a:effectLst/>
                        <a:uLnTx/>
                        <a:uFillTx/>
                        <a:latin typeface="+mn-lt"/>
                        <a:ea typeface="+mn-ea"/>
                        <a:cs typeface="+mn-cs"/>
                      </a:endParaRPr>
                    </a:p>
                  </a:txBody>
                  <a:tcPr>
                    <a:solidFill>
                      <a:schemeClr val="bg2"/>
                    </a:solidFill>
                  </a:tcPr>
                </a:tc>
                <a:extLst>
                  <a:ext uri="{0D108BD9-81ED-4DB2-BD59-A6C34878D82A}">
                    <a16:rowId xmlns:a16="http://schemas.microsoft.com/office/drawing/2014/main" val="2057403968"/>
                  </a:ext>
                </a:extLst>
              </a:tr>
            </a:tbl>
          </a:graphicData>
        </a:graphic>
      </p:graphicFrame>
      <p:pic>
        <p:nvPicPr>
          <p:cNvPr id="24" name="Picture 23">
            <a:extLst>
              <a:ext uri="{FF2B5EF4-FFF2-40B4-BE49-F238E27FC236}">
                <a16:creationId xmlns:a16="http://schemas.microsoft.com/office/drawing/2014/main" id="{906C2C69-1428-4936-9C57-67DA5B435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549" y="1272886"/>
            <a:ext cx="780658" cy="1171563"/>
          </a:xfrm>
          <a:prstGeom prst="rect">
            <a:avLst/>
          </a:prstGeom>
        </p:spPr>
      </p:pic>
      <p:pic>
        <p:nvPicPr>
          <p:cNvPr id="25" name="Picture 24" descr="Icon&#10;&#10;Description automatically generated">
            <a:extLst>
              <a:ext uri="{FF2B5EF4-FFF2-40B4-BE49-F238E27FC236}">
                <a16:creationId xmlns:a16="http://schemas.microsoft.com/office/drawing/2014/main" id="{CC5B6FFA-B880-4366-B555-84A1709E73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6719" y="1378997"/>
            <a:ext cx="982067" cy="1113742"/>
          </a:xfrm>
          <a:prstGeom prst="rect">
            <a:avLst/>
          </a:prstGeom>
        </p:spPr>
      </p:pic>
      <p:pic>
        <p:nvPicPr>
          <p:cNvPr id="26" name="Picture 25" descr="Icon&#10;&#10;Description automatically generated">
            <a:extLst>
              <a:ext uri="{FF2B5EF4-FFF2-40B4-BE49-F238E27FC236}">
                <a16:creationId xmlns:a16="http://schemas.microsoft.com/office/drawing/2014/main" id="{2633BFE4-6DB6-4926-BE0B-976B8BF832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8526" y="1433728"/>
            <a:ext cx="1017729" cy="1080823"/>
          </a:xfrm>
          <a:prstGeom prst="rect">
            <a:avLst/>
          </a:prstGeom>
        </p:spPr>
      </p:pic>
      <p:sp>
        <p:nvSpPr>
          <p:cNvPr id="15" name="Slide Number Placeholder 5">
            <a:extLst>
              <a:ext uri="{FF2B5EF4-FFF2-40B4-BE49-F238E27FC236}">
                <a16:creationId xmlns:a16="http://schemas.microsoft.com/office/drawing/2014/main" id="{5F2C46AE-C6CF-4329-9C06-7C75CC3DA748}"/>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47</a:t>
            </a:fld>
            <a:endParaRPr lang="en-US" sz="1100">
              <a:latin typeface="+mn-lt"/>
            </a:endParaRPr>
          </a:p>
        </p:txBody>
      </p:sp>
      <p:sp>
        <p:nvSpPr>
          <p:cNvPr id="16" name="Footer Placeholder 8">
            <a:extLst>
              <a:ext uri="{FF2B5EF4-FFF2-40B4-BE49-F238E27FC236}">
                <a16:creationId xmlns:a16="http://schemas.microsoft.com/office/drawing/2014/main" id="{235ED382-BE0E-4834-B58F-3B39B3F72CEC}"/>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
        <p:nvSpPr>
          <p:cNvPr id="13" name="Right Brace 12">
            <a:extLst>
              <a:ext uri="{FF2B5EF4-FFF2-40B4-BE49-F238E27FC236}">
                <a16:creationId xmlns:a16="http://schemas.microsoft.com/office/drawing/2014/main" id="{EC64443E-CAEB-43E4-9EE0-D169B214B5E6}"/>
              </a:ext>
            </a:extLst>
          </p:cNvPr>
          <p:cNvSpPr/>
          <p:nvPr/>
        </p:nvSpPr>
        <p:spPr>
          <a:xfrm rot="10800000">
            <a:off x="1924477" y="3197505"/>
            <a:ext cx="380139" cy="1759789"/>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5C75C64B-78E4-44A7-AA91-C147BDD279BF}"/>
              </a:ext>
            </a:extLst>
          </p:cNvPr>
          <p:cNvSpPr txBox="1"/>
          <p:nvPr/>
        </p:nvSpPr>
        <p:spPr>
          <a:xfrm>
            <a:off x="845185" y="3815789"/>
            <a:ext cx="1162101" cy="523220"/>
          </a:xfrm>
          <a:prstGeom prst="rect">
            <a:avLst/>
          </a:prstGeom>
          <a:noFill/>
        </p:spPr>
        <p:txBody>
          <a:bodyPr wrap="square" rtlCol="0">
            <a:spAutoFit/>
          </a:bodyPr>
          <a:lstStyle/>
          <a:p>
            <a:pPr algn="ctr"/>
            <a:r>
              <a:rPr lang="en-US" sz="1400">
                <a:solidFill>
                  <a:schemeClr val="bg2">
                    <a:lumMod val="50000"/>
                  </a:schemeClr>
                </a:solidFill>
              </a:rPr>
              <a:t>Most Important</a:t>
            </a:r>
          </a:p>
        </p:txBody>
      </p:sp>
      <p:sp>
        <p:nvSpPr>
          <p:cNvPr id="17" name="TextBox 16">
            <a:extLst>
              <a:ext uri="{FF2B5EF4-FFF2-40B4-BE49-F238E27FC236}">
                <a16:creationId xmlns:a16="http://schemas.microsoft.com/office/drawing/2014/main" id="{B5FDA1D4-8F15-4B76-8F65-322E3C721EC2}"/>
              </a:ext>
            </a:extLst>
          </p:cNvPr>
          <p:cNvSpPr txBox="1"/>
          <p:nvPr/>
        </p:nvSpPr>
        <p:spPr>
          <a:xfrm>
            <a:off x="779549" y="5313440"/>
            <a:ext cx="1293371" cy="523220"/>
          </a:xfrm>
          <a:prstGeom prst="rect">
            <a:avLst/>
          </a:prstGeom>
          <a:noFill/>
        </p:spPr>
        <p:txBody>
          <a:bodyPr wrap="square" rtlCol="0">
            <a:spAutoFit/>
          </a:bodyPr>
          <a:lstStyle/>
          <a:p>
            <a:pPr algn="ctr"/>
            <a:r>
              <a:rPr lang="en-US" sz="1400">
                <a:solidFill>
                  <a:schemeClr val="bg2">
                    <a:lumMod val="50000"/>
                  </a:schemeClr>
                </a:solidFill>
              </a:rPr>
              <a:t>Least Important</a:t>
            </a:r>
          </a:p>
        </p:txBody>
      </p:sp>
      <p:sp>
        <p:nvSpPr>
          <p:cNvPr id="12" name="Rectangle 11">
            <a:extLst>
              <a:ext uri="{FF2B5EF4-FFF2-40B4-BE49-F238E27FC236}">
                <a16:creationId xmlns:a16="http://schemas.microsoft.com/office/drawing/2014/main" id="{D3B308FA-ECC6-47AE-9277-3D36B7CEA027}"/>
              </a:ext>
            </a:extLst>
          </p:cNvPr>
          <p:cNvSpPr/>
          <p:nvPr/>
        </p:nvSpPr>
        <p:spPr>
          <a:xfrm>
            <a:off x="9603947" y="1974139"/>
            <a:ext cx="1888998" cy="117156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a:solidFill>
                  <a:schemeClr val="tx1"/>
                </a:solidFill>
              </a:rPr>
              <a:t>Note difference: leaders feel legal support is an important resource</a:t>
            </a:r>
          </a:p>
        </p:txBody>
      </p:sp>
    </p:spTree>
    <p:extLst>
      <p:ext uri="{BB962C8B-B14F-4D97-AF65-F5344CB8AC3E}">
        <p14:creationId xmlns:p14="http://schemas.microsoft.com/office/powerpoint/2010/main" val="3109629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EC95AA0-6791-43D3-BAC2-5967528F7DDD}"/>
              </a:ext>
            </a:extLst>
          </p:cNvPr>
          <p:cNvSpPr>
            <a:spLocks noGrp="1"/>
          </p:cNvSpPr>
          <p:nvPr>
            <p:ph idx="1"/>
          </p:nvPr>
        </p:nvSpPr>
        <p:spPr>
          <a:xfrm>
            <a:off x="838200" y="1356455"/>
            <a:ext cx="9476232" cy="4351338"/>
          </a:xfrm>
        </p:spPr>
        <p:txBody>
          <a:bodyPr/>
          <a:lstStyle/>
          <a:p>
            <a:r>
              <a:rPr lang="en-US" sz="2400">
                <a:latin typeface="+mn-lt"/>
              </a:rPr>
              <a:t>Goals </a:t>
            </a:r>
          </a:p>
          <a:p>
            <a:pPr lvl="1">
              <a:buFont typeface="+mj-lt"/>
              <a:buAutoNum type="arabicPeriod"/>
            </a:pPr>
            <a:r>
              <a:rPr lang="en-US" sz="1800">
                <a:latin typeface="+mn-lt"/>
              </a:rPr>
              <a:t>Discuss survey results to shed more light on motivations, barriers, resource needs</a:t>
            </a:r>
          </a:p>
          <a:p>
            <a:pPr lvl="1">
              <a:buFont typeface="+mj-lt"/>
              <a:buAutoNum type="arabicPeriod"/>
            </a:pPr>
            <a:r>
              <a:rPr lang="en-US" sz="1800">
                <a:latin typeface="+mn-lt"/>
              </a:rPr>
              <a:t>Have participants develop ‘action plans’ to investigate whether peer-to-peer information sharing and accountability can increase individual sharing practices</a:t>
            </a:r>
          </a:p>
          <a:p>
            <a:r>
              <a:rPr lang="en-US" sz="2200">
                <a:latin typeface="+mn-lt"/>
              </a:rPr>
              <a:t>Format </a:t>
            </a:r>
          </a:p>
          <a:p>
            <a:pPr lvl="1"/>
            <a:r>
              <a:rPr lang="en-US" sz="1600">
                <a:latin typeface="+mn-lt"/>
              </a:rPr>
              <a:t>Held two dialogue sessions spaced one month apart </a:t>
            </a:r>
          </a:p>
          <a:p>
            <a:pPr lvl="1"/>
            <a:r>
              <a:rPr lang="en-US" sz="1600">
                <a:latin typeface="+mn-lt"/>
              </a:rPr>
              <a:t>Recruited from survey respondents </a:t>
            </a:r>
          </a:p>
          <a:p>
            <a:pPr lvl="1"/>
            <a:r>
              <a:rPr lang="en-US" sz="1600">
                <a:latin typeface="+mn-lt"/>
              </a:rPr>
              <a:t>Dialogue and action planning in first session, discussion in second </a:t>
            </a:r>
          </a:p>
          <a:p>
            <a:r>
              <a:rPr lang="en-US" sz="2200">
                <a:latin typeface="+mn-lt"/>
              </a:rPr>
              <a:t>Demographics </a:t>
            </a:r>
          </a:p>
          <a:p>
            <a:pPr lvl="1"/>
            <a:r>
              <a:rPr lang="en-US" sz="1600">
                <a:latin typeface="+mn-lt"/>
              </a:rPr>
              <a:t>16 attendees in first session, 10 in second </a:t>
            </a:r>
          </a:p>
          <a:p>
            <a:pPr lvl="1"/>
            <a:r>
              <a:rPr lang="en-US" sz="1600">
                <a:latin typeface="+mn-lt"/>
              </a:rPr>
              <a:t>60% behavioral health, 15% health plan, 7% physical health </a:t>
            </a:r>
          </a:p>
          <a:p>
            <a:pPr lvl="1"/>
            <a:r>
              <a:rPr lang="en-US" sz="1600">
                <a:latin typeface="+mn-lt"/>
              </a:rPr>
              <a:t>60% with a good or excellent understanding of the rules and regulations that govern the exchange of PHI in Michigan </a:t>
            </a:r>
          </a:p>
        </p:txBody>
      </p:sp>
      <p:sp>
        <p:nvSpPr>
          <p:cNvPr id="3" name="Title 2">
            <a:extLst>
              <a:ext uri="{FF2B5EF4-FFF2-40B4-BE49-F238E27FC236}">
                <a16:creationId xmlns:a16="http://schemas.microsoft.com/office/drawing/2014/main" id="{2BC15EFD-D276-4464-B08A-0C032B6B74CC}"/>
              </a:ext>
            </a:extLst>
          </p:cNvPr>
          <p:cNvSpPr>
            <a:spLocks noGrp="1"/>
          </p:cNvSpPr>
          <p:nvPr>
            <p:ph type="title"/>
          </p:nvPr>
        </p:nvSpPr>
        <p:spPr/>
        <p:txBody>
          <a:bodyPr/>
          <a:lstStyle/>
          <a:p>
            <a:r>
              <a:rPr lang="en-US"/>
              <a:t>Deliverable 4: Dialogue Sessions</a:t>
            </a:r>
          </a:p>
        </p:txBody>
      </p:sp>
      <p:sp>
        <p:nvSpPr>
          <p:cNvPr id="7" name="Slide Number Placeholder 5">
            <a:extLst>
              <a:ext uri="{FF2B5EF4-FFF2-40B4-BE49-F238E27FC236}">
                <a16:creationId xmlns:a16="http://schemas.microsoft.com/office/drawing/2014/main" id="{AC2FF086-5BC6-49A9-9424-F8DB86D9056B}"/>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48</a:t>
            </a:fld>
            <a:endParaRPr lang="en-US" sz="1100">
              <a:latin typeface="+mn-lt"/>
            </a:endParaRPr>
          </a:p>
        </p:txBody>
      </p:sp>
      <p:sp>
        <p:nvSpPr>
          <p:cNvPr id="8" name="Footer Placeholder 8">
            <a:extLst>
              <a:ext uri="{FF2B5EF4-FFF2-40B4-BE49-F238E27FC236}">
                <a16:creationId xmlns:a16="http://schemas.microsoft.com/office/drawing/2014/main" id="{E0418396-676B-4CF9-985A-5666AA343CBF}"/>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42890337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2DE501-10B9-4A44-8280-D0899925CCD0}"/>
              </a:ext>
            </a:extLst>
          </p:cNvPr>
          <p:cNvSpPr txBox="1"/>
          <p:nvPr/>
        </p:nvSpPr>
        <p:spPr>
          <a:xfrm>
            <a:off x="744958" y="1313158"/>
            <a:ext cx="6518727" cy="3684085"/>
          </a:xfrm>
          <a:prstGeom prst="rect">
            <a:avLst/>
          </a:prstGeom>
          <a:noFill/>
        </p:spPr>
        <p:txBody>
          <a:bodyPr wrap="square" rtlCol="0">
            <a:spAutoFit/>
          </a:bodyPr>
          <a:lstStyle/>
          <a:p>
            <a:pPr marL="228600" lvl="0" indent="-228600">
              <a:lnSpc>
                <a:spcPct val="114000"/>
              </a:lnSpc>
              <a:spcBef>
                <a:spcPts val="1000"/>
              </a:spcBef>
              <a:buClr>
                <a:srgbClr val="EA2839"/>
              </a:buClr>
              <a:buSzPct val="75000"/>
              <a:buFont typeface="Wingdings 3" panose="05040102010807070707" pitchFamily="18" charset="2"/>
              <a:buChar char=""/>
            </a:pPr>
            <a:r>
              <a:rPr lang="en-US" sz="2000" b="1">
                <a:solidFill>
                  <a:prstClr val="black"/>
                </a:solidFill>
                <a:cs typeface="Calibri" panose="020F0502020204030204" pitchFamily="34" charset="0"/>
              </a:rPr>
              <a:t>Patient outcomes </a:t>
            </a:r>
            <a:r>
              <a:rPr lang="en-US" sz="2000">
                <a:solidFill>
                  <a:prstClr val="black"/>
                </a:solidFill>
                <a:cs typeface="Calibri" panose="020F0502020204030204" pitchFamily="34" charset="0"/>
              </a:rPr>
              <a:t>– Patient outcomes most motivating for sharing BH information </a:t>
            </a:r>
          </a:p>
          <a:p>
            <a:pPr marL="228600" lvl="0" indent="-228600">
              <a:lnSpc>
                <a:spcPct val="114000"/>
              </a:lnSpc>
              <a:spcBef>
                <a:spcPts val="1000"/>
              </a:spcBef>
              <a:buClr>
                <a:srgbClr val="EA2839"/>
              </a:buClr>
              <a:buSzPct val="75000"/>
              <a:buFont typeface="Wingdings 3" panose="05040102010807070707" pitchFamily="18" charset="2"/>
              <a:buChar char=""/>
            </a:pPr>
            <a:r>
              <a:rPr lang="en-US" sz="2000" b="1">
                <a:solidFill>
                  <a:prstClr val="black"/>
                </a:solidFill>
                <a:cs typeface="Calibri" panose="020F0502020204030204" pitchFamily="34" charset="0"/>
              </a:rPr>
              <a:t>Time savings </a:t>
            </a:r>
            <a:r>
              <a:rPr lang="en-US" sz="2000">
                <a:solidFill>
                  <a:prstClr val="black"/>
                </a:solidFill>
                <a:cs typeface="Calibri" panose="020F0502020204030204" pitchFamily="34" charset="0"/>
              </a:rPr>
              <a:t>– motivated by the need to have rapid information sharing between systems</a:t>
            </a:r>
          </a:p>
          <a:p>
            <a:pPr marL="228600" lvl="0" indent="-228600">
              <a:lnSpc>
                <a:spcPct val="114000"/>
              </a:lnSpc>
              <a:spcBef>
                <a:spcPts val="1000"/>
              </a:spcBef>
              <a:buClr>
                <a:srgbClr val="EA2839"/>
              </a:buClr>
              <a:buSzPct val="75000"/>
              <a:buFont typeface="Wingdings 3" panose="05040102010807070707" pitchFamily="18" charset="2"/>
              <a:buChar char=""/>
            </a:pPr>
            <a:r>
              <a:rPr lang="en-US" sz="2000" b="1">
                <a:solidFill>
                  <a:prstClr val="black"/>
                </a:solidFill>
                <a:cs typeface="Calibri" panose="020F0502020204030204" pitchFamily="34" charset="0"/>
              </a:rPr>
              <a:t>Incentives/penalties </a:t>
            </a:r>
            <a:r>
              <a:rPr lang="en-US" sz="2000">
                <a:solidFill>
                  <a:prstClr val="black"/>
                </a:solidFill>
                <a:cs typeface="Calibri" panose="020F0502020204030204" pitchFamily="34" charset="0"/>
              </a:rPr>
              <a:t>are not particularly motivating – doesn’t address the real barriers</a:t>
            </a:r>
          </a:p>
          <a:p>
            <a:pPr marL="800100" lvl="1" indent="-342900">
              <a:lnSpc>
                <a:spcPct val="114000"/>
              </a:lnSpc>
              <a:spcBef>
                <a:spcPts val="1000"/>
              </a:spcBef>
              <a:buClr>
                <a:srgbClr val="EA2839"/>
              </a:buClr>
              <a:buSzPct val="75000"/>
              <a:buFont typeface="Arial" panose="020B0604020202020204" pitchFamily="34" charset="0"/>
              <a:buChar char="•"/>
            </a:pPr>
            <a:r>
              <a:rPr lang="en-US" sz="2000">
                <a:solidFill>
                  <a:prstClr val="black"/>
                </a:solidFill>
                <a:cs typeface="Calibri" panose="020F0502020204030204" pitchFamily="34" charset="0"/>
              </a:rPr>
              <a:t>Exception: Incentives do help for small practices to offset software costs</a:t>
            </a:r>
          </a:p>
          <a:p>
            <a:pPr marL="285750" indent="-285750">
              <a:buFont typeface="Arial" panose="020B0604020202020204" pitchFamily="34" charset="0"/>
              <a:buChar char="•"/>
            </a:pPr>
            <a:endParaRPr lang="en-US" sz="260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1D783840-CEC0-4EDA-919A-5765270BA578}"/>
              </a:ext>
            </a:extLst>
          </p:cNvPr>
          <p:cNvSpPr/>
          <p:nvPr/>
        </p:nvSpPr>
        <p:spPr>
          <a:xfrm>
            <a:off x="8055429" y="3738355"/>
            <a:ext cx="3330653" cy="2538515"/>
          </a:xfrm>
          <a:prstGeom prst="rect">
            <a:avLst/>
          </a:prstGeom>
        </p:spPr>
        <p:txBody>
          <a:bodyPr wrap="square">
            <a:spAutoFit/>
          </a:bodyPr>
          <a:lstStyle/>
          <a:p>
            <a:pPr>
              <a:lnSpc>
                <a:spcPts val="2400"/>
              </a:lnSpc>
            </a:pPr>
            <a:r>
              <a:rPr lang="en-US" i="1">
                <a:solidFill>
                  <a:srgbClr val="0076A8"/>
                </a:solidFill>
                <a:latin typeface="Calibri" panose="020F0502020204030204" pitchFamily="34" charset="0"/>
                <a:cs typeface="Calibri" panose="020F0502020204030204" pitchFamily="34" charset="0"/>
              </a:rPr>
              <a:t>I think there's an assumption </a:t>
            </a:r>
            <a:br>
              <a:rPr lang="en-US" i="1">
                <a:solidFill>
                  <a:srgbClr val="0076A8"/>
                </a:solidFill>
                <a:latin typeface="Calibri" panose="020F0502020204030204" pitchFamily="34" charset="0"/>
                <a:cs typeface="Calibri" panose="020F0502020204030204" pitchFamily="34" charset="0"/>
              </a:rPr>
            </a:br>
            <a:r>
              <a:rPr lang="en-US" i="1">
                <a:solidFill>
                  <a:srgbClr val="0076A8"/>
                </a:solidFill>
                <a:latin typeface="Calibri" panose="020F0502020204030204" pitchFamily="34" charset="0"/>
                <a:cs typeface="Calibri" panose="020F0502020204030204" pitchFamily="34" charset="0"/>
              </a:rPr>
              <a:t>that there's a lack of willingness… penalties are just punishment for something we're not doing willingly, we're not avoiding this willingly…. We really do have legitimate problems that need to be worked through.</a:t>
            </a:r>
          </a:p>
        </p:txBody>
      </p:sp>
      <p:sp>
        <p:nvSpPr>
          <p:cNvPr id="5" name="Rectangle 4">
            <a:extLst>
              <a:ext uri="{FF2B5EF4-FFF2-40B4-BE49-F238E27FC236}">
                <a16:creationId xmlns:a16="http://schemas.microsoft.com/office/drawing/2014/main" id="{5A6A37DF-472A-463C-AE78-CA337A66EB76}"/>
              </a:ext>
            </a:extLst>
          </p:cNvPr>
          <p:cNvSpPr/>
          <p:nvPr/>
        </p:nvSpPr>
        <p:spPr>
          <a:xfrm>
            <a:off x="8055429" y="1211556"/>
            <a:ext cx="3294145" cy="2230739"/>
          </a:xfrm>
          <a:prstGeom prst="rect">
            <a:avLst/>
          </a:prstGeom>
        </p:spPr>
        <p:txBody>
          <a:bodyPr wrap="square">
            <a:spAutoFit/>
          </a:bodyPr>
          <a:lstStyle/>
          <a:p>
            <a:pPr>
              <a:lnSpc>
                <a:spcPts val="2400"/>
              </a:lnSpc>
            </a:pPr>
            <a:r>
              <a:rPr lang="en-US" i="1">
                <a:solidFill>
                  <a:srgbClr val="0076A8"/>
                </a:solidFill>
                <a:latin typeface="Calibri" panose="020F0502020204030204" pitchFamily="34" charset="0"/>
                <a:cs typeface="Calibri" panose="020F0502020204030204" pitchFamily="34" charset="0"/>
              </a:rPr>
              <a:t>We've seen how that outcome </a:t>
            </a:r>
            <a:br>
              <a:rPr lang="en-US" i="1">
                <a:solidFill>
                  <a:srgbClr val="0076A8"/>
                </a:solidFill>
                <a:latin typeface="Calibri" panose="020F0502020204030204" pitchFamily="34" charset="0"/>
                <a:cs typeface="Calibri" panose="020F0502020204030204" pitchFamily="34" charset="0"/>
              </a:rPr>
            </a:br>
            <a:r>
              <a:rPr lang="en-US" i="1">
                <a:solidFill>
                  <a:srgbClr val="0076A8"/>
                </a:solidFill>
                <a:latin typeface="Calibri" panose="020F0502020204030204" pitchFamily="34" charset="0"/>
                <a:cs typeface="Calibri" panose="020F0502020204030204" pitchFamily="34" charset="0"/>
              </a:rPr>
              <a:t>of that all-encompassing care, where you're looking at the whole patient. It's been a huge benefit to our patients and we've seen that in our outcomes… we've seen that our programs.</a:t>
            </a:r>
          </a:p>
        </p:txBody>
      </p:sp>
      <p:sp>
        <p:nvSpPr>
          <p:cNvPr id="10" name="TextBox 9">
            <a:extLst>
              <a:ext uri="{FF2B5EF4-FFF2-40B4-BE49-F238E27FC236}">
                <a16:creationId xmlns:a16="http://schemas.microsoft.com/office/drawing/2014/main" id="{68DCF86B-86C6-4613-A807-CDA89DCC9FEE}"/>
              </a:ext>
            </a:extLst>
          </p:cNvPr>
          <p:cNvSpPr txBox="1"/>
          <p:nvPr/>
        </p:nvSpPr>
        <p:spPr>
          <a:xfrm>
            <a:off x="7580736" y="966715"/>
            <a:ext cx="783771" cy="1200329"/>
          </a:xfrm>
          <a:prstGeom prst="rect">
            <a:avLst/>
          </a:prstGeom>
          <a:noFill/>
        </p:spPr>
        <p:txBody>
          <a:bodyPr wrap="square" rtlCol="0">
            <a:spAutoFit/>
          </a:bodyPr>
          <a:lstStyle/>
          <a:p>
            <a:r>
              <a:rPr lang="en-US" sz="7200">
                <a:solidFill>
                  <a:schemeClr val="accent2"/>
                </a:solidFill>
                <a:latin typeface="Britannic Bold" panose="020B0903060703020204" pitchFamily="34" charset="0"/>
              </a:rPr>
              <a:t>“</a:t>
            </a:r>
          </a:p>
        </p:txBody>
      </p:sp>
      <p:sp>
        <p:nvSpPr>
          <p:cNvPr id="11" name="Rectangle: Diagonal Corners Rounded 10">
            <a:extLst>
              <a:ext uri="{FF2B5EF4-FFF2-40B4-BE49-F238E27FC236}">
                <a16:creationId xmlns:a16="http://schemas.microsoft.com/office/drawing/2014/main" id="{CACCE886-5074-48C0-B98D-12AA3567A50E}"/>
              </a:ext>
            </a:extLst>
          </p:cNvPr>
          <p:cNvSpPr/>
          <p:nvPr/>
        </p:nvSpPr>
        <p:spPr>
          <a:xfrm rot="5400000">
            <a:off x="8384614" y="461212"/>
            <a:ext cx="2271508" cy="3731428"/>
          </a:xfrm>
          <a:prstGeom prst="round2DiagRect">
            <a:avLst/>
          </a:pr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FD3C59E-87A0-49F1-B690-E41656C6EF4B}"/>
              </a:ext>
            </a:extLst>
          </p:cNvPr>
          <p:cNvSpPr txBox="1"/>
          <p:nvPr/>
        </p:nvSpPr>
        <p:spPr>
          <a:xfrm>
            <a:off x="7580736" y="3505420"/>
            <a:ext cx="783771" cy="1200329"/>
          </a:xfrm>
          <a:prstGeom prst="rect">
            <a:avLst/>
          </a:prstGeom>
          <a:noFill/>
        </p:spPr>
        <p:txBody>
          <a:bodyPr wrap="square" rtlCol="0">
            <a:spAutoFit/>
          </a:bodyPr>
          <a:lstStyle/>
          <a:p>
            <a:r>
              <a:rPr lang="en-US" sz="7200">
                <a:solidFill>
                  <a:schemeClr val="accent2"/>
                </a:solidFill>
                <a:latin typeface="Britannic Bold" panose="020B0903060703020204" pitchFamily="34" charset="0"/>
              </a:rPr>
              <a:t>“</a:t>
            </a:r>
          </a:p>
        </p:txBody>
      </p:sp>
      <p:sp>
        <p:nvSpPr>
          <p:cNvPr id="15" name="Rectangle: Diagonal Corners Rounded 14">
            <a:extLst>
              <a:ext uri="{FF2B5EF4-FFF2-40B4-BE49-F238E27FC236}">
                <a16:creationId xmlns:a16="http://schemas.microsoft.com/office/drawing/2014/main" id="{859C4DBE-7E17-4C09-A449-A38518AB79A8}"/>
              </a:ext>
            </a:extLst>
          </p:cNvPr>
          <p:cNvSpPr/>
          <p:nvPr/>
        </p:nvSpPr>
        <p:spPr>
          <a:xfrm rot="5400000">
            <a:off x="8233212" y="3151319"/>
            <a:ext cx="2574312" cy="3731428"/>
          </a:xfrm>
          <a:prstGeom prst="round2DiagRect">
            <a:avLst/>
          </a:pr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390835D-1D19-4FB5-8F3C-200B6FB9ECC0}"/>
              </a:ext>
            </a:extLst>
          </p:cNvPr>
          <p:cNvSpPr>
            <a:spLocks noGrp="1"/>
          </p:cNvSpPr>
          <p:nvPr>
            <p:ph type="title"/>
          </p:nvPr>
        </p:nvSpPr>
        <p:spPr/>
        <p:txBody>
          <a:bodyPr/>
          <a:lstStyle/>
          <a:p>
            <a:r>
              <a:rPr lang="en-US"/>
              <a:t>Major Themes: Motivators</a:t>
            </a:r>
          </a:p>
        </p:txBody>
      </p:sp>
      <p:sp>
        <p:nvSpPr>
          <p:cNvPr id="16" name="Slide Number Placeholder 5">
            <a:extLst>
              <a:ext uri="{FF2B5EF4-FFF2-40B4-BE49-F238E27FC236}">
                <a16:creationId xmlns:a16="http://schemas.microsoft.com/office/drawing/2014/main" id="{1F008B6A-8A18-4F50-9C5C-47259DEF21E5}"/>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49</a:t>
            </a:fld>
            <a:endParaRPr lang="en-US" sz="1100">
              <a:latin typeface="+mn-lt"/>
            </a:endParaRPr>
          </a:p>
        </p:txBody>
      </p:sp>
      <p:sp>
        <p:nvSpPr>
          <p:cNvPr id="17" name="Footer Placeholder 8">
            <a:extLst>
              <a:ext uri="{FF2B5EF4-FFF2-40B4-BE49-F238E27FC236}">
                <a16:creationId xmlns:a16="http://schemas.microsoft.com/office/drawing/2014/main" id="{4F2CFAC8-CC6F-4EF2-B89B-952624299987}"/>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203948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3">
            <a:extLst>
              <a:ext uri="{FF2B5EF4-FFF2-40B4-BE49-F238E27FC236}">
                <a16:creationId xmlns:a16="http://schemas.microsoft.com/office/drawing/2014/main" id="{C895191B-8D37-4FB7-A031-B013D274D534}"/>
              </a:ext>
            </a:extLst>
          </p:cNvPr>
          <p:cNvSpPr>
            <a:spLocks noGrp="1"/>
          </p:cNvSpPr>
          <p:nvPr>
            <p:ph type="title"/>
          </p:nvPr>
        </p:nvSpPr>
        <p:spPr/>
        <p:txBody>
          <a:bodyPr/>
          <a:lstStyle/>
          <a:p>
            <a:r>
              <a:rPr lang="en-US">
                <a:latin typeface="+mj-lt"/>
              </a:rPr>
              <a:t>Deliverable</a:t>
            </a:r>
            <a:r>
              <a:rPr lang="en-US"/>
              <a:t> 1: Create Policy Crosswalk Grid   </a:t>
            </a:r>
          </a:p>
        </p:txBody>
      </p:sp>
      <p:pic>
        <p:nvPicPr>
          <p:cNvPr id="10" name="Picture 9">
            <a:extLst>
              <a:ext uri="{FF2B5EF4-FFF2-40B4-BE49-F238E27FC236}">
                <a16:creationId xmlns:a16="http://schemas.microsoft.com/office/drawing/2014/main" id="{69D94A51-0750-422E-A4FA-416F1AD8059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657975" y="1254003"/>
            <a:ext cx="5534025" cy="5076825"/>
          </a:xfrm>
          <a:prstGeom prst="rect">
            <a:avLst/>
          </a:prstGeom>
        </p:spPr>
      </p:pic>
      <p:sp>
        <p:nvSpPr>
          <p:cNvPr id="11" name="TextBox 10">
            <a:extLst>
              <a:ext uri="{FF2B5EF4-FFF2-40B4-BE49-F238E27FC236}">
                <a16:creationId xmlns:a16="http://schemas.microsoft.com/office/drawing/2014/main" id="{19E32D56-D6C3-432C-938F-7E37F034CB3E}"/>
              </a:ext>
            </a:extLst>
          </p:cNvPr>
          <p:cNvSpPr txBox="1"/>
          <p:nvPr/>
        </p:nvSpPr>
        <p:spPr>
          <a:xfrm>
            <a:off x="679938" y="1541585"/>
            <a:ext cx="5867400" cy="4801314"/>
          </a:xfrm>
          <a:prstGeom prst="rect">
            <a:avLst/>
          </a:prstGeom>
          <a:noFill/>
        </p:spPr>
        <p:txBody>
          <a:bodyPr wrap="square" rtlCol="0">
            <a:spAutoFit/>
          </a:bodyPr>
          <a:lstStyle/>
          <a:p>
            <a:r>
              <a:rPr lang="en-US" b="1">
                <a:cs typeface="Calibri Light" panose="020F0302020204030204" pitchFamily="34" charset="0"/>
                <a:hlinkClick r:id="rId4"/>
              </a:rPr>
              <a:t>The Protected Health Information (PHI) Consent Tool</a:t>
            </a:r>
            <a:r>
              <a:rPr lang="en-US">
                <a:cs typeface="Calibri Light" panose="020F0302020204030204" pitchFamily="34" charset="0"/>
              </a:rPr>
              <a:t> (41 pages) comprehensive information for navigating consent decisions with behavioral health, general medical, and domestic violence PHI. Includes easy-to-navigate grids that reference both Michigan and federal laws and regulations to provide clear guidance about when consent is necessary for common PHI requests. Also includes a full glossary and overview of the state and federal laws that govern the exchange of PHI.</a:t>
            </a:r>
          </a:p>
          <a:p>
            <a:endParaRPr lang="en-US">
              <a:cs typeface="Calibri Light" panose="020F0302020204030204" pitchFamily="34" charset="0"/>
            </a:endParaRPr>
          </a:p>
          <a:p>
            <a:r>
              <a:rPr lang="en-US" b="1">
                <a:cs typeface="Calibri Light" panose="020F0302020204030204" pitchFamily="34" charset="0"/>
                <a:hlinkClick r:id="rId5"/>
              </a:rPr>
              <a:t>The PHI Consent Tool Quick Tips</a:t>
            </a:r>
            <a:r>
              <a:rPr lang="en-US">
                <a:cs typeface="Calibri Light" panose="020F0302020204030204" pitchFamily="34" charset="0"/>
              </a:rPr>
              <a:t> (3 pages) quick guide highlighting the top 8 tips you should know for simplifying the exchange of behavioral health, general medical, and domestic violence PHI in Michigan.</a:t>
            </a:r>
          </a:p>
          <a:p>
            <a:endParaRPr lang="en-US">
              <a:cs typeface="Calibri Light" panose="020F0302020204030204" pitchFamily="34" charset="0"/>
            </a:endParaRPr>
          </a:p>
          <a:p>
            <a:r>
              <a:rPr lang="en-US" b="1">
                <a:cs typeface="Calibri Light" panose="020F0302020204030204" pitchFamily="34" charset="0"/>
                <a:hlinkClick r:id="rId6"/>
              </a:rPr>
              <a:t>The PHI Consent Tool Grids</a:t>
            </a:r>
            <a:r>
              <a:rPr lang="en-US">
                <a:cs typeface="Calibri Light" panose="020F0302020204030204" pitchFamily="34" charset="0"/>
              </a:rPr>
              <a:t> (15 pages) easy-to-navigate grids from the PHI Consent Tool</a:t>
            </a:r>
          </a:p>
        </p:txBody>
      </p:sp>
      <p:sp>
        <p:nvSpPr>
          <p:cNvPr id="5" name="Slide Number Placeholder 5">
            <a:extLst>
              <a:ext uri="{FF2B5EF4-FFF2-40B4-BE49-F238E27FC236}">
                <a16:creationId xmlns:a16="http://schemas.microsoft.com/office/drawing/2014/main" id="{73D298EC-D19A-43A3-AA1D-A61531E06BB9}"/>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5</a:t>
            </a:fld>
            <a:endParaRPr lang="en-US" sz="1100">
              <a:latin typeface="+mn-lt"/>
            </a:endParaRPr>
          </a:p>
        </p:txBody>
      </p:sp>
      <p:sp>
        <p:nvSpPr>
          <p:cNvPr id="6" name="Footer Placeholder 8">
            <a:extLst>
              <a:ext uri="{FF2B5EF4-FFF2-40B4-BE49-F238E27FC236}">
                <a16:creationId xmlns:a16="http://schemas.microsoft.com/office/drawing/2014/main" id="{F59ED060-C5A2-4037-A3A0-42BB06D629DF}"/>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24470993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975E93-746E-4DE1-888C-5107202C2233}"/>
              </a:ext>
            </a:extLst>
          </p:cNvPr>
          <p:cNvSpPr/>
          <p:nvPr/>
        </p:nvSpPr>
        <p:spPr>
          <a:xfrm>
            <a:off x="7881870" y="2158453"/>
            <a:ext cx="3384846" cy="4077398"/>
          </a:xfrm>
          <a:prstGeom prst="rect">
            <a:avLst/>
          </a:prstGeom>
        </p:spPr>
        <p:txBody>
          <a:bodyPr wrap="square">
            <a:spAutoFit/>
          </a:bodyPr>
          <a:lstStyle/>
          <a:p>
            <a:pPr>
              <a:lnSpc>
                <a:spcPts val="2400"/>
              </a:lnSpc>
            </a:pPr>
            <a:r>
              <a:rPr lang="en-US" i="1">
                <a:solidFill>
                  <a:srgbClr val="0076A8"/>
                </a:solidFill>
                <a:latin typeface="Calibri" panose="020F0502020204030204" pitchFamily="34" charset="0"/>
                <a:cs typeface="Calibri" panose="020F0502020204030204" pitchFamily="34" charset="0"/>
              </a:rPr>
              <a:t>Even though things are moving towards being more open and mental health code has been changed....and now 42 CFR has been changed a bit to keep moving toward the HIPAA language... People still have the option to refuse in some instances. And that's the sticking point. And we did have someone come after us… and that may make you more sensitive. So that's may be why we're so cautious.</a:t>
            </a:r>
          </a:p>
        </p:txBody>
      </p:sp>
      <p:sp>
        <p:nvSpPr>
          <p:cNvPr id="6" name="Rectangle 5">
            <a:extLst>
              <a:ext uri="{FF2B5EF4-FFF2-40B4-BE49-F238E27FC236}">
                <a16:creationId xmlns:a16="http://schemas.microsoft.com/office/drawing/2014/main" id="{6C348841-EB39-4020-AE1D-445242501CF4}"/>
              </a:ext>
            </a:extLst>
          </p:cNvPr>
          <p:cNvSpPr/>
          <p:nvPr/>
        </p:nvSpPr>
        <p:spPr>
          <a:xfrm>
            <a:off x="8768031" y="1175836"/>
            <a:ext cx="2498685" cy="691856"/>
          </a:xfrm>
          <a:prstGeom prst="rect">
            <a:avLst/>
          </a:prstGeom>
        </p:spPr>
        <p:txBody>
          <a:bodyPr wrap="square">
            <a:spAutoFit/>
          </a:bodyPr>
          <a:lstStyle/>
          <a:p>
            <a:pPr marL="0" lvl="2">
              <a:lnSpc>
                <a:spcPts val="2400"/>
              </a:lnSpc>
              <a:spcBef>
                <a:spcPts val="1000"/>
              </a:spcBef>
              <a:buClr>
                <a:srgbClr val="EA2839"/>
              </a:buClr>
              <a:buSzPct val="75000"/>
            </a:pPr>
            <a:r>
              <a:rPr lang="en-US" i="1">
                <a:solidFill>
                  <a:srgbClr val="0076A8"/>
                </a:solidFill>
                <a:latin typeface="Calibri" panose="020F0502020204030204" pitchFamily="34" charset="0"/>
                <a:cs typeface="Calibri" panose="020F0502020204030204" pitchFamily="34" charset="0"/>
              </a:rPr>
              <a:t>Just because we can doesn’t mean we should.</a:t>
            </a:r>
          </a:p>
        </p:txBody>
      </p:sp>
      <p:sp>
        <p:nvSpPr>
          <p:cNvPr id="10" name="TextBox 9">
            <a:extLst>
              <a:ext uri="{FF2B5EF4-FFF2-40B4-BE49-F238E27FC236}">
                <a16:creationId xmlns:a16="http://schemas.microsoft.com/office/drawing/2014/main" id="{B879D4FC-5CF8-4BD6-83EB-102FD1A31E3A}"/>
              </a:ext>
            </a:extLst>
          </p:cNvPr>
          <p:cNvSpPr txBox="1"/>
          <p:nvPr/>
        </p:nvSpPr>
        <p:spPr>
          <a:xfrm>
            <a:off x="8277420" y="933484"/>
            <a:ext cx="783771" cy="1200329"/>
          </a:xfrm>
          <a:prstGeom prst="rect">
            <a:avLst/>
          </a:prstGeom>
          <a:noFill/>
        </p:spPr>
        <p:txBody>
          <a:bodyPr wrap="square" rtlCol="0">
            <a:spAutoFit/>
          </a:bodyPr>
          <a:lstStyle/>
          <a:p>
            <a:r>
              <a:rPr lang="en-US" sz="7200">
                <a:solidFill>
                  <a:schemeClr val="accent2"/>
                </a:solidFill>
                <a:latin typeface="Britannic Bold" panose="020B0903060703020204" pitchFamily="34" charset="0"/>
              </a:rPr>
              <a:t>“</a:t>
            </a:r>
          </a:p>
        </p:txBody>
      </p:sp>
      <p:sp>
        <p:nvSpPr>
          <p:cNvPr id="11" name="Rectangle: Diagonal Corners Rounded 10">
            <a:extLst>
              <a:ext uri="{FF2B5EF4-FFF2-40B4-BE49-F238E27FC236}">
                <a16:creationId xmlns:a16="http://schemas.microsoft.com/office/drawing/2014/main" id="{2EBA4F89-E18B-4B12-8C8C-5FC2F25208D1}"/>
              </a:ext>
            </a:extLst>
          </p:cNvPr>
          <p:cNvSpPr/>
          <p:nvPr/>
        </p:nvSpPr>
        <p:spPr>
          <a:xfrm rot="5400000">
            <a:off x="9429133" y="80146"/>
            <a:ext cx="846872" cy="3002461"/>
          </a:xfrm>
          <a:prstGeom prst="round2DiagRect">
            <a:avLst/>
          </a:pr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65D9118-C1F1-43A9-ADA5-FE2B5E809258}"/>
              </a:ext>
            </a:extLst>
          </p:cNvPr>
          <p:cNvSpPr txBox="1"/>
          <p:nvPr/>
        </p:nvSpPr>
        <p:spPr>
          <a:xfrm>
            <a:off x="7411952" y="1919482"/>
            <a:ext cx="963749" cy="1200329"/>
          </a:xfrm>
          <a:prstGeom prst="rect">
            <a:avLst/>
          </a:prstGeom>
          <a:noFill/>
        </p:spPr>
        <p:txBody>
          <a:bodyPr wrap="square" rtlCol="0">
            <a:spAutoFit/>
          </a:bodyPr>
          <a:lstStyle/>
          <a:p>
            <a:r>
              <a:rPr lang="en-US" sz="7200">
                <a:solidFill>
                  <a:schemeClr val="accent2"/>
                </a:solidFill>
                <a:latin typeface="Britannic Bold" panose="020B0903060703020204" pitchFamily="34" charset="0"/>
              </a:rPr>
              <a:t>“</a:t>
            </a:r>
          </a:p>
        </p:txBody>
      </p:sp>
      <p:sp>
        <p:nvSpPr>
          <p:cNvPr id="13" name="Rectangle: Diagonal Corners Rounded 12">
            <a:extLst>
              <a:ext uri="{FF2B5EF4-FFF2-40B4-BE49-F238E27FC236}">
                <a16:creationId xmlns:a16="http://schemas.microsoft.com/office/drawing/2014/main" id="{3B573EDE-903D-4483-A5A6-662B45A9E026}"/>
              </a:ext>
            </a:extLst>
          </p:cNvPr>
          <p:cNvSpPr/>
          <p:nvPr/>
        </p:nvSpPr>
        <p:spPr>
          <a:xfrm rot="5400000">
            <a:off x="7309762" y="2320047"/>
            <a:ext cx="4220146" cy="3867930"/>
          </a:xfrm>
          <a:prstGeom prst="round2DiagRect">
            <a:avLst/>
          </a:pr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12965E1-44A8-45F5-A0D2-1C688181C022}"/>
              </a:ext>
            </a:extLst>
          </p:cNvPr>
          <p:cNvSpPr>
            <a:spLocks noGrp="1"/>
          </p:cNvSpPr>
          <p:nvPr>
            <p:ph idx="1"/>
          </p:nvPr>
        </p:nvSpPr>
        <p:spPr>
          <a:xfrm>
            <a:off x="838200" y="1356455"/>
            <a:ext cx="5786017" cy="4351338"/>
          </a:xfrm>
        </p:spPr>
        <p:txBody>
          <a:bodyPr/>
          <a:lstStyle/>
          <a:p>
            <a:r>
              <a:rPr lang="en-US" sz="2400">
                <a:latin typeface="+mn-lt"/>
              </a:rPr>
              <a:t>Legal concerns or confusion </a:t>
            </a:r>
          </a:p>
          <a:p>
            <a:pPr lvl="1"/>
            <a:r>
              <a:rPr lang="en-US">
                <a:latin typeface="+mn-lt"/>
              </a:rPr>
              <a:t>Lack of understanding around rules and regulations around BH and physical PHI </a:t>
            </a:r>
          </a:p>
          <a:p>
            <a:pPr lvl="1"/>
            <a:r>
              <a:rPr lang="en-US">
                <a:latin typeface="+mn-lt"/>
              </a:rPr>
              <a:t>Differing opinions of whether or not forms meets Title 42 CFR Part 2 regulations</a:t>
            </a:r>
          </a:p>
          <a:p>
            <a:pPr lvl="1"/>
            <a:r>
              <a:rPr lang="en-US">
                <a:latin typeface="+mn-lt"/>
              </a:rPr>
              <a:t>Strong culture and views (of not sharing) in specific systems </a:t>
            </a:r>
          </a:p>
          <a:p>
            <a:pPr lvl="1"/>
            <a:r>
              <a:rPr lang="en-US">
                <a:latin typeface="+mn-lt"/>
              </a:rPr>
              <a:t>Concern over privacy investigations or legal ramifications </a:t>
            </a:r>
          </a:p>
        </p:txBody>
      </p:sp>
      <p:sp>
        <p:nvSpPr>
          <p:cNvPr id="15" name="Title 14">
            <a:extLst>
              <a:ext uri="{FF2B5EF4-FFF2-40B4-BE49-F238E27FC236}">
                <a16:creationId xmlns:a16="http://schemas.microsoft.com/office/drawing/2014/main" id="{F5939E37-4CCF-4BE1-A6B3-E30104E8910C}"/>
              </a:ext>
            </a:extLst>
          </p:cNvPr>
          <p:cNvSpPr>
            <a:spLocks noGrp="1"/>
          </p:cNvSpPr>
          <p:nvPr>
            <p:ph type="title"/>
          </p:nvPr>
        </p:nvSpPr>
        <p:spPr/>
        <p:txBody>
          <a:bodyPr/>
          <a:lstStyle/>
          <a:p>
            <a:r>
              <a:rPr lang="en-US"/>
              <a:t>Major Themes: Barriers</a:t>
            </a:r>
          </a:p>
        </p:txBody>
      </p:sp>
      <p:sp>
        <p:nvSpPr>
          <p:cNvPr id="17" name="Slide Number Placeholder 5">
            <a:extLst>
              <a:ext uri="{FF2B5EF4-FFF2-40B4-BE49-F238E27FC236}">
                <a16:creationId xmlns:a16="http://schemas.microsoft.com/office/drawing/2014/main" id="{A6A84FA0-B0B6-48CE-89C6-E469293C71DD}"/>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50</a:t>
            </a:fld>
            <a:endParaRPr lang="en-US" sz="1100">
              <a:latin typeface="+mn-lt"/>
            </a:endParaRPr>
          </a:p>
        </p:txBody>
      </p:sp>
      <p:sp>
        <p:nvSpPr>
          <p:cNvPr id="18" name="Footer Placeholder 8">
            <a:extLst>
              <a:ext uri="{FF2B5EF4-FFF2-40B4-BE49-F238E27FC236}">
                <a16:creationId xmlns:a16="http://schemas.microsoft.com/office/drawing/2014/main" id="{9916BED7-219B-48BC-AD90-577DA601D632}"/>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31332460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84AFFC-59B0-47BD-AE40-B2BCB0C34AA6}"/>
              </a:ext>
            </a:extLst>
          </p:cNvPr>
          <p:cNvSpPr/>
          <p:nvPr/>
        </p:nvSpPr>
        <p:spPr>
          <a:xfrm>
            <a:off x="8476346" y="2079046"/>
            <a:ext cx="2791161" cy="3154069"/>
          </a:xfrm>
          <a:prstGeom prst="rect">
            <a:avLst/>
          </a:prstGeom>
        </p:spPr>
        <p:txBody>
          <a:bodyPr wrap="square">
            <a:spAutoFit/>
          </a:bodyPr>
          <a:lstStyle/>
          <a:p>
            <a:pPr>
              <a:lnSpc>
                <a:spcPts val="2400"/>
              </a:lnSpc>
            </a:pPr>
            <a:r>
              <a:rPr lang="en-US" i="1">
                <a:solidFill>
                  <a:srgbClr val="0076A8"/>
                </a:solidFill>
                <a:latin typeface="Calibri" panose="020F0502020204030204" pitchFamily="34" charset="0"/>
                <a:cs typeface="Calibri" panose="020F0502020204030204" pitchFamily="34" charset="0"/>
              </a:rPr>
              <a:t>We've tried to use the standardized form and half the time they send us back their form and say that we can't do that one, or we'll have them sign a form and our office will send it over with their referral and then they'll tell us, well, we didn't see them sign it.</a:t>
            </a:r>
          </a:p>
        </p:txBody>
      </p:sp>
      <p:sp>
        <p:nvSpPr>
          <p:cNvPr id="8" name="TextBox 7">
            <a:extLst>
              <a:ext uri="{FF2B5EF4-FFF2-40B4-BE49-F238E27FC236}">
                <a16:creationId xmlns:a16="http://schemas.microsoft.com/office/drawing/2014/main" id="{86E1EC9C-F5F9-4492-B242-53767D67705A}"/>
              </a:ext>
            </a:extLst>
          </p:cNvPr>
          <p:cNvSpPr txBox="1"/>
          <p:nvPr/>
        </p:nvSpPr>
        <p:spPr>
          <a:xfrm>
            <a:off x="8000652" y="1837570"/>
            <a:ext cx="783771" cy="1200329"/>
          </a:xfrm>
          <a:prstGeom prst="rect">
            <a:avLst/>
          </a:prstGeom>
          <a:noFill/>
        </p:spPr>
        <p:txBody>
          <a:bodyPr wrap="square" rtlCol="0">
            <a:spAutoFit/>
          </a:bodyPr>
          <a:lstStyle/>
          <a:p>
            <a:r>
              <a:rPr lang="en-US" sz="7200">
                <a:solidFill>
                  <a:schemeClr val="accent2"/>
                </a:solidFill>
                <a:latin typeface="Britannic Bold" panose="020B0903060703020204" pitchFamily="34" charset="0"/>
              </a:rPr>
              <a:t>“</a:t>
            </a:r>
          </a:p>
        </p:txBody>
      </p:sp>
      <p:sp>
        <p:nvSpPr>
          <p:cNvPr id="9" name="Rectangle: Diagonal Corners Rounded 8">
            <a:extLst>
              <a:ext uri="{FF2B5EF4-FFF2-40B4-BE49-F238E27FC236}">
                <a16:creationId xmlns:a16="http://schemas.microsoft.com/office/drawing/2014/main" id="{9D08EAC3-6758-4743-A30B-DE345B2F0627}"/>
              </a:ext>
            </a:extLst>
          </p:cNvPr>
          <p:cNvSpPr/>
          <p:nvPr/>
        </p:nvSpPr>
        <p:spPr>
          <a:xfrm rot="5400000">
            <a:off x="8074571" y="2062027"/>
            <a:ext cx="3279228" cy="3279232"/>
          </a:xfrm>
          <a:prstGeom prst="round2DiagRect">
            <a:avLst/>
          </a:pr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043B2EDD-1E7B-491B-AC32-5BEBD37DF06F}"/>
              </a:ext>
            </a:extLst>
          </p:cNvPr>
          <p:cNvSpPr>
            <a:spLocks noGrp="1"/>
          </p:cNvSpPr>
          <p:nvPr>
            <p:ph idx="1"/>
          </p:nvPr>
        </p:nvSpPr>
        <p:spPr>
          <a:xfrm>
            <a:off x="838199" y="1356455"/>
            <a:ext cx="6515637" cy="4351338"/>
          </a:xfrm>
        </p:spPr>
        <p:txBody>
          <a:bodyPr/>
          <a:lstStyle/>
          <a:p>
            <a:r>
              <a:rPr lang="en-US" sz="2400">
                <a:latin typeface="+mn-lt"/>
              </a:rPr>
              <a:t>Challenges with standardized consent </a:t>
            </a:r>
          </a:p>
          <a:p>
            <a:pPr lvl="1"/>
            <a:r>
              <a:rPr lang="en-US">
                <a:latin typeface="+mn-lt"/>
              </a:rPr>
              <a:t>Redundancy, repetition, or different forms required by different organizations </a:t>
            </a:r>
          </a:p>
          <a:p>
            <a:pPr lvl="1"/>
            <a:r>
              <a:rPr lang="en-US">
                <a:latin typeface="+mn-lt"/>
              </a:rPr>
              <a:t>Need ability to parse what is sent and to whom, and the ability to hold back parts of the record </a:t>
            </a:r>
          </a:p>
          <a:p>
            <a:pPr lvl="1"/>
            <a:r>
              <a:rPr lang="en-US">
                <a:latin typeface="+mn-lt"/>
              </a:rPr>
              <a:t>Lack of confidence that sharing will be limited to those organizations included in the form</a:t>
            </a:r>
          </a:p>
          <a:p>
            <a:pPr lvl="1"/>
            <a:r>
              <a:rPr lang="en-US">
                <a:latin typeface="+mn-lt"/>
              </a:rPr>
              <a:t>Need more patient buy-in for completing or updating MDHHS 5515 </a:t>
            </a:r>
          </a:p>
        </p:txBody>
      </p:sp>
      <p:sp>
        <p:nvSpPr>
          <p:cNvPr id="11" name="Title 10">
            <a:extLst>
              <a:ext uri="{FF2B5EF4-FFF2-40B4-BE49-F238E27FC236}">
                <a16:creationId xmlns:a16="http://schemas.microsoft.com/office/drawing/2014/main" id="{FF64747E-7B02-4E4D-9B88-9C0E6BDB763B}"/>
              </a:ext>
            </a:extLst>
          </p:cNvPr>
          <p:cNvSpPr>
            <a:spLocks noGrp="1"/>
          </p:cNvSpPr>
          <p:nvPr>
            <p:ph type="title"/>
          </p:nvPr>
        </p:nvSpPr>
        <p:spPr/>
        <p:txBody>
          <a:bodyPr/>
          <a:lstStyle/>
          <a:p>
            <a:r>
              <a:rPr lang="en-US"/>
              <a:t>Major Themes: Barriers</a:t>
            </a:r>
          </a:p>
        </p:txBody>
      </p:sp>
      <p:sp>
        <p:nvSpPr>
          <p:cNvPr id="12" name="Slide Number Placeholder 5">
            <a:extLst>
              <a:ext uri="{FF2B5EF4-FFF2-40B4-BE49-F238E27FC236}">
                <a16:creationId xmlns:a16="http://schemas.microsoft.com/office/drawing/2014/main" id="{9FDDABA7-8796-4AAA-840F-C8F544F1BA7E}"/>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51</a:t>
            </a:fld>
            <a:endParaRPr lang="en-US" sz="1100">
              <a:latin typeface="+mn-lt"/>
            </a:endParaRPr>
          </a:p>
        </p:txBody>
      </p:sp>
      <p:sp>
        <p:nvSpPr>
          <p:cNvPr id="13" name="Footer Placeholder 8">
            <a:extLst>
              <a:ext uri="{FF2B5EF4-FFF2-40B4-BE49-F238E27FC236}">
                <a16:creationId xmlns:a16="http://schemas.microsoft.com/office/drawing/2014/main" id="{07F7104A-A7C6-4C36-A30D-2E0F39EF7B79}"/>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1030119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C46616-4F47-4454-99FC-E614D4BE93B5}"/>
              </a:ext>
            </a:extLst>
          </p:cNvPr>
          <p:cNvSpPr/>
          <p:nvPr/>
        </p:nvSpPr>
        <p:spPr>
          <a:xfrm>
            <a:off x="8478339" y="2076540"/>
            <a:ext cx="2758352" cy="3769622"/>
          </a:xfrm>
          <a:prstGeom prst="rect">
            <a:avLst/>
          </a:prstGeom>
        </p:spPr>
        <p:txBody>
          <a:bodyPr wrap="square">
            <a:spAutoFit/>
          </a:bodyPr>
          <a:lstStyle/>
          <a:p>
            <a:pPr marL="0" lvl="1">
              <a:lnSpc>
                <a:spcPts val="2400"/>
              </a:lnSpc>
              <a:spcBef>
                <a:spcPts val="1000"/>
              </a:spcBef>
              <a:buClr>
                <a:srgbClr val="EA2839"/>
              </a:buClr>
              <a:buSzPct val="75000"/>
            </a:pPr>
            <a:r>
              <a:rPr lang="en-US" i="1">
                <a:solidFill>
                  <a:srgbClr val="0076A8"/>
                </a:solidFill>
                <a:latin typeface="Calibri" panose="020F0502020204030204" pitchFamily="34" charset="0"/>
                <a:cs typeface="Calibri" panose="020F0502020204030204" pitchFamily="34" charset="0"/>
              </a:rPr>
              <a:t>In behavioral health, when you are dealing with people with serious mental illness, they change their consent frequently. Who they're willing to share with and what they're willing to share. I don't want that agency to know my diagnosis, but it's okay for this agency to know. And that changes dynamically.</a:t>
            </a:r>
          </a:p>
        </p:txBody>
      </p:sp>
      <p:sp>
        <p:nvSpPr>
          <p:cNvPr id="7" name="TextBox 6">
            <a:extLst>
              <a:ext uri="{FF2B5EF4-FFF2-40B4-BE49-F238E27FC236}">
                <a16:creationId xmlns:a16="http://schemas.microsoft.com/office/drawing/2014/main" id="{E15D512E-9A15-41FC-BB8C-1E0044B67F3D}"/>
              </a:ext>
            </a:extLst>
          </p:cNvPr>
          <p:cNvSpPr txBox="1"/>
          <p:nvPr/>
        </p:nvSpPr>
        <p:spPr>
          <a:xfrm>
            <a:off x="8000652" y="1837570"/>
            <a:ext cx="783771" cy="1200329"/>
          </a:xfrm>
          <a:prstGeom prst="rect">
            <a:avLst/>
          </a:prstGeom>
          <a:noFill/>
        </p:spPr>
        <p:txBody>
          <a:bodyPr wrap="square" rtlCol="0">
            <a:spAutoFit/>
          </a:bodyPr>
          <a:lstStyle/>
          <a:p>
            <a:r>
              <a:rPr lang="en-US" sz="7200">
                <a:solidFill>
                  <a:schemeClr val="accent2"/>
                </a:solidFill>
                <a:latin typeface="Britannic Bold" panose="020B0903060703020204" pitchFamily="34" charset="0"/>
              </a:rPr>
              <a:t>“</a:t>
            </a:r>
          </a:p>
        </p:txBody>
      </p:sp>
      <p:sp>
        <p:nvSpPr>
          <p:cNvPr id="9" name="Rectangle: Diagonal Corners Rounded 8">
            <a:extLst>
              <a:ext uri="{FF2B5EF4-FFF2-40B4-BE49-F238E27FC236}">
                <a16:creationId xmlns:a16="http://schemas.microsoft.com/office/drawing/2014/main" id="{7A0EA5DC-1EED-49CA-B6A3-58CE06FF96D5}"/>
              </a:ext>
            </a:extLst>
          </p:cNvPr>
          <p:cNvSpPr/>
          <p:nvPr/>
        </p:nvSpPr>
        <p:spPr>
          <a:xfrm rot="5400000">
            <a:off x="7822117" y="2314481"/>
            <a:ext cx="3784136" cy="3279232"/>
          </a:xfrm>
          <a:prstGeom prst="round2DiagRect">
            <a:avLst/>
          </a:pr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095ACE5-73E4-4EF1-A3AE-26DA1F2EE134}"/>
              </a:ext>
            </a:extLst>
          </p:cNvPr>
          <p:cNvSpPr>
            <a:spLocks noGrp="1"/>
          </p:cNvSpPr>
          <p:nvPr>
            <p:ph idx="1"/>
          </p:nvPr>
        </p:nvSpPr>
        <p:spPr>
          <a:xfrm>
            <a:off x="838200" y="1356455"/>
            <a:ext cx="6355080" cy="4351338"/>
          </a:xfrm>
        </p:spPr>
        <p:txBody>
          <a:bodyPr/>
          <a:lstStyle/>
          <a:p>
            <a:r>
              <a:rPr lang="en-US" sz="2400">
                <a:latin typeface="+mn-lt"/>
              </a:rPr>
              <a:t>Technology Limitations</a:t>
            </a:r>
          </a:p>
          <a:p>
            <a:pPr lvl="1"/>
            <a:r>
              <a:rPr lang="en-US">
                <a:latin typeface="+mn-lt"/>
              </a:rPr>
              <a:t>EHRs do not talk to each other </a:t>
            </a:r>
          </a:p>
          <a:p>
            <a:pPr lvl="1"/>
            <a:r>
              <a:rPr lang="en-US">
                <a:latin typeface="+mn-lt"/>
              </a:rPr>
              <a:t>Concerns about lack of ability to electronically hold parts of the record back at patient’s request </a:t>
            </a:r>
          </a:p>
          <a:p>
            <a:pPr lvl="1"/>
            <a:r>
              <a:rPr lang="en-US">
                <a:latin typeface="+mn-lt"/>
              </a:rPr>
              <a:t>Inconsistent or incomplete information sharing due to differing capabilities, differing information systems</a:t>
            </a:r>
          </a:p>
          <a:p>
            <a:pPr lvl="1"/>
            <a:r>
              <a:rPr lang="en-US">
                <a:latin typeface="+mn-lt"/>
              </a:rPr>
              <a:t>Lack of confidence in how technology manages information and if it maintains the privacy and requests of the patients </a:t>
            </a:r>
          </a:p>
        </p:txBody>
      </p:sp>
      <p:sp>
        <p:nvSpPr>
          <p:cNvPr id="10" name="Title 9">
            <a:extLst>
              <a:ext uri="{FF2B5EF4-FFF2-40B4-BE49-F238E27FC236}">
                <a16:creationId xmlns:a16="http://schemas.microsoft.com/office/drawing/2014/main" id="{597C2915-4CF7-4413-A960-65C529AC335E}"/>
              </a:ext>
            </a:extLst>
          </p:cNvPr>
          <p:cNvSpPr>
            <a:spLocks noGrp="1"/>
          </p:cNvSpPr>
          <p:nvPr>
            <p:ph type="title"/>
          </p:nvPr>
        </p:nvSpPr>
        <p:spPr/>
        <p:txBody>
          <a:bodyPr/>
          <a:lstStyle/>
          <a:p>
            <a:r>
              <a:rPr lang="en-US"/>
              <a:t>Major Themes: Barriers</a:t>
            </a:r>
          </a:p>
        </p:txBody>
      </p:sp>
      <p:sp>
        <p:nvSpPr>
          <p:cNvPr id="12" name="Slide Number Placeholder 5">
            <a:extLst>
              <a:ext uri="{FF2B5EF4-FFF2-40B4-BE49-F238E27FC236}">
                <a16:creationId xmlns:a16="http://schemas.microsoft.com/office/drawing/2014/main" id="{0D667AE4-E3C2-4AD3-8F83-9DE68D7A8E94}"/>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52</a:t>
            </a:fld>
            <a:endParaRPr lang="en-US" sz="1100">
              <a:latin typeface="+mn-lt"/>
            </a:endParaRPr>
          </a:p>
        </p:txBody>
      </p:sp>
      <p:sp>
        <p:nvSpPr>
          <p:cNvPr id="13" name="Footer Placeholder 8">
            <a:extLst>
              <a:ext uri="{FF2B5EF4-FFF2-40B4-BE49-F238E27FC236}">
                <a16:creationId xmlns:a16="http://schemas.microsoft.com/office/drawing/2014/main" id="{78E680D1-7172-4D59-8225-53B0BCF6EF80}"/>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3458177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6041FD-54BF-4114-B62B-1524AE20E4D9}"/>
              </a:ext>
            </a:extLst>
          </p:cNvPr>
          <p:cNvSpPr/>
          <p:nvPr/>
        </p:nvSpPr>
        <p:spPr>
          <a:xfrm>
            <a:off x="8630891" y="2077539"/>
            <a:ext cx="2728277" cy="2538515"/>
          </a:xfrm>
          <a:prstGeom prst="rect">
            <a:avLst/>
          </a:prstGeom>
        </p:spPr>
        <p:txBody>
          <a:bodyPr wrap="square">
            <a:spAutoFit/>
          </a:bodyPr>
          <a:lstStyle/>
          <a:p>
            <a:pPr marL="0" lvl="1">
              <a:lnSpc>
                <a:spcPts val="2400"/>
              </a:lnSpc>
              <a:spcBef>
                <a:spcPts val="1000"/>
              </a:spcBef>
              <a:buClr>
                <a:srgbClr val="EA2839"/>
              </a:buClr>
              <a:buSzPct val="75000"/>
            </a:pPr>
            <a:r>
              <a:rPr lang="en-US" i="1">
                <a:solidFill>
                  <a:srgbClr val="0076A8"/>
                </a:solidFill>
                <a:latin typeface="Calibri" panose="020F0502020204030204" pitchFamily="34" charset="0"/>
                <a:cs typeface="Calibri" panose="020F0502020204030204" pitchFamily="34" charset="0"/>
              </a:rPr>
              <a:t>The information that came out from the state was directly to the consumer </a:t>
            </a:r>
            <a:br>
              <a:rPr lang="en-US" i="1">
                <a:solidFill>
                  <a:srgbClr val="0076A8"/>
                </a:solidFill>
                <a:latin typeface="Calibri" panose="020F0502020204030204" pitchFamily="34" charset="0"/>
                <a:cs typeface="Calibri" panose="020F0502020204030204" pitchFamily="34" charset="0"/>
              </a:rPr>
            </a:br>
            <a:r>
              <a:rPr lang="en-US" i="1">
                <a:solidFill>
                  <a:srgbClr val="0076A8"/>
                </a:solidFill>
                <a:latin typeface="Calibri" panose="020F0502020204030204" pitchFamily="34" charset="0"/>
                <a:cs typeface="Calibri" panose="020F0502020204030204" pitchFamily="34" charset="0"/>
              </a:rPr>
              <a:t>and to the individual. What we had to develop is how </a:t>
            </a:r>
            <a:br>
              <a:rPr lang="en-US" i="1">
                <a:solidFill>
                  <a:srgbClr val="0076A8"/>
                </a:solidFill>
                <a:latin typeface="Calibri" panose="020F0502020204030204" pitchFamily="34" charset="0"/>
                <a:cs typeface="Calibri" panose="020F0502020204030204" pitchFamily="34" charset="0"/>
              </a:rPr>
            </a:br>
            <a:r>
              <a:rPr lang="en-US" i="1">
                <a:solidFill>
                  <a:srgbClr val="0076A8"/>
                </a:solidFill>
                <a:latin typeface="Calibri" panose="020F0502020204030204" pitchFamily="34" charset="0"/>
                <a:cs typeface="Calibri" panose="020F0502020204030204" pitchFamily="34" charset="0"/>
              </a:rPr>
              <a:t>do we talk to, how does our staff talk to the consumers about this?</a:t>
            </a:r>
          </a:p>
        </p:txBody>
      </p:sp>
      <p:sp>
        <p:nvSpPr>
          <p:cNvPr id="8" name="TextBox 7">
            <a:extLst>
              <a:ext uri="{FF2B5EF4-FFF2-40B4-BE49-F238E27FC236}">
                <a16:creationId xmlns:a16="http://schemas.microsoft.com/office/drawing/2014/main" id="{6E6E3DA8-874F-461C-8860-8518BBD73C39}"/>
              </a:ext>
            </a:extLst>
          </p:cNvPr>
          <p:cNvSpPr txBox="1"/>
          <p:nvPr/>
        </p:nvSpPr>
        <p:spPr>
          <a:xfrm>
            <a:off x="8155200" y="1837570"/>
            <a:ext cx="783771" cy="1200329"/>
          </a:xfrm>
          <a:prstGeom prst="rect">
            <a:avLst/>
          </a:prstGeom>
          <a:noFill/>
        </p:spPr>
        <p:txBody>
          <a:bodyPr wrap="square" rtlCol="0">
            <a:spAutoFit/>
          </a:bodyPr>
          <a:lstStyle/>
          <a:p>
            <a:r>
              <a:rPr lang="en-US" sz="7200">
                <a:solidFill>
                  <a:schemeClr val="accent2"/>
                </a:solidFill>
                <a:latin typeface="Britannic Bold" panose="020B0903060703020204" pitchFamily="34" charset="0"/>
              </a:rPr>
              <a:t>“</a:t>
            </a:r>
          </a:p>
        </p:txBody>
      </p:sp>
      <p:sp>
        <p:nvSpPr>
          <p:cNvPr id="9" name="Rectangle: Diagonal Corners Rounded 8">
            <a:extLst>
              <a:ext uri="{FF2B5EF4-FFF2-40B4-BE49-F238E27FC236}">
                <a16:creationId xmlns:a16="http://schemas.microsoft.com/office/drawing/2014/main" id="{B21445EB-66C8-4041-B5B8-1A3D40FE06E1}"/>
              </a:ext>
            </a:extLst>
          </p:cNvPr>
          <p:cNvSpPr/>
          <p:nvPr/>
        </p:nvSpPr>
        <p:spPr>
          <a:xfrm rot="5400000">
            <a:off x="8514446" y="1776701"/>
            <a:ext cx="2554025" cy="3124683"/>
          </a:xfrm>
          <a:prstGeom prst="round2DiagRect">
            <a:avLst/>
          </a:pr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3D28E0-BB9C-4739-BB89-1E0AFA2229B6}"/>
              </a:ext>
            </a:extLst>
          </p:cNvPr>
          <p:cNvSpPr>
            <a:spLocks noGrp="1"/>
          </p:cNvSpPr>
          <p:nvPr>
            <p:ph idx="1"/>
          </p:nvPr>
        </p:nvSpPr>
        <p:spPr>
          <a:xfrm>
            <a:off x="838200" y="1356455"/>
            <a:ext cx="6428232" cy="4351338"/>
          </a:xfrm>
        </p:spPr>
        <p:txBody>
          <a:bodyPr/>
          <a:lstStyle/>
          <a:p>
            <a:r>
              <a:rPr lang="en-US" sz="2000">
                <a:latin typeface="+mn-lt"/>
              </a:rPr>
              <a:t>More training </a:t>
            </a:r>
          </a:p>
          <a:p>
            <a:pPr lvl="1">
              <a:lnSpc>
                <a:spcPct val="100000"/>
              </a:lnSpc>
            </a:pPr>
            <a:r>
              <a:rPr lang="en-US" sz="1600">
                <a:latin typeface="+mn-lt"/>
              </a:rPr>
              <a:t>Rules and regulations </a:t>
            </a:r>
          </a:p>
          <a:p>
            <a:pPr lvl="1">
              <a:lnSpc>
                <a:spcPct val="100000"/>
              </a:lnSpc>
            </a:pPr>
            <a:r>
              <a:rPr lang="en-US" sz="1600">
                <a:latin typeface="+mn-lt"/>
              </a:rPr>
              <a:t>Technology </a:t>
            </a:r>
          </a:p>
          <a:p>
            <a:pPr lvl="1">
              <a:lnSpc>
                <a:spcPct val="100000"/>
              </a:lnSpc>
            </a:pPr>
            <a:r>
              <a:rPr lang="en-US" sz="1600">
                <a:latin typeface="+mn-lt"/>
              </a:rPr>
              <a:t>Standardized Consent (5515) </a:t>
            </a:r>
          </a:p>
          <a:p>
            <a:r>
              <a:rPr lang="en-US" sz="2000">
                <a:latin typeface="+mn-lt"/>
              </a:rPr>
              <a:t>More resources </a:t>
            </a:r>
          </a:p>
          <a:p>
            <a:pPr lvl="1">
              <a:lnSpc>
                <a:spcPct val="100000"/>
              </a:lnSpc>
            </a:pPr>
            <a:r>
              <a:rPr lang="en-US" sz="1600">
                <a:latin typeface="+mn-lt"/>
              </a:rPr>
              <a:t>Statewide materials on how to engage individuals (patients) and around the benefits of sharing </a:t>
            </a:r>
          </a:p>
          <a:p>
            <a:pPr lvl="1">
              <a:lnSpc>
                <a:spcPct val="100000"/>
              </a:lnSpc>
            </a:pPr>
            <a:r>
              <a:rPr lang="en-US" sz="1600">
                <a:latin typeface="+mn-lt"/>
              </a:rPr>
              <a:t>Place to track information sent/received through MIHIN </a:t>
            </a:r>
          </a:p>
          <a:p>
            <a:pPr lvl="1">
              <a:lnSpc>
                <a:spcPct val="100000"/>
              </a:lnSpc>
            </a:pPr>
            <a:r>
              <a:rPr lang="en-US" sz="1600">
                <a:latin typeface="+mn-lt"/>
              </a:rPr>
              <a:t>More investment in the BH community</a:t>
            </a:r>
          </a:p>
          <a:p>
            <a:r>
              <a:rPr lang="en-US" sz="2000">
                <a:latin typeface="+mn-lt"/>
              </a:rPr>
              <a:t>More opportunities for collaboration </a:t>
            </a:r>
          </a:p>
          <a:p>
            <a:pPr lvl="1">
              <a:lnSpc>
                <a:spcPct val="100000"/>
              </a:lnSpc>
            </a:pPr>
            <a:r>
              <a:rPr lang="en-US" sz="1600">
                <a:latin typeface="+mn-lt"/>
              </a:rPr>
              <a:t>Peer to peer learning opportunities: champions, conferences, learning collaboratives, focus groups, teams </a:t>
            </a:r>
          </a:p>
          <a:p>
            <a:pPr lvl="1">
              <a:lnSpc>
                <a:spcPct val="100000"/>
              </a:lnSpc>
            </a:pPr>
            <a:r>
              <a:rPr lang="en-US" sz="1600">
                <a:latin typeface="+mn-lt"/>
              </a:rPr>
              <a:t>Collaborative learning and synchrony in knowledge and information across BH and physical health</a:t>
            </a:r>
          </a:p>
        </p:txBody>
      </p:sp>
      <p:sp>
        <p:nvSpPr>
          <p:cNvPr id="11" name="Title 10">
            <a:extLst>
              <a:ext uri="{FF2B5EF4-FFF2-40B4-BE49-F238E27FC236}">
                <a16:creationId xmlns:a16="http://schemas.microsoft.com/office/drawing/2014/main" id="{CA255530-F293-4AC1-83AA-B2D2ACA9630F}"/>
              </a:ext>
            </a:extLst>
          </p:cNvPr>
          <p:cNvSpPr>
            <a:spLocks noGrp="1"/>
          </p:cNvSpPr>
          <p:nvPr>
            <p:ph type="title"/>
          </p:nvPr>
        </p:nvSpPr>
        <p:spPr/>
        <p:txBody>
          <a:bodyPr/>
          <a:lstStyle/>
          <a:p>
            <a:r>
              <a:rPr lang="fr-FR"/>
              <a:t>Major </a:t>
            </a:r>
            <a:r>
              <a:rPr lang="fr-FR" err="1"/>
              <a:t>Themes</a:t>
            </a:r>
            <a:r>
              <a:rPr lang="fr-FR"/>
              <a:t>: Resource </a:t>
            </a:r>
            <a:r>
              <a:rPr lang="fr-FR" err="1"/>
              <a:t>Needs</a:t>
            </a:r>
            <a:endParaRPr lang="en-US"/>
          </a:p>
        </p:txBody>
      </p:sp>
      <p:sp>
        <p:nvSpPr>
          <p:cNvPr id="12" name="Slide Number Placeholder 5">
            <a:extLst>
              <a:ext uri="{FF2B5EF4-FFF2-40B4-BE49-F238E27FC236}">
                <a16:creationId xmlns:a16="http://schemas.microsoft.com/office/drawing/2014/main" id="{DC2AEA9D-C48B-45BC-88B8-FABF49B2D6EB}"/>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53</a:t>
            </a:fld>
            <a:endParaRPr lang="en-US" sz="1100">
              <a:latin typeface="+mn-lt"/>
            </a:endParaRPr>
          </a:p>
        </p:txBody>
      </p:sp>
      <p:sp>
        <p:nvSpPr>
          <p:cNvPr id="13" name="Footer Placeholder 8">
            <a:extLst>
              <a:ext uri="{FF2B5EF4-FFF2-40B4-BE49-F238E27FC236}">
                <a16:creationId xmlns:a16="http://schemas.microsoft.com/office/drawing/2014/main" id="{A278CC61-EAD9-4B85-9607-EAA1134C6067}"/>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3227488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E3CF3F-2D22-410B-B438-B6B45C0862FF}"/>
              </a:ext>
            </a:extLst>
          </p:cNvPr>
          <p:cNvSpPr>
            <a:spLocks noGrp="1"/>
          </p:cNvSpPr>
          <p:nvPr>
            <p:ph type="title"/>
          </p:nvPr>
        </p:nvSpPr>
        <p:spPr/>
        <p:txBody>
          <a:bodyPr/>
          <a:lstStyle/>
          <a:p>
            <a:r>
              <a:rPr lang="en-US"/>
              <a:t>Dialogue Session Action Planning Results</a:t>
            </a:r>
          </a:p>
        </p:txBody>
      </p:sp>
      <p:sp>
        <p:nvSpPr>
          <p:cNvPr id="9" name="Slide Number Placeholder 5">
            <a:extLst>
              <a:ext uri="{FF2B5EF4-FFF2-40B4-BE49-F238E27FC236}">
                <a16:creationId xmlns:a16="http://schemas.microsoft.com/office/drawing/2014/main" id="{36B2AADC-AF22-43D0-A36B-FB2140B13A6D}"/>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54</a:t>
            </a:fld>
            <a:endParaRPr lang="en-US" sz="1100">
              <a:latin typeface="+mn-lt"/>
            </a:endParaRPr>
          </a:p>
        </p:txBody>
      </p:sp>
      <p:sp>
        <p:nvSpPr>
          <p:cNvPr id="10" name="Footer Placeholder 8">
            <a:extLst>
              <a:ext uri="{FF2B5EF4-FFF2-40B4-BE49-F238E27FC236}">
                <a16:creationId xmlns:a16="http://schemas.microsoft.com/office/drawing/2014/main" id="{45CBFF2E-150C-49B1-AA81-1FD6065C4FBD}"/>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graphicFrame>
        <p:nvGraphicFramePr>
          <p:cNvPr id="12" name="Chart 11">
            <a:extLst>
              <a:ext uri="{FF2B5EF4-FFF2-40B4-BE49-F238E27FC236}">
                <a16:creationId xmlns:a16="http://schemas.microsoft.com/office/drawing/2014/main" id="{610351CE-27A5-42B2-9EC6-83A91F9209CA}"/>
              </a:ext>
            </a:extLst>
          </p:cNvPr>
          <p:cNvGraphicFramePr/>
          <p:nvPr>
            <p:extLst>
              <p:ext uri="{D42A27DB-BD31-4B8C-83A1-F6EECF244321}">
                <p14:modId xmlns:p14="http://schemas.microsoft.com/office/powerpoint/2010/main" val="756911649"/>
              </p:ext>
            </p:extLst>
          </p:nvPr>
        </p:nvGraphicFramePr>
        <p:xfrm>
          <a:off x="558504" y="2498741"/>
          <a:ext cx="5298304" cy="41522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0FCA8996-88C9-44E5-9146-0C73F6FA9CB6}"/>
              </a:ext>
            </a:extLst>
          </p:cNvPr>
          <p:cNvGraphicFramePr/>
          <p:nvPr>
            <p:extLst>
              <p:ext uri="{D42A27DB-BD31-4B8C-83A1-F6EECF244321}">
                <p14:modId xmlns:p14="http://schemas.microsoft.com/office/powerpoint/2010/main" val="554346978"/>
              </p:ext>
            </p:extLst>
          </p:nvPr>
        </p:nvGraphicFramePr>
        <p:xfrm>
          <a:off x="6748813" y="2498741"/>
          <a:ext cx="4591151" cy="4255786"/>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95BE797E-E65F-4104-9204-0CF1A00FFE67}"/>
              </a:ext>
            </a:extLst>
          </p:cNvPr>
          <p:cNvSpPr/>
          <p:nvPr/>
        </p:nvSpPr>
        <p:spPr>
          <a:xfrm>
            <a:off x="2853119" y="1340705"/>
            <a:ext cx="6485761" cy="81014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a:solidFill>
                  <a:schemeClr val="tx1"/>
                </a:solidFill>
              </a:rPr>
              <a:t>Action Planning increased </a:t>
            </a:r>
          </a:p>
          <a:p>
            <a:pPr marL="342900" indent="-342900">
              <a:buAutoNum type="arabicParenR"/>
            </a:pPr>
            <a:r>
              <a:rPr lang="en-US" sz="1600">
                <a:solidFill>
                  <a:schemeClr val="tx1"/>
                </a:solidFill>
              </a:rPr>
              <a:t>Sharing of BH PHI electronically </a:t>
            </a:r>
          </a:p>
          <a:p>
            <a:pPr marL="342900" indent="-342900">
              <a:buAutoNum type="arabicParenR"/>
            </a:pPr>
            <a:r>
              <a:rPr lang="en-US" sz="1600">
                <a:solidFill>
                  <a:schemeClr val="tx1"/>
                </a:solidFill>
              </a:rPr>
              <a:t>Intent to increase sharing of BH PHI electronically moving forward</a:t>
            </a:r>
          </a:p>
        </p:txBody>
      </p:sp>
    </p:spTree>
    <p:extLst>
      <p:ext uri="{BB962C8B-B14F-4D97-AF65-F5344CB8AC3E}">
        <p14:creationId xmlns:p14="http://schemas.microsoft.com/office/powerpoint/2010/main" val="42336548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561BD-8490-4BB8-BDA2-249294960361}"/>
              </a:ext>
            </a:extLst>
          </p:cNvPr>
          <p:cNvSpPr>
            <a:spLocks noGrp="1"/>
          </p:cNvSpPr>
          <p:nvPr>
            <p:ph idx="1"/>
          </p:nvPr>
        </p:nvSpPr>
        <p:spPr>
          <a:xfrm>
            <a:off x="838199" y="1356455"/>
            <a:ext cx="7054517" cy="4351338"/>
          </a:xfrm>
        </p:spPr>
        <p:txBody>
          <a:bodyPr/>
          <a:lstStyle/>
          <a:p>
            <a:r>
              <a:rPr lang="en-US" sz="2000" dirty="0">
                <a:latin typeface="+mn-lt"/>
              </a:rPr>
              <a:t>People and organizations differ in what electronic systems they use and how often they use them.</a:t>
            </a:r>
          </a:p>
          <a:p>
            <a:r>
              <a:rPr lang="en-US" sz="2000" dirty="0">
                <a:latin typeface="+mn-lt"/>
              </a:rPr>
              <a:t>The greatest opportunity to increase use of electronic systems lies in increasing use among who are using systems ‘only sometimes’.</a:t>
            </a:r>
          </a:p>
          <a:p>
            <a:r>
              <a:rPr lang="en-US" sz="2000" dirty="0">
                <a:latin typeface="+mn-lt"/>
              </a:rPr>
              <a:t>Organizations have more commonalities than differences when it comes to what motivates them to share, what stops them from sharing, and what they need to increase sharing.</a:t>
            </a:r>
          </a:p>
          <a:p>
            <a:r>
              <a:rPr lang="en-US" sz="2000" dirty="0">
                <a:latin typeface="+mn-lt"/>
              </a:rPr>
              <a:t>Peer-to-peer collaboration and accountability are useful tools for understanding motivations, barriers, resource needs, and for increasing electronic information sharing</a:t>
            </a:r>
          </a:p>
          <a:p>
            <a:endParaRPr lang="en-US" sz="2000" dirty="0"/>
          </a:p>
        </p:txBody>
      </p:sp>
      <p:sp>
        <p:nvSpPr>
          <p:cNvPr id="3" name="Title 2">
            <a:extLst>
              <a:ext uri="{FF2B5EF4-FFF2-40B4-BE49-F238E27FC236}">
                <a16:creationId xmlns:a16="http://schemas.microsoft.com/office/drawing/2014/main" id="{4863535A-D2AF-430C-A813-14D9D0F6F707}"/>
              </a:ext>
            </a:extLst>
          </p:cNvPr>
          <p:cNvSpPr>
            <a:spLocks noGrp="1"/>
          </p:cNvSpPr>
          <p:nvPr>
            <p:ph type="title"/>
          </p:nvPr>
        </p:nvSpPr>
        <p:spPr/>
        <p:txBody>
          <a:bodyPr/>
          <a:lstStyle/>
          <a:p>
            <a:r>
              <a:rPr lang="en-US" dirty="0"/>
              <a:t>Key Takeaways: Deliverable 4</a:t>
            </a:r>
          </a:p>
        </p:txBody>
      </p:sp>
      <p:sp>
        <p:nvSpPr>
          <p:cNvPr id="4" name="Slide Number Placeholder 3">
            <a:extLst>
              <a:ext uri="{FF2B5EF4-FFF2-40B4-BE49-F238E27FC236}">
                <a16:creationId xmlns:a16="http://schemas.microsoft.com/office/drawing/2014/main" id="{8F74A9DD-50AD-4478-B08D-E068514272BA}"/>
              </a:ext>
            </a:extLst>
          </p:cNvPr>
          <p:cNvSpPr>
            <a:spLocks noGrp="1"/>
          </p:cNvSpPr>
          <p:nvPr>
            <p:ph type="sldNum" sz="quarter" idx="4"/>
          </p:nvPr>
        </p:nvSpPr>
        <p:spPr/>
        <p:txBody>
          <a:bodyPr/>
          <a:lstStyle/>
          <a:p>
            <a:fld id="{5D42FBCF-AC71-49E1-9070-FAF9A23C5D72}" type="slidenum">
              <a:rPr lang="en-US" smtClean="0">
                <a:latin typeface="+mn-lt"/>
              </a:rPr>
              <a:pPr/>
              <a:t>55</a:t>
            </a:fld>
            <a:endParaRPr lang="en-US" dirty="0">
              <a:latin typeface="+mn-lt"/>
            </a:endParaRPr>
          </a:p>
        </p:txBody>
      </p:sp>
      <p:sp>
        <p:nvSpPr>
          <p:cNvPr id="5" name="Footer Placeholder 4">
            <a:extLst>
              <a:ext uri="{FF2B5EF4-FFF2-40B4-BE49-F238E27FC236}">
                <a16:creationId xmlns:a16="http://schemas.microsoft.com/office/drawing/2014/main" id="{9E8D4D19-53CB-4C56-8B61-31600FCDB1F4}"/>
              </a:ext>
            </a:extLst>
          </p:cNvPr>
          <p:cNvSpPr>
            <a:spLocks noGrp="1"/>
          </p:cNvSpPr>
          <p:nvPr>
            <p:ph type="ftr" sz="quarter" idx="3"/>
          </p:nvPr>
        </p:nvSpPr>
        <p:spPr/>
        <p:txBody>
          <a:bodyPr/>
          <a:lstStyle/>
          <a:p>
            <a:r>
              <a:rPr lang="en-US" sz="1100">
                <a:cs typeface="Calibri" panose="020F0502020204030204" pitchFamily="34" charset="0"/>
              </a:rPr>
              <a:t>Proprietary and Confidential | Altarum</a:t>
            </a:r>
          </a:p>
        </p:txBody>
      </p:sp>
      <p:pic>
        <p:nvPicPr>
          <p:cNvPr id="7" name="Picture 6" descr="Diagram, schematic&#10;&#10;Description automatically generated">
            <a:extLst>
              <a:ext uri="{FF2B5EF4-FFF2-40B4-BE49-F238E27FC236}">
                <a16:creationId xmlns:a16="http://schemas.microsoft.com/office/drawing/2014/main" id="{C2828E94-876D-4D3D-8C97-DAFE98E421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1829" y="2418588"/>
            <a:ext cx="1993392" cy="2020824"/>
          </a:xfrm>
          <a:prstGeom prst="rect">
            <a:avLst/>
          </a:prstGeom>
        </p:spPr>
      </p:pic>
    </p:spTree>
    <p:extLst>
      <p:ext uri="{BB962C8B-B14F-4D97-AF65-F5344CB8AC3E}">
        <p14:creationId xmlns:p14="http://schemas.microsoft.com/office/powerpoint/2010/main" val="39245285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4028E3-10B3-4EC1-807E-7FDB628F4E1E}"/>
              </a:ext>
            </a:extLst>
          </p:cNvPr>
          <p:cNvSpPr>
            <a:spLocks noGrp="1"/>
          </p:cNvSpPr>
          <p:nvPr>
            <p:ph type="body" sz="quarter" idx="14"/>
          </p:nvPr>
        </p:nvSpPr>
        <p:spPr/>
        <p:txBody>
          <a:bodyPr/>
          <a:lstStyle/>
          <a:p>
            <a:r>
              <a:rPr lang="en-US" sz="4800"/>
              <a:t>Key Takeaways and Program </a:t>
            </a:r>
          </a:p>
          <a:p>
            <a:r>
              <a:rPr lang="en-US" sz="4800"/>
              <a:t>Recommendations</a:t>
            </a:r>
          </a:p>
        </p:txBody>
      </p:sp>
    </p:spTree>
    <p:extLst>
      <p:ext uri="{BB962C8B-B14F-4D97-AF65-F5344CB8AC3E}">
        <p14:creationId xmlns:p14="http://schemas.microsoft.com/office/powerpoint/2010/main" val="2187546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38E1571-B462-47D7-9B66-B2E80FE4AB9E}"/>
              </a:ext>
            </a:extLst>
          </p:cNvPr>
          <p:cNvSpPr>
            <a:spLocks noGrp="1"/>
          </p:cNvSpPr>
          <p:nvPr>
            <p:ph idx="1"/>
          </p:nvPr>
        </p:nvSpPr>
        <p:spPr>
          <a:xfrm>
            <a:off x="838200" y="1472978"/>
            <a:ext cx="7884695" cy="4351338"/>
          </a:xfrm>
        </p:spPr>
        <p:txBody>
          <a:bodyPr>
            <a:normAutofit fontScale="92500"/>
          </a:bodyPr>
          <a:lstStyle/>
          <a:p>
            <a:pPr>
              <a:lnSpc>
                <a:spcPct val="100000"/>
              </a:lnSpc>
              <a:spcAft>
                <a:spcPts val="1200"/>
              </a:spcAft>
            </a:pPr>
            <a:r>
              <a:rPr lang="en-US" sz="2200" b="1">
                <a:latin typeface="+mn-lt"/>
              </a:rPr>
              <a:t>Confusion persists </a:t>
            </a:r>
            <a:r>
              <a:rPr lang="en-US" sz="2200">
                <a:latin typeface="+mn-lt"/>
              </a:rPr>
              <a:t>when it comes to sharing PHI in the state of Michigan, particularly around sharing behavioral health information. </a:t>
            </a:r>
          </a:p>
          <a:p>
            <a:pPr>
              <a:lnSpc>
                <a:spcPct val="100000"/>
              </a:lnSpc>
              <a:spcAft>
                <a:spcPts val="1200"/>
              </a:spcAft>
            </a:pPr>
            <a:r>
              <a:rPr lang="en-US" sz="2200" b="1">
                <a:latin typeface="+mn-lt"/>
              </a:rPr>
              <a:t>Knowledge, confidence, and satisfaction can be improved </a:t>
            </a:r>
            <a:r>
              <a:rPr lang="en-US" sz="2200">
                <a:latin typeface="+mn-lt"/>
              </a:rPr>
              <a:t>with training and resources, particularly for individuals, organizations, or regions that rate low.</a:t>
            </a:r>
          </a:p>
          <a:p>
            <a:pPr>
              <a:lnSpc>
                <a:spcPct val="100000"/>
              </a:lnSpc>
              <a:spcAft>
                <a:spcPts val="1200"/>
              </a:spcAft>
            </a:pPr>
            <a:r>
              <a:rPr lang="en-US" sz="2200" b="1">
                <a:latin typeface="+mn-lt"/>
              </a:rPr>
              <a:t>To increase BH information exchange, more training and resources are needed, </a:t>
            </a:r>
            <a:r>
              <a:rPr lang="en-US" sz="2200">
                <a:latin typeface="+mn-lt"/>
              </a:rPr>
              <a:t>especially</a:t>
            </a:r>
            <a:r>
              <a:rPr lang="en-US" sz="2200" b="1">
                <a:latin typeface="+mn-lt"/>
              </a:rPr>
              <a:t> </a:t>
            </a:r>
            <a:r>
              <a:rPr lang="en-US" sz="2200">
                <a:latin typeface="+mn-lt"/>
              </a:rPr>
              <a:t>around BH and SUD regulations, electronic information sharing, and use of MDHHS 5515.</a:t>
            </a:r>
          </a:p>
          <a:p>
            <a:pPr>
              <a:lnSpc>
                <a:spcPct val="100000"/>
              </a:lnSpc>
              <a:spcAft>
                <a:spcPts val="1200"/>
              </a:spcAft>
            </a:pPr>
            <a:r>
              <a:rPr lang="en-US" sz="2200">
                <a:latin typeface="+mn-lt"/>
              </a:rPr>
              <a:t>More training and resources are needed for physical health organizations, health plans, and for the Superior/North regions than for others. </a:t>
            </a:r>
          </a:p>
          <a:p>
            <a:pPr marL="0" indent="0">
              <a:buNone/>
            </a:pPr>
            <a:endParaRPr lang="en-US" sz="2200"/>
          </a:p>
        </p:txBody>
      </p:sp>
      <p:sp>
        <p:nvSpPr>
          <p:cNvPr id="6" name="Slide Number Placeholder 5">
            <a:extLst>
              <a:ext uri="{FF2B5EF4-FFF2-40B4-BE49-F238E27FC236}">
                <a16:creationId xmlns:a16="http://schemas.microsoft.com/office/drawing/2014/main" id="{A030942F-461C-401F-BDFA-B3710AD2E304}"/>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57</a:t>
            </a:fld>
            <a:endParaRPr lang="en-US" sz="1100">
              <a:latin typeface="+mn-lt"/>
            </a:endParaRPr>
          </a:p>
        </p:txBody>
      </p:sp>
      <p:sp>
        <p:nvSpPr>
          <p:cNvPr id="8" name="Footer Placeholder 8">
            <a:extLst>
              <a:ext uri="{FF2B5EF4-FFF2-40B4-BE49-F238E27FC236}">
                <a16:creationId xmlns:a16="http://schemas.microsoft.com/office/drawing/2014/main" id="{B85A1E8D-83CB-417E-9219-A1F382825DF9}"/>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pic>
        <p:nvPicPr>
          <p:cNvPr id="3" name="Picture 2" descr="Diagram, schematic&#10;&#10;Description automatically generated">
            <a:extLst>
              <a:ext uri="{FF2B5EF4-FFF2-40B4-BE49-F238E27FC236}">
                <a16:creationId xmlns:a16="http://schemas.microsoft.com/office/drawing/2014/main" id="{2170E536-947A-4AF2-A5F2-D2F062BDBB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0408" y="2298273"/>
            <a:ext cx="1993392" cy="2020824"/>
          </a:xfrm>
          <a:prstGeom prst="rect">
            <a:avLst/>
          </a:prstGeom>
        </p:spPr>
      </p:pic>
      <p:sp>
        <p:nvSpPr>
          <p:cNvPr id="9" name="Title 2">
            <a:extLst>
              <a:ext uri="{FF2B5EF4-FFF2-40B4-BE49-F238E27FC236}">
                <a16:creationId xmlns:a16="http://schemas.microsoft.com/office/drawing/2014/main" id="{CDABF1A0-20E2-4FB2-957D-D9ECD8348991}"/>
              </a:ext>
            </a:extLst>
          </p:cNvPr>
          <p:cNvSpPr>
            <a:spLocks noGrp="1"/>
          </p:cNvSpPr>
          <p:nvPr>
            <p:ph type="title"/>
          </p:nvPr>
        </p:nvSpPr>
        <p:spPr>
          <a:xfrm>
            <a:off x="838200" y="147415"/>
            <a:ext cx="9370325" cy="1325563"/>
          </a:xfrm>
        </p:spPr>
        <p:txBody>
          <a:bodyPr/>
          <a:lstStyle/>
          <a:p>
            <a:r>
              <a:rPr lang="en-US"/>
              <a:t>Key Program Takeaways </a:t>
            </a:r>
          </a:p>
        </p:txBody>
      </p:sp>
    </p:spTree>
    <p:extLst>
      <p:ext uri="{BB962C8B-B14F-4D97-AF65-F5344CB8AC3E}">
        <p14:creationId xmlns:p14="http://schemas.microsoft.com/office/powerpoint/2010/main" val="365988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5A9DFFA-0266-4490-9FA7-A4DE411C8409}"/>
              </a:ext>
            </a:extLst>
          </p:cNvPr>
          <p:cNvSpPr>
            <a:spLocks noGrp="1"/>
          </p:cNvSpPr>
          <p:nvPr>
            <p:ph idx="1"/>
          </p:nvPr>
        </p:nvSpPr>
        <p:spPr>
          <a:xfrm>
            <a:off x="838200" y="1512578"/>
            <a:ext cx="7764379" cy="4351338"/>
          </a:xfrm>
        </p:spPr>
        <p:txBody>
          <a:bodyPr vert="horz" lIns="0" tIns="0" rIns="0" bIns="0" rtlCol="0" anchor="t">
            <a:noAutofit/>
          </a:bodyPr>
          <a:lstStyle/>
          <a:p>
            <a:pPr>
              <a:lnSpc>
                <a:spcPct val="100000"/>
              </a:lnSpc>
              <a:spcAft>
                <a:spcPts val="1200"/>
              </a:spcAft>
            </a:pPr>
            <a:r>
              <a:rPr lang="en-US" sz="2200" b="1">
                <a:latin typeface="+mn-lt"/>
                <a:cs typeface="Calibri"/>
              </a:rPr>
              <a:t>There are more commonalities than differences </a:t>
            </a:r>
            <a:r>
              <a:rPr lang="en-US" sz="2200">
                <a:latin typeface="+mn-lt"/>
                <a:cs typeface="Calibri"/>
              </a:rPr>
              <a:t>when it comes to what motivates people to share BH information electronically, what stops them from sharing, and what they feel they need to increase sharing.</a:t>
            </a:r>
          </a:p>
          <a:p>
            <a:pPr>
              <a:lnSpc>
                <a:spcPct val="100000"/>
              </a:lnSpc>
              <a:spcAft>
                <a:spcPts val="1200"/>
              </a:spcAft>
            </a:pPr>
            <a:r>
              <a:rPr lang="en-US" sz="2200" b="1">
                <a:latin typeface="+mn-lt"/>
                <a:cs typeface="Calibri"/>
              </a:rPr>
              <a:t>Training, information gathering, dialogue, and action planning </a:t>
            </a:r>
            <a:r>
              <a:rPr lang="en-US" sz="2200">
                <a:latin typeface="+mn-lt"/>
                <a:cs typeface="Calibri"/>
              </a:rPr>
              <a:t>are powerful tools for understanding the challenges individuals are facing, as well as for increasing sharing </a:t>
            </a:r>
            <a:endParaRPr lang="en-US" sz="2200">
              <a:latin typeface="+mn-lt"/>
            </a:endParaRPr>
          </a:p>
          <a:p>
            <a:pPr>
              <a:lnSpc>
                <a:spcPct val="100000"/>
              </a:lnSpc>
              <a:spcAft>
                <a:spcPts val="1200"/>
              </a:spcAft>
            </a:pPr>
            <a:r>
              <a:rPr lang="en-US" sz="2200" b="1">
                <a:latin typeface="+mn-lt"/>
                <a:cs typeface="Calibri"/>
              </a:rPr>
              <a:t>Partnerships</a:t>
            </a:r>
            <a:r>
              <a:rPr lang="en-US" sz="2200">
                <a:latin typeface="+mn-lt"/>
                <a:cs typeface="Calibri"/>
              </a:rPr>
              <a:t> </a:t>
            </a:r>
            <a:r>
              <a:rPr lang="en-US" sz="2200" b="1">
                <a:latin typeface="+mn-lt"/>
                <a:cs typeface="Calibri"/>
              </a:rPr>
              <a:t>and collaboration are key </a:t>
            </a:r>
            <a:r>
              <a:rPr lang="en-US" sz="2200">
                <a:latin typeface="+mn-lt"/>
                <a:cs typeface="Calibri"/>
              </a:rPr>
              <a:t>for understanding the barriers that prevent sharing PHI in Michigan and creating solutions to address them </a:t>
            </a:r>
            <a:endParaRPr lang="en-US" sz="2200">
              <a:latin typeface="+mn-lt"/>
            </a:endParaRPr>
          </a:p>
          <a:p>
            <a:endParaRPr lang="en-US" sz="2200"/>
          </a:p>
        </p:txBody>
      </p:sp>
      <p:sp>
        <p:nvSpPr>
          <p:cNvPr id="6" name="Slide Number Placeholder 5">
            <a:extLst>
              <a:ext uri="{FF2B5EF4-FFF2-40B4-BE49-F238E27FC236}">
                <a16:creationId xmlns:a16="http://schemas.microsoft.com/office/drawing/2014/main" id="{91A534DA-249E-4130-A172-ECEACFB84CE6}"/>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58</a:t>
            </a:fld>
            <a:endParaRPr lang="en-US" sz="1100">
              <a:latin typeface="+mn-lt"/>
            </a:endParaRPr>
          </a:p>
        </p:txBody>
      </p:sp>
      <p:sp>
        <p:nvSpPr>
          <p:cNvPr id="8" name="Footer Placeholder 8">
            <a:extLst>
              <a:ext uri="{FF2B5EF4-FFF2-40B4-BE49-F238E27FC236}">
                <a16:creationId xmlns:a16="http://schemas.microsoft.com/office/drawing/2014/main" id="{EF7557EC-1D13-49AF-A8CF-B1C7463918E4}"/>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pic>
        <p:nvPicPr>
          <p:cNvPr id="5" name="Picture 4" descr="Diagram, schematic&#10;&#10;Description automatically generated">
            <a:extLst>
              <a:ext uri="{FF2B5EF4-FFF2-40B4-BE49-F238E27FC236}">
                <a16:creationId xmlns:a16="http://schemas.microsoft.com/office/drawing/2014/main" id="{6F300B12-D17C-4DC6-B397-AFA0AAFDF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0408" y="2298273"/>
            <a:ext cx="1993392" cy="2020824"/>
          </a:xfrm>
          <a:prstGeom prst="rect">
            <a:avLst/>
          </a:prstGeom>
        </p:spPr>
      </p:pic>
      <p:sp>
        <p:nvSpPr>
          <p:cNvPr id="9" name="Title 2">
            <a:extLst>
              <a:ext uri="{FF2B5EF4-FFF2-40B4-BE49-F238E27FC236}">
                <a16:creationId xmlns:a16="http://schemas.microsoft.com/office/drawing/2014/main" id="{233F252F-B7EA-4293-A215-AB9923E33760}"/>
              </a:ext>
            </a:extLst>
          </p:cNvPr>
          <p:cNvSpPr>
            <a:spLocks noGrp="1"/>
          </p:cNvSpPr>
          <p:nvPr>
            <p:ph type="title"/>
          </p:nvPr>
        </p:nvSpPr>
        <p:spPr>
          <a:xfrm>
            <a:off x="838200" y="147415"/>
            <a:ext cx="9370325" cy="1325563"/>
          </a:xfrm>
        </p:spPr>
        <p:txBody>
          <a:bodyPr/>
          <a:lstStyle/>
          <a:p>
            <a:r>
              <a:rPr lang="en-US"/>
              <a:t>Key Program Takeaways </a:t>
            </a:r>
          </a:p>
        </p:txBody>
      </p:sp>
    </p:spTree>
    <p:extLst>
      <p:ext uri="{BB962C8B-B14F-4D97-AF65-F5344CB8AC3E}">
        <p14:creationId xmlns:p14="http://schemas.microsoft.com/office/powerpoint/2010/main" val="928394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24EA00-ACEB-4783-8623-E39271937352}"/>
              </a:ext>
            </a:extLst>
          </p:cNvPr>
          <p:cNvSpPr>
            <a:spLocks noGrp="1"/>
          </p:cNvSpPr>
          <p:nvPr>
            <p:ph type="title"/>
          </p:nvPr>
        </p:nvSpPr>
        <p:spPr/>
        <p:txBody>
          <a:bodyPr/>
          <a:lstStyle/>
          <a:p>
            <a:pPr fontAlgn="ctr"/>
            <a:r>
              <a:rPr lang="en-US"/>
              <a:t>#1: Prioritize the Exchange of PHI  </a:t>
            </a:r>
          </a:p>
        </p:txBody>
      </p:sp>
      <p:sp>
        <p:nvSpPr>
          <p:cNvPr id="7" name="Content Placeholder 6">
            <a:extLst>
              <a:ext uri="{FF2B5EF4-FFF2-40B4-BE49-F238E27FC236}">
                <a16:creationId xmlns:a16="http://schemas.microsoft.com/office/drawing/2014/main" id="{A5A9DFFA-0266-4490-9FA7-A4DE411C8409}"/>
              </a:ext>
            </a:extLst>
          </p:cNvPr>
          <p:cNvSpPr>
            <a:spLocks noGrp="1"/>
          </p:cNvSpPr>
          <p:nvPr>
            <p:ph idx="1"/>
          </p:nvPr>
        </p:nvSpPr>
        <p:spPr>
          <a:xfrm>
            <a:off x="1124468" y="1574263"/>
            <a:ext cx="7718740" cy="4351338"/>
          </a:xfrm>
        </p:spPr>
        <p:txBody>
          <a:bodyPr/>
          <a:lstStyle/>
          <a:p>
            <a:pPr marL="0" indent="0" fontAlgn="ctr">
              <a:lnSpc>
                <a:spcPct val="100000"/>
              </a:lnSpc>
              <a:spcAft>
                <a:spcPts val="1200"/>
              </a:spcAft>
              <a:buNone/>
            </a:pPr>
            <a:r>
              <a:rPr lang="en-US" sz="2000" i="1">
                <a:latin typeface="+mn-lt"/>
              </a:rPr>
              <a:t>To improve health, prioritize the exchange of protected health information between physical and behavioral health providers at a state-level </a:t>
            </a:r>
            <a:endParaRPr lang="en-US" sz="2000">
              <a:latin typeface="+mn-lt"/>
            </a:endParaRPr>
          </a:p>
          <a:p>
            <a:pPr lvl="0" fontAlgn="ctr"/>
            <a:r>
              <a:rPr lang="en-US" sz="1800">
                <a:latin typeface="+mn-lt"/>
              </a:rPr>
              <a:t>Maintain central website to manage questions, provide information, and house resources </a:t>
            </a:r>
          </a:p>
          <a:p>
            <a:pPr lvl="0" fontAlgn="ctr"/>
            <a:r>
              <a:rPr lang="en-US" sz="1800">
                <a:latin typeface="+mn-lt"/>
              </a:rPr>
              <a:t>Continue to update the PHI Consent Tool </a:t>
            </a:r>
          </a:p>
          <a:p>
            <a:pPr lvl="0" fontAlgn="ctr"/>
            <a:r>
              <a:rPr lang="en-US" sz="1800">
                <a:latin typeface="+mn-lt"/>
              </a:rPr>
              <a:t>Prepare for questions on legislative changes and on the statewide rollout of the electronic consent management system</a:t>
            </a:r>
            <a:r>
              <a:rPr lang="en-US" sz="1800"/>
              <a:t> </a:t>
            </a:r>
          </a:p>
          <a:p>
            <a:endParaRPr lang="en-US" sz="2400"/>
          </a:p>
        </p:txBody>
      </p:sp>
      <p:sp>
        <p:nvSpPr>
          <p:cNvPr id="6" name="Slide Number Placeholder 5">
            <a:extLst>
              <a:ext uri="{FF2B5EF4-FFF2-40B4-BE49-F238E27FC236}">
                <a16:creationId xmlns:a16="http://schemas.microsoft.com/office/drawing/2014/main" id="{396197E5-8DED-48B6-BF3A-B61B622D63B7}"/>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59</a:t>
            </a:fld>
            <a:endParaRPr lang="en-US" sz="1100">
              <a:latin typeface="+mn-lt"/>
            </a:endParaRPr>
          </a:p>
        </p:txBody>
      </p:sp>
      <p:sp>
        <p:nvSpPr>
          <p:cNvPr id="8" name="Footer Placeholder 8">
            <a:extLst>
              <a:ext uri="{FF2B5EF4-FFF2-40B4-BE49-F238E27FC236}">
                <a16:creationId xmlns:a16="http://schemas.microsoft.com/office/drawing/2014/main" id="{44AA4DA4-C694-4D3A-B15A-A6330986C5D2}"/>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pic>
        <p:nvPicPr>
          <p:cNvPr id="4" name="Picture 3" descr="Diagram&#10;&#10;Description automatically generated">
            <a:extLst>
              <a:ext uri="{FF2B5EF4-FFF2-40B4-BE49-F238E27FC236}">
                <a16:creationId xmlns:a16="http://schemas.microsoft.com/office/drawing/2014/main" id="{54584535-5DD5-44EC-AD1E-EB6743232B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5440" y="2418588"/>
            <a:ext cx="2118360" cy="2020824"/>
          </a:xfrm>
          <a:prstGeom prst="rect">
            <a:avLst/>
          </a:prstGeom>
        </p:spPr>
      </p:pic>
    </p:spTree>
    <p:extLst>
      <p:ext uri="{BB962C8B-B14F-4D97-AF65-F5344CB8AC3E}">
        <p14:creationId xmlns:p14="http://schemas.microsoft.com/office/powerpoint/2010/main" val="198777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Metrics: MDHHS Webpage and PHI Consent Tool</a:t>
            </a:r>
          </a:p>
        </p:txBody>
      </p:sp>
      <p:sp>
        <p:nvSpPr>
          <p:cNvPr id="6" name="Rectangle 5">
            <a:extLst>
              <a:ext uri="{FF2B5EF4-FFF2-40B4-BE49-F238E27FC236}">
                <a16:creationId xmlns:a16="http://schemas.microsoft.com/office/drawing/2014/main" id="{3E094FDB-6737-422E-B3E0-F227304CE3D2}"/>
              </a:ext>
            </a:extLst>
          </p:cNvPr>
          <p:cNvSpPr/>
          <p:nvPr/>
        </p:nvSpPr>
        <p:spPr>
          <a:xfrm>
            <a:off x="1745988" y="1430177"/>
            <a:ext cx="2682670" cy="40011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lumMod val="50000"/>
                  </a:schemeClr>
                </a:solidFill>
                <a:effectLst/>
                <a:uLnTx/>
                <a:uFillTx/>
                <a:latin typeface="Calibri Light" panose="020F0302020204030204"/>
                <a:ea typeface="Karla" pitchFamily="2" charset="0"/>
                <a:cs typeface="+mn-cs"/>
              </a:rPr>
              <a:t>9/1/2019 – </a:t>
            </a:r>
            <a:r>
              <a:rPr lang="en-US" sz="2000" b="1">
                <a:solidFill>
                  <a:schemeClr val="bg1">
                    <a:lumMod val="50000"/>
                  </a:schemeClr>
                </a:solidFill>
                <a:latin typeface="Calibri Light" panose="020F0302020204030204"/>
                <a:ea typeface="Karla" pitchFamily="2" charset="0"/>
              </a:rPr>
              <a:t>12</a:t>
            </a:r>
            <a:r>
              <a:rPr kumimoji="0" lang="en-US" sz="2000" b="1" i="0" u="none" strike="noStrike" kern="1200" cap="none" spc="0" normalizeH="0" baseline="0" noProof="0">
                <a:ln>
                  <a:noFill/>
                </a:ln>
                <a:solidFill>
                  <a:schemeClr val="bg1">
                    <a:lumMod val="50000"/>
                  </a:schemeClr>
                </a:solidFill>
                <a:effectLst/>
                <a:uLnTx/>
                <a:uFillTx/>
                <a:latin typeface="Calibri Light" panose="020F0302020204030204"/>
                <a:ea typeface="Karla" pitchFamily="2" charset="0"/>
                <a:cs typeface="+mn-cs"/>
              </a:rPr>
              <a:t>/31/2020</a:t>
            </a:r>
            <a:endParaRPr kumimoji="0" lang="en-US" sz="2000" b="0" i="0" u="none" strike="noStrike" kern="1200" cap="none" spc="0" normalizeH="0" baseline="0" noProof="0">
              <a:ln>
                <a:noFill/>
              </a:ln>
              <a:solidFill>
                <a:schemeClr val="bg1">
                  <a:lumMod val="50000"/>
                </a:schemeClr>
              </a:solidFill>
              <a:effectLst/>
              <a:uLnTx/>
              <a:uFillTx/>
              <a:latin typeface="Calibri Light" panose="020F0302020204030204"/>
              <a:cs typeface="+mn-cs"/>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3881" y="1275973"/>
            <a:ext cx="774839" cy="767468"/>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31" y="1269238"/>
            <a:ext cx="828157" cy="755883"/>
          </a:xfrm>
          <a:prstGeom prst="rect">
            <a:avLst/>
          </a:prstGeom>
        </p:spPr>
      </p:pic>
      <p:sp>
        <p:nvSpPr>
          <p:cNvPr id="17" name="Rectangle 16">
            <a:extLst>
              <a:ext uri="{FF2B5EF4-FFF2-40B4-BE49-F238E27FC236}">
                <a16:creationId xmlns:a16="http://schemas.microsoft.com/office/drawing/2014/main" id="{3283CF8F-6156-4BE0-AF92-7408DE1A84FA}"/>
              </a:ext>
            </a:extLst>
          </p:cNvPr>
          <p:cNvSpPr/>
          <p:nvPr/>
        </p:nvSpPr>
        <p:spPr>
          <a:xfrm>
            <a:off x="5739062" y="1615767"/>
            <a:ext cx="3193469" cy="40011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noProof="0">
                <a:solidFill>
                  <a:schemeClr val="bg1">
                    <a:lumMod val="50000"/>
                  </a:schemeClr>
                </a:solidFill>
                <a:latin typeface="Calibri Light" panose="020F0302020204030204"/>
              </a:rPr>
              <a:t>Average Time on Page</a:t>
            </a:r>
            <a:endParaRPr kumimoji="0" lang="en-US" sz="2000" b="0" i="0" u="none" strike="noStrike" kern="1200" cap="none" spc="0" normalizeH="0" baseline="0" noProof="0">
              <a:ln>
                <a:noFill/>
              </a:ln>
              <a:solidFill>
                <a:schemeClr val="bg1">
                  <a:lumMod val="50000"/>
                </a:schemeClr>
              </a:solidFill>
              <a:effectLst/>
              <a:uLnTx/>
              <a:uFillTx/>
              <a:latin typeface="Calibri Light" panose="020F0302020204030204"/>
            </a:endParaRPr>
          </a:p>
        </p:txBody>
      </p:sp>
      <p:sp>
        <p:nvSpPr>
          <p:cNvPr id="18" name="Rectangle 17"/>
          <p:cNvSpPr/>
          <p:nvPr/>
        </p:nvSpPr>
        <p:spPr>
          <a:xfrm>
            <a:off x="5739063" y="1209717"/>
            <a:ext cx="2178998" cy="584775"/>
          </a:xfrm>
          <a:prstGeom prst="rect">
            <a:avLst/>
          </a:prstGeom>
        </p:spPr>
        <p:txBody>
          <a:bodyPr wrap="square">
            <a:spAutoFit/>
          </a:bodyPr>
          <a:lstStyle/>
          <a:p>
            <a:pPr lvl="0" algn="ctr">
              <a:defRPr/>
            </a:pPr>
            <a:r>
              <a:rPr lang="en-US" sz="3200" b="1">
                <a:solidFill>
                  <a:srgbClr val="0076A8"/>
                </a:solidFill>
                <a:latin typeface="Calibri Light" panose="020F0302020204030204"/>
                <a:ea typeface="Karla" pitchFamily="2" charset="0"/>
              </a:rPr>
              <a:t>~3 minutes</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618" y="5177761"/>
            <a:ext cx="3312980" cy="1213450"/>
          </a:xfrm>
          <a:prstGeom prst="rect">
            <a:avLst/>
          </a:prstGeom>
        </p:spPr>
      </p:pic>
      <p:sp>
        <p:nvSpPr>
          <p:cNvPr id="20" name="Rectangle 19"/>
          <p:cNvSpPr/>
          <p:nvPr/>
        </p:nvSpPr>
        <p:spPr>
          <a:xfrm>
            <a:off x="4673858" y="5373807"/>
            <a:ext cx="1901803" cy="830997"/>
          </a:xfrm>
          <a:prstGeom prst="rect">
            <a:avLst/>
          </a:prstGeom>
        </p:spPr>
        <p:txBody>
          <a:bodyPr wrap="none">
            <a:spAutoFit/>
          </a:bodyPr>
          <a:lstStyle/>
          <a:p>
            <a:pPr lvl="0" algn="ctr">
              <a:defRPr/>
            </a:pPr>
            <a:r>
              <a:rPr lang="en-US" sz="2400" b="1">
                <a:solidFill>
                  <a:srgbClr val="00AB8E"/>
                </a:solidFill>
                <a:latin typeface="Calibri Light" panose="020F0302020204030204"/>
                <a:ea typeface="Karla" pitchFamily="2" charset="0"/>
              </a:rPr>
              <a:t>PHI Consent</a:t>
            </a:r>
          </a:p>
          <a:p>
            <a:pPr lvl="0" algn="ctr">
              <a:defRPr/>
            </a:pPr>
            <a:r>
              <a:rPr lang="en-US" sz="2400" b="1">
                <a:solidFill>
                  <a:srgbClr val="00AB8E"/>
                </a:solidFill>
                <a:latin typeface="Calibri Light" panose="020F0302020204030204"/>
                <a:ea typeface="Karla" pitchFamily="2" charset="0"/>
              </a:rPr>
              <a:t>Tool Webpage</a:t>
            </a:r>
          </a:p>
        </p:txBody>
      </p:sp>
      <p:sp>
        <p:nvSpPr>
          <p:cNvPr id="22" name="Rectangle 21">
            <a:extLst>
              <a:ext uri="{FF2B5EF4-FFF2-40B4-BE49-F238E27FC236}">
                <a16:creationId xmlns:a16="http://schemas.microsoft.com/office/drawing/2014/main" id="{3283CF8F-6156-4BE0-AF92-7408DE1A84FA}"/>
              </a:ext>
            </a:extLst>
          </p:cNvPr>
          <p:cNvSpPr/>
          <p:nvPr/>
        </p:nvSpPr>
        <p:spPr>
          <a:xfrm>
            <a:off x="1086180" y="4923380"/>
            <a:ext cx="3184264" cy="46166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a:solidFill>
                  <a:schemeClr val="bg1">
                    <a:lumMod val="50000"/>
                  </a:schemeClr>
                </a:solidFill>
                <a:latin typeface="Calibri Light" panose="020F0302020204030204"/>
              </a:rPr>
              <a:t>Most Entrances From</a:t>
            </a:r>
            <a:endParaRPr kumimoji="0" lang="en-US" sz="2400" b="0" i="0" u="none" strike="noStrike" kern="1200" cap="none" spc="0" normalizeH="0" baseline="0" noProof="0">
              <a:ln>
                <a:noFill/>
              </a:ln>
              <a:solidFill>
                <a:schemeClr val="bg1">
                  <a:lumMod val="50000"/>
                </a:schemeClr>
              </a:solidFill>
              <a:effectLst/>
              <a:uLnTx/>
              <a:uFillTx/>
              <a:latin typeface="Calibri Light" panose="020F0302020204030204"/>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9922" y="5177761"/>
            <a:ext cx="4154587" cy="1213451"/>
          </a:xfrm>
          <a:prstGeom prst="rect">
            <a:avLst/>
          </a:prstGeom>
        </p:spPr>
      </p:pic>
      <p:sp>
        <p:nvSpPr>
          <p:cNvPr id="24" name="Rectangle 23">
            <a:extLst>
              <a:ext uri="{FF2B5EF4-FFF2-40B4-BE49-F238E27FC236}">
                <a16:creationId xmlns:a16="http://schemas.microsoft.com/office/drawing/2014/main" id="{3283CF8F-6156-4BE0-AF92-7408DE1A84FA}"/>
              </a:ext>
            </a:extLst>
          </p:cNvPr>
          <p:cNvSpPr/>
          <p:nvPr/>
        </p:nvSpPr>
        <p:spPr>
          <a:xfrm>
            <a:off x="6663392" y="4923380"/>
            <a:ext cx="3055952" cy="46166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a:solidFill>
                  <a:schemeClr val="bg1">
                    <a:lumMod val="50000"/>
                  </a:schemeClr>
                </a:solidFill>
                <a:latin typeface="Calibri Light" panose="020F0302020204030204"/>
              </a:rPr>
              <a:t>Most Exits To</a:t>
            </a:r>
            <a:endParaRPr kumimoji="0" lang="en-US" sz="2400" b="0" i="0" u="none" strike="noStrike" kern="1200" cap="none" spc="0" normalizeH="0" baseline="0" noProof="0">
              <a:ln>
                <a:noFill/>
              </a:ln>
              <a:solidFill>
                <a:schemeClr val="bg1">
                  <a:lumMod val="50000"/>
                </a:schemeClr>
              </a:solidFill>
              <a:effectLst/>
              <a:uLnTx/>
              <a:uFillTx/>
              <a:latin typeface="Calibri Light" panose="020F0302020204030204"/>
            </a:endParaRPr>
          </a:p>
        </p:txBody>
      </p:sp>
      <p:sp>
        <p:nvSpPr>
          <p:cNvPr id="25" name="Rectangle 24">
            <a:extLst>
              <a:ext uri="{FF2B5EF4-FFF2-40B4-BE49-F238E27FC236}">
                <a16:creationId xmlns:a16="http://schemas.microsoft.com/office/drawing/2014/main" id="{3283CF8F-6156-4BE0-AF92-7408DE1A84FA}"/>
              </a:ext>
            </a:extLst>
          </p:cNvPr>
          <p:cNvSpPr/>
          <p:nvPr/>
        </p:nvSpPr>
        <p:spPr>
          <a:xfrm>
            <a:off x="1112039" y="5500063"/>
            <a:ext cx="3184264" cy="4616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chemeClr val="accent1"/>
                </a:solidFill>
                <a:latin typeface="Calibri Light" panose="020F0302020204030204"/>
              </a:rPr>
              <a:t>MDHHS </a:t>
            </a:r>
            <a:r>
              <a:rPr lang="en-US" sz="2400" b="1" err="1">
                <a:solidFill>
                  <a:schemeClr val="accent1"/>
                </a:solidFill>
                <a:latin typeface="Calibri Light" panose="020F0302020204030204"/>
              </a:rPr>
              <a:t>HomePage</a:t>
            </a:r>
            <a:endParaRPr kumimoji="0" lang="en-US" sz="2400" b="0" i="0" u="none" strike="noStrike" kern="1200" cap="none" spc="0" normalizeH="0" baseline="0" noProof="0">
              <a:ln>
                <a:noFill/>
              </a:ln>
              <a:solidFill>
                <a:schemeClr val="accent1"/>
              </a:solidFill>
              <a:effectLst/>
              <a:uLnTx/>
              <a:uFillTx/>
              <a:latin typeface="Calibri Light" panose="020F0302020204030204"/>
            </a:endParaRPr>
          </a:p>
        </p:txBody>
      </p:sp>
      <p:sp>
        <p:nvSpPr>
          <p:cNvPr id="26" name="Rectangle 25">
            <a:extLst>
              <a:ext uri="{FF2B5EF4-FFF2-40B4-BE49-F238E27FC236}">
                <a16:creationId xmlns:a16="http://schemas.microsoft.com/office/drawing/2014/main" id="{3283CF8F-6156-4BE0-AF92-7408DE1A84FA}"/>
              </a:ext>
            </a:extLst>
          </p:cNvPr>
          <p:cNvSpPr/>
          <p:nvPr/>
        </p:nvSpPr>
        <p:spPr>
          <a:xfrm>
            <a:off x="6460224" y="5499274"/>
            <a:ext cx="4603967" cy="461666"/>
          </a:xfrm>
          <a:prstGeom prst="rect">
            <a:avLst/>
          </a:prstGeom>
        </p:spPr>
        <p:txBody>
          <a:bodyPr wrap="square">
            <a:spAutoFit/>
          </a:bodyPr>
          <a:lstStyle/>
          <a:p>
            <a:pPr lvl="0" algn="ctr">
              <a:defRPr/>
            </a:pPr>
            <a:r>
              <a:rPr lang="en-US" sz="2400" b="1">
                <a:solidFill>
                  <a:schemeClr val="accent1"/>
                </a:solidFill>
                <a:latin typeface="Calibri Light" panose="020F0302020204030204"/>
              </a:rPr>
              <a:t>MI BH Standard Consent Form</a:t>
            </a:r>
            <a:endParaRPr kumimoji="0" lang="en-US" sz="2400" b="0" i="0" u="none" strike="noStrike" kern="1200" cap="none" spc="0" normalizeH="0" baseline="0" noProof="0">
              <a:ln>
                <a:noFill/>
              </a:ln>
              <a:solidFill>
                <a:schemeClr val="accent1"/>
              </a:solidFill>
              <a:effectLst/>
              <a:uLnTx/>
              <a:uFillTx/>
              <a:latin typeface="Calibri Light" panose="020F0302020204030204"/>
            </a:endParaRPr>
          </a:p>
        </p:txBody>
      </p:sp>
      <p:sp>
        <p:nvSpPr>
          <p:cNvPr id="35" name="Slide Number Placeholder 5">
            <a:extLst>
              <a:ext uri="{FF2B5EF4-FFF2-40B4-BE49-F238E27FC236}">
                <a16:creationId xmlns:a16="http://schemas.microsoft.com/office/drawing/2014/main" id="{D027BB14-1A57-4F25-93B3-2FCEEF45F04D}"/>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6</a:t>
            </a:fld>
            <a:endParaRPr lang="en-US" sz="1100">
              <a:latin typeface="+mn-lt"/>
            </a:endParaRPr>
          </a:p>
        </p:txBody>
      </p:sp>
      <p:sp>
        <p:nvSpPr>
          <p:cNvPr id="36" name="Footer Placeholder 8">
            <a:extLst>
              <a:ext uri="{FF2B5EF4-FFF2-40B4-BE49-F238E27FC236}">
                <a16:creationId xmlns:a16="http://schemas.microsoft.com/office/drawing/2014/main" id="{88EF5C70-0ADE-4EE3-9462-C3370E145B3F}"/>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grpSp>
        <p:nvGrpSpPr>
          <p:cNvPr id="37" name="Group 36">
            <a:extLst>
              <a:ext uri="{FF2B5EF4-FFF2-40B4-BE49-F238E27FC236}">
                <a16:creationId xmlns:a16="http://schemas.microsoft.com/office/drawing/2014/main" id="{A9A69E31-BC05-4F3C-990A-9446B3ECE5B6}"/>
              </a:ext>
            </a:extLst>
          </p:cNvPr>
          <p:cNvGrpSpPr/>
          <p:nvPr/>
        </p:nvGrpSpPr>
        <p:grpSpPr>
          <a:xfrm>
            <a:off x="2186852" y="3363908"/>
            <a:ext cx="1192044" cy="1192044"/>
            <a:chOff x="6508274" y="1794480"/>
            <a:chExt cx="1905000" cy="1905000"/>
          </a:xfrm>
        </p:grpSpPr>
        <p:pic>
          <p:nvPicPr>
            <p:cNvPr id="38" name="Picture 2" descr="Image result for webinar icon">
              <a:extLst>
                <a:ext uri="{FF2B5EF4-FFF2-40B4-BE49-F238E27FC236}">
                  <a16:creationId xmlns:a16="http://schemas.microsoft.com/office/drawing/2014/main" id="{A6BE3F10-B451-44B6-AC97-F0B6BC94B1FF}"/>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08274" y="179448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E2CA5967-908E-424D-BCCB-6BCDED6A0B2F}"/>
                </a:ext>
              </a:extLst>
            </p:cNvPr>
            <p:cNvSpPr/>
            <p:nvPr/>
          </p:nvSpPr>
          <p:spPr>
            <a:xfrm>
              <a:off x="7046259" y="2226833"/>
              <a:ext cx="860612" cy="688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31FC129B-C1A6-4F02-B113-65AEA4B92D16}"/>
              </a:ext>
            </a:extLst>
          </p:cNvPr>
          <p:cNvSpPr/>
          <p:nvPr/>
        </p:nvSpPr>
        <p:spPr>
          <a:xfrm>
            <a:off x="2753519" y="2601536"/>
            <a:ext cx="2106923" cy="830997"/>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a:solidFill>
                  <a:schemeClr val="bg1">
                    <a:lumMod val="50000"/>
                  </a:schemeClr>
                </a:solidFill>
                <a:latin typeface="Calibri Light" panose="020F0302020204030204"/>
              </a:rPr>
              <a:t>Average U</a:t>
            </a:r>
            <a:r>
              <a:rPr kumimoji="0" lang="en-US" sz="2400" b="1" i="0" u="none" strike="noStrike" kern="1200" cap="none" spc="0" normalizeH="0" baseline="0" noProof="0" err="1">
                <a:ln>
                  <a:noFill/>
                </a:ln>
                <a:solidFill>
                  <a:schemeClr val="bg1">
                    <a:lumMod val="50000"/>
                  </a:schemeClr>
                </a:solidFill>
                <a:effectLst/>
                <a:uLnTx/>
                <a:uFillTx/>
                <a:latin typeface="Calibri Light" panose="020F0302020204030204"/>
              </a:rPr>
              <a:t>nique</a:t>
            </a:r>
            <a:endParaRPr lang="en-US" sz="2400" b="1">
              <a:solidFill>
                <a:schemeClr val="bg1">
                  <a:lumMod val="50000"/>
                </a:schemeClr>
              </a:solidFill>
              <a:latin typeface="Calibri Light" panose="020F03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noProof="0">
                <a:ln>
                  <a:noFill/>
                </a:ln>
                <a:solidFill>
                  <a:schemeClr val="bg1">
                    <a:lumMod val="50000"/>
                  </a:schemeClr>
                </a:solidFill>
                <a:effectLst/>
                <a:uLnTx/>
                <a:uFillTx/>
                <a:latin typeface="Calibri Light" panose="020F0302020204030204"/>
              </a:rPr>
              <a:t>P</a:t>
            </a:r>
            <a:r>
              <a:rPr kumimoji="0" lang="en-US" sz="2400" b="1" i="0" u="none" strike="noStrike" kern="1200" cap="none" spc="0" normalizeH="0" baseline="0" noProof="0">
                <a:ln>
                  <a:noFill/>
                </a:ln>
                <a:solidFill>
                  <a:schemeClr val="bg1">
                    <a:lumMod val="50000"/>
                  </a:schemeClr>
                </a:solidFill>
                <a:effectLst/>
                <a:uLnTx/>
                <a:uFillTx/>
                <a:latin typeface="Calibri Light" panose="020F0302020204030204"/>
              </a:rPr>
              <a:t>ageviews</a:t>
            </a:r>
            <a:endParaRPr kumimoji="0" lang="en-US" sz="2400" b="0" i="0" u="none" strike="noStrike" kern="1200" cap="none" spc="0" normalizeH="0" baseline="0" noProof="0">
              <a:ln>
                <a:noFill/>
              </a:ln>
              <a:solidFill>
                <a:schemeClr val="bg1">
                  <a:lumMod val="50000"/>
                </a:schemeClr>
              </a:solidFill>
              <a:effectLst/>
              <a:uLnTx/>
              <a:uFillTx/>
              <a:latin typeface="Calibri Light" panose="020F0302020204030204"/>
            </a:endParaRPr>
          </a:p>
        </p:txBody>
      </p:sp>
      <p:grpSp>
        <p:nvGrpSpPr>
          <p:cNvPr id="41" name="Group 40">
            <a:extLst>
              <a:ext uri="{FF2B5EF4-FFF2-40B4-BE49-F238E27FC236}">
                <a16:creationId xmlns:a16="http://schemas.microsoft.com/office/drawing/2014/main" id="{69A5225A-566D-4846-B6FE-A683CCFE50A0}"/>
              </a:ext>
            </a:extLst>
          </p:cNvPr>
          <p:cNvGrpSpPr/>
          <p:nvPr/>
        </p:nvGrpSpPr>
        <p:grpSpPr>
          <a:xfrm>
            <a:off x="1632095" y="2406091"/>
            <a:ext cx="1192044" cy="1192044"/>
            <a:chOff x="6508274" y="1794480"/>
            <a:chExt cx="1905000" cy="1905000"/>
          </a:xfrm>
        </p:grpSpPr>
        <p:pic>
          <p:nvPicPr>
            <p:cNvPr id="42" name="Picture 2" descr="Image result for webinar icon">
              <a:extLst>
                <a:ext uri="{FF2B5EF4-FFF2-40B4-BE49-F238E27FC236}">
                  <a16:creationId xmlns:a16="http://schemas.microsoft.com/office/drawing/2014/main" id="{BA235A1F-9FAA-43EA-B89E-53F5B8103FA2}"/>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08274" y="179448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6C544BBB-B1E2-40F2-9989-6D1FEBADCD40}"/>
                </a:ext>
              </a:extLst>
            </p:cNvPr>
            <p:cNvSpPr/>
            <p:nvPr/>
          </p:nvSpPr>
          <p:spPr>
            <a:xfrm>
              <a:off x="7046259" y="2226833"/>
              <a:ext cx="860612" cy="688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16400D43-0778-4220-B6B7-17B3EB303C4E}"/>
              </a:ext>
            </a:extLst>
          </p:cNvPr>
          <p:cNvSpPr/>
          <p:nvPr/>
        </p:nvSpPr>
        <p:spPr>
          <a:xfrm>
            <a:off x="1839001" y="2610993"/>
            <a:ext cx="795411" cy="584775"/>
          </a:xfrm>
          <a:prstGeom prst="rect">
            <a:avLst/>
          </a:prstGeom>
        </p:spPr>
        <p:txBody>
          <a:bodyPr wrap="none">
            <a:spAutoFit/>
          </a:bodyPr>
          <a:lstStyle/>
          <a:p>
            <a:pPr lvl="0" algn="ctr">
              <a:defRPr/>
            </a:pPr>
            <a:r>
              <a:rPr lang="en-US" sz="3200" b="1">
                <a:solidFill>
                  <a:srgbClr val="0076A8"/>
                </a:solidFill>
                <a:latin typeface="Calibri Light" panose="020F0302020204030204"/>
                <a:ea typeface="Karla" pitchFamily="2" charset="0"/>
              </a:rPr>
              <a:t>358</a:t>
            </a:r>
          </a:p>
        </p:txBody>
      </p:sp>
      <p:sp>
        <p:nvSpPr>
          <p:cNvPr id="45" name="Rectangle 44">
            <a:extLst>
              <a:ext uri="{FF2B5EF4-FFF2-40B4-BE49-F238E27FC236}">
                <a16:creationId xmlns:a16="http://schemas.microsoft.com/office/drawing/2014/main" id="{0CF4ED4B-9106-4D8E-8585-F79A31AF4120}"/>
              </a:ext>
            </a:extLst>
          </p:cNvPr>
          <p:cNvSpPr/>
          <p:nvPr/>
        </p:nvSpPr>
        <p:spPr>
          <a:xfrm>
            <a:off x="3281044" y="3562836"/>
            <a:ext cx="2347676" cy="646331"/>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b="1">
                <a:solidFill>
                  <a:schemeClr val="bg1">
                    <a:lumMod val="50000"/>
                  </a:schemeClr>
                </a:solidFill>
                <a:latin typeface="Calibri Light" panose="020F0302020204030204"/>
              </a:rPr>
              <a:t>All-time single-month high in December 2019</a:t>
            </a:r>
            <a:endParaRPr kumimoji="0" lang="en-US" b="0" i="0" u="none" strike="noStrike" kern="1200" cap="none" spc="0" normalizeH="0" baseline="0" noProof="0">
              <a:ln>
                <a:noFill/>
              </a:ln>
              <a:solidFill>
                <a:schemeClr val="bg1">
                  <a:lumMod val="50000"/>
                </a:schemeClr>
              </a:solidFill>
              <a:effectLst/>
              <a:uLnTx/>
              <a:uFillTx/>
              <a:latin typeface="Calibri Light" panose="020F0302020204030204"/>
            </a:endParaRPr>
          </a:p>
        </p:txBody>
      </p:sp>
      <p:sp>
        <p:nvSpPr>
          <p:cNvPr id="46" name="Rectangle 45">
            <a:extLst>
              <a:ext uri="{FF2B5EF4-FFF2-40B4-BE49-F238E27FC236}">
                <a16:creationId xmlns:a16="http://schemas.microsoft.com/office/drawing/2014/main" id="{519EF3BF-0F9F-41D9-9DB7-478C724F636E}"/>
              </a:ext>
            </a:extLst>
          </p:cNvPr>
          <p:cNvSpPr/>
          <p:nvPr/>
        </p:nvSpPr>
        <p:spPr>
          <a:xfrm>
            <a:off x="2304456" y="3572294"/>
            <a:ext cx="947695" cy="553998"/>
          </a:xfrm>
          <a:prstGeom prst="rect">
            <a:avLst/>
          </a:prstGeom>
        </p:spPr>
        <p:txBody>
          <a:bodyPr wrap="none">
            <a:spAutoFit/>
          </a:bodyPr>
          <a:lstStyle/>
          <a:p>
            <a:pPr lvl="0" algn="ctr">
              <a:defRPr/>
            </a:pPr>
            <a:r>
              <a:rPr lang="en-US" sz="3000" b="1">
                <a:solidFill>
                  <a:srgbClr val="0076A8"/>
                </a:solidFill>
                <a:latin typeface="Calibri Light" panose="020F0302020204030204"/>
                <a:ea typeface="Karla" pitchFamily="2" charset="0"/>
              </a:rPr>
              <a:t>1060</a:t>
            </a:r>
          </a:p>
        </p:txBody>
      </p:sp>
      <p:pic>
        <p:nvPicPr>
          <p:cNvPr id="47" name="Picture 46">
            <a:extLst>
              <a:ext uri="{FF2B5EF4-FFF2-40B4-BE49-F238E27FC236}">
                <a16:creationId xmlns:a16="http://schemas.microsoft.com/office/drawing/2014/main" id="{CF163CFE-47AE-49F9-9E85-295FFF877E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3765" y="2981276"/>
            <a:ext cx="1193213" cy="825500"/>
          </a:xfrm>
          <a:prstGeom prst="rect">
            <a:avLst/>
          </a:prstGeom>
        </p:spPr>
      </p:pic>
      <p:sp>
        <p:nvSpPr>
          <p:cNvPr id="48" name="Rectangle 47">
            <a:extLst>
              <a:ext uri="{FF2B5EF4-FFF2-40B4-BE49-F238E27FC236}">
                <a16:creationId xmlns:a16="http://schemas.microsoft.com/office/drawing/2014/main" id="{8A9C62B7-551D-44C3-8667-C782DE3D05D8}"/>
              </a:ext>
            </a:extLst>
          </p:cNvPr>
          <p:cNvSpPr/>
          <p:nvPr/>
        </p:nvSpPr>
        <p:spPr>
          <a:xfrm>
            <a:off x="7544989" y="2625316"/>
            <a:ext cx="3808811" cy="212365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a:solidFill>
                  <a:schemeClr val="accent1"/>
                </a:solidFill>
                <a:latin typeface="Calibri Light" panose="020F0302020204030204"/>
              </a:rPr>
              <a:t>1,196 </a:t>
            </a:r>
            <a:r>
              <a:rPr lang="en-US" b="1">
                <a:solidFill>
                  <a:srgbClr val="00AB8E"/>
                </a:solidFill>
                <a:latin typeface="Calibri Light" panose="020F0302020204030204"/>
              </a:rPr>
              <a:t>PHI Consent Tool Downloads</a:t>
            </a:r>
          </a:p>
          <a:p>
            <a:pPr>
              <a:defRPr/>
            </a:pPr>
            <a:r>
              <a:rPr lang="en-US" sz="3200" b="1">
                <a:solidFill>
                  <a:schemeClr val="accent1"/>
                </a:solidFill>
                <a:latin typeface="Calibri Light" panose="020F0302020204030204"/>
              </a:rPr>
              <a:t>519 </a:t>
            </a:r>
            <a:r>
              <a:rPr lang="en-US" b="1">
                <a:solidFill>
                  <a:srgbClr val="00AB8E"/>
                </a:solidFill>
                <a:latin typeface="Calibri Light" panose="020F0302020204030204"/>
              </a:rPr>
              <a:t>PHI Consent Grid Downloads</a:t>
            </a:r>
          </a:p>
          <a:p>
            <a:pPr>
              <a:defRPr/>
            </a:pPr>
            <a:r>
              <a:rPr lang="en-US" sz="3200" b="1">
                <a:solidFill>
                  <a:schemeClr val="accent1"/>
                </a:solidFill>
                <a:latin typeface="Calibri Light" panose="020F0302020204030204"/>
              </a:rPr>
              <a:t>672 </a:t>
            </a:r>
            <a:r>
              <a:rPr lang="en-US" b="1">
                <a:solidFill>
                  <a:srgbClr val="00AB8E"/>
                </a:solidFill>
                <a:latin typeface="Calibri Light" panose="020F0302020204030204"/>
              </a:rPr>
              <a:t>Quick Tips Downloads</a:t>
            </a:r>
            <a:endParaRPr lang="en-US">
              <a:solidFill>
                <a:srgbClr val="00AB8E"/>
              </a:solidFill>
              <a:latin typeface="Calibri Light" panose="020F0302020204030204"/>
            </a:endParaRPr>
          </a:p>
          <a:p>
            <a:pPr>
              <a:defRPr/>
            </a:pPr>
            <a:endParaRPr lang="en-US">
              <a:solidFill>
                <a:srgbClr val="00AB8E"/>
              </a:solidFill>
              <a:latin typeface="Calibri Light" panose="020F0302020204030204"/>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AB8E"/>
              </a:solidFill>
              <a:effectLst/>
              <a:uLnTx/>
              <a:uFillTx/>
              <a:latin typeface="Calibri Light" panose="020F0302020204030204"/>
            </a:endParaRPr>
          </a:p>
        </p:txBody>
      </p:sp>
    </p:spTree>
    <p:extLst>
      <p:ext uri="{BB962C8B-B14F-4D97-AF65-F5344CB8AC3E}">
        <p14:creationId xmlns:p14="http://schemas.microsoft.com/office/powerpoint/2010/main" val="20458896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24EA00-ACEB-4783-8623-E39271937352}"/>
              </a:ext>
            </a:extLst>
          </p:cNvPr>
          <p:cNvSpPr>
            <a:spLocks noGrp="1"/>
          </p:cNvSpPr>
          <p:nvPr>
            <p:ph type="title"/>
          </p:nvPr>
        </p:nvSpPr>
        <p:spPr/>
        <p:txBody>
          <a:bodyPr/>
          <a:lstStyle/>
          <a:p>
            <a:pPr fontAlgn="ctr"/>
            <a:r>
              <a:rPr lang="en-US"/>
              <a:t>#2: Use Data to Drive Investments</a:t>
            </a:r>
          </a:p>
        </p:txBody>
      </p:sp>
      <p:sp>
        <p:nvSpPr>
          <p:cNvPr id="7" name="Content Placeholder 6">
            <a:extLst>
              <a:ext uri="{FF2B5EF4-FFF2-40B4-BE49-F238E27FC236}">
                <a16:creationId xmlns:a16="http://schemas.microsoft.com/office/drawing/2014/main" id="{A5A9DFFA-0266-4490-9FA7-A4DE411C8409}"/>
              </a:ext>
            </a:extLst>
          </p:cNvPr>
          <p:cNvSpPr>
            <a:spLocks noGrp="1"/>
          </p:cNvSpPr>
          <p:nvPr>
            <p:ph idx="1"/>
          </p:nvPr>
        </p:nvSpPr>
        <p:spPr>
          <a:xfrm>
            <a:off x="1124233" y="1574497"/>
            <a:ext cx="7634453" cy="4351338"/>
          </a:xfrm>
        </p:spPr>
        <p:txBody>
          <a:bodyPr/>
          <a:lstStyle/>
          <a:p>
            <a:pPr marL="0" indent="0" fontAlgn="ctr">
              <a:lnSpc>
                <a:spcPct val="100000"/>
              </a:lnSpc>
              <a:spcAft>
                <a:spcPts val="1200"/>
              </a:spcAft>
              <a:buNone/>
            </a:pPr>
            <a:r>
              <a:rPr lang="en-US" sz="2000" i="1">
                <a:latin typeface="+mn-lt"/>
              </a:rPr>
              <a:t>To increase information sharing, leverage data to allocate resources where they are needed most</a:t>
            </a:r>
            <a:endParaRPr lang="en-US" sz="2000">
              <a:latin typeface="+mn-lt"/>
            </a:endParaRPr>
          </a:p>
          <a:p>
            <a:pPr lvl="0" fontAlgn="ctr"/>
            <a:r>
              <a:rPr lang="en-US" sz="2000">
                <a:latin typeface="+mn-lt"/>
              </a:rPr>
              <a:t>Use top motivations, barriers, and resource needs to drive change   </a:t>
            </a:r>
          </a:p>
          <a:p>
            <a:pPr lvl="0" fontAlgn="ctr"/>
            <a:r>
              <a:rPr lang="en-US" sz="2000">
                <a:latin typeface="+mn-lt"/>
              </a:rPr>
              <a:t>Prioritize training and education, particularly on hot topics</a:t>
            </a:r>
          </a:p>
          <a:p>
            <a:pPr lvl="0" fontAlgn="ctr"/>
            <a:r>
              <a:rPr lang="en-US" sz="2000">
                <a:latin typeface="+mn-lt"/>
              </a:rPr>
              <a:t>Increase resources for people who report low levels of knowledge, confidence, and satisfaction </a:t>
            </a:r>
          </a:p>
          <a:p>
            <a:pPr lvl="1" fontAlgn="ctr"/>
            <a:r>
              <a:rPr lang="en-US" sz="1400">
                <a:latin typeface="+mn-lt"/>
              </a:rPr>
              <a:t>Physical Health organizations and Health Plans </a:t>
            </a:r>
          </a:p>
          <a:p>
            <a:pPr lvl="1" fontAlgn="ctr"/>
            <a:r>
              <a:rPr lang="en-US" sz="1400">
                <a:latin typeface="+mn-lt"/>
              </a:rPr>
              <a:t>Operations (front line) staff </a:t>
            </a:r>
          </a:p>
          <a:p>
            <a:pPr lvl="1" fontAlgn="ctr"/>
            <a:r>
              <a:rPr lang="en-US" sz="1400">
                <a:latin typeface="+mn-lt"/>
              </a:rPr>
              <a:t>The Superior/North region  </a:t>
            </a:r>
          </a:p>
          <a:p>
            <a:pPr lvl="0" fontAlgn="ctr"/>
            <a:r>
              <a:rPr lang="en-US" sz="2000">
                <a:latin typeface="+mn-lt"/>
              </a:rPr>
              <a:t>Provide technical assistance on use of electronic systems  </a:t>
            </a:r>
          </a:p>
          <a:p>
            <a:pPr lvl="0" fontAlgn="ctr"/>
            <a:r>
              <a:rPr lang="en-US" sz="2000">
                <a:latin typeface="+mn-lt"/>
              </a:rPr>
              <a:t>Create integrated training and awareness efforts   </a:t>
            </a:r>
          </a:p>
          <a:p>
            <a:pPr marL="0" indent="0">
              <a:buNone/>
            </a:pPr>
            <a:endParaRPr lang="en-US" sz="2000"/>
          </a:p>
        </p:txBody>
      </p:sp>
      <p:sp>
        <p:nvSpPr>
          <p:cNvPr id="6" name="Slide Number Placeholder 5">
            <a:extLst>
              <a:ext uri="{FF2B5EF4-FFF2-40B4-BE49-F238E27FC236}">
                <a16:creationId xmlns:a16="http://schemas.microsoft.com/office/drawing/2014/main" id="{992B5757-4CCB-4703-81F4-9986451C8D6B}"/>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60</a:t>
            </a:fld>
            <a:endParaRPr lang="en-US" sz="1100">
              <a:latin typeface="+mn-lt"/>
            </a:endParaRPr>
          </a:p>
        </p:txBody>
      </p:sp>
      <p:sp>
        <p:nvSpPr>
          <p:cNvPr id="8" name="Footer Placeholder 8">
            <a:extLst>
              <a:ext uri="{FF2B5EF4-FFF2-40B4-BE49-F238E27FC236}">
                <a16:creationId xmlns:a16="http://schemas.microsoft.com/office/drawing/2014/main" id="{B3589C36-2F14-4E69-9C1D-BA6DD2AD1A82}"/>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pic>
        <p:nvPicPr>
          <p:cNvPr id="4" name="Picture 3" descr="Icon&#10;&#10;Description automatically generated">
            <a:extLst>
              <a:ext uri="{FF2B5EF4-FFF2-40B4-BE49-F238E27FC236}">
                <a16:creationId xmlns:a16="http://schemas.microsoft.com/office/drawing/2014/main" id="{41F713C8-A57E-4978-BBE3-E0A8F14404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0408" y="2418588"/>
            <a:ext cx="1993392" cy="2020824"/>
          </a:xfrm>
          <a:prstGeom prst="rect">
            <a:avLst/>
          </a:prstGeom>
        </p:spPr>
      </p:pic>
    </p:spTree>
    <p:extLst>
      <p:ext uri="{BB962C8B-B14F-4D97-AF65-F5344CB8AC3E}">
        <p14:creationId xmlns:p14="http://schemas.microsoft.com/office/powerpoint/2010/main" val="9937621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24EA00-ACEB-4783-8623-E39271937352}"/>
              </a:ext>
            </a:extLst>
          </p:cNvPr>
          <p:cNvSpPr>
            <a:spLocks noGrp="1"/>
          </p:cNvSpPr>
          <p:nvPr>
            <p:ph type="title"/>
          </p:nvPr>
        </p:nvSpPr>
        <p:spPr>
          <a:xfrm>
            <a:off x="838200" y="147415"/>
            <a:ext cx="10248900" cy="1325563"/>
          </a:xfrm>
        </p:spPr>
        <p:txBody>
          <a:bodyPr/>
          <a:lstStyle/>
          <a:p>
            <a:pPr fontAlgn="ctr"/>
            <a:r>
              <a:rPr lang="en-US"/>
              <a:t>#3: Address Legislative Changes, Conflicts, and Confusion</a:t>
            </a:r>
          </a:p>
        </p:txBody>
      </p:sp>
      <p:sp>
        <p:nvSpPr>
          <p:cNvPr id="7" name="Content Placeholder 6">
            <a:extLst>
              <a:ext uri="{FF2B5EF4-FFF2-40B4-BE49-F238E27FC236}">
                <a16:creationId xmlns:a16="http://schemas.microsoft.com/office/drawing/2014/main" id="{A5A9DFFA-0266-4490-9FA7-A4DE411C8409}"/>
              </a:ext>
            </a:extLst>
          </p:cNvPr>
          <p:cNvSpPr>
            <a:spLocks noGrp="1"/>
          </p:cNvSpPr>
          <p:nvPr>
            <p:ph idx="1"/>
          </p:nvPr>
        </p:nvSpPr>
        <p:spPr>
          <a:xfrm>
            <a:off x="1126021" y="1570552"/>
            <a:ext cx="7524684" cy="4351338"/>
          </a:xfrm>
        </p:spPr>
        <p:txBody>
          <a:bodyPr/>
          <a:lstStyle/>
          <a:p>
            <a:pPr marL="0" indent="0" fontAlgn="ctr">
              <a:lnSpc>
                <a:spcPct val="100000"/>
              </a:lnSpc>
              <a:spcAft>
                <a:spcPts val="1200"/>
              </a:spcAft>
              <a:buNone/>
            </a:pPr>
            <a:r>
              <a:rPr lang="en-US" sz="2000" i="1">
                <a:latin typeface="+mj-lt"/>
              </a:rPr>
              <a:t>To reduce confusion, amend conflicting state legislation and keep stakeholders well informed about future changes to federal or state regulation. </a:t>
            </a:r>
            <a:endParaRPr lang="en-US" sz="2400">
              <a:latin typeface="+mj-lt"/>
            </a:endParaRPr>
          </a:p>
          <a:p>
            <a:pPr lvl="0" fontAlgn="ctr"/>
            <a:r>
              <a:rPr lang="en-US" sz="2000">
                <a:latin typeface="+mj-lt"/>
              </a:rPr>
              <a:t>Identify and amend areas in Michigan legislation that are outdated, unnecessarily stringent, and out of line with HIPAA. </a:t>
            </a:r>
          </a:p>
          <a:p>
            <a:pPr lvl="0" fontAlgn="ctr"/>
            <a:r>
              <a:rPr lang="en-US" sz="2000">
                <a:latin typeface="+mj-lt"/>
              </a:rPr>
              <a:t>Clearly communicate the significance of recent CARES Act changes that change federal SUD regulations</a:t>
            </a:r>
          </a:p>
          <a:p>
            <a:pPr lvl="0" fontAlgn="ctr"/>
            <a:r>
              <a:rPr lang="en-US" sz="2000">
                <a:latin typeface="+mj-lt"/>
              </a:rPr>
              <a:t>Ensure understanding of forthcoming Information Blocking regulations </a:t>
            </a:r>
          </a:p>
        </p:txBody>
      </p:sp>
      <p:sp>
        <p:nvSpPr>
          <p:cNvPr id="6" name="Slide Number Placeholder 5">
            <a:extLst>
              <a:ext uri="{FF2B5EF4-FFF2-40B4-BE49-F238E27FC236}">
                <a16:creationId xmlns:a16="http://schemas.microsoft.com/office/drawing/2014/main" id="{5D480607-A377-43E0-B3CB-20CA8B5C01E5}"/>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61</a:t>
            </a:fld>
            <a:endParaRPr lang="en-US" sz="1100">
              <a:latin typeface="+mn-lt"/>
            </a:endParaRPr>
          </a:p>
        </p:txBody>
      </p:sp>
      <p:sp>
        <p:nvSpPr>
          <p:cNvPr id="8" name="Footer Placeholder 8">
            <a:extLst>
              <a:ext uri="{FF2B5EF4-FFF2-40B4-BE49-F238E27FC236}">
                <a16:creationId xmlns:a16="http://schemas.microsoft.com/office/drawing/2014/main" id="{2F0DDB29-7B4B-4A16-9EB5-39285F558F2C}"/>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pic>
        <p:nvPicPr>
          <p:cNvPr id="4" name="Picture 3" descr="Icon&#10;&#10;Description automatically generated">
            <a:extLst>
              <a:ext uri="{FF2B5EF4-FFF2-40B4-BE49-F238E27FC236}">
                <a16:creationId xmlns:a16="http://schemas.microsoft.com/office/drawing/2014/main" id="{C97AD44B-F0CC-4DD8-A190-99EAB962D2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5544" y="2418588"/>
            <a:ext cx="2048256" cy="2020824"/>
          </a:xfrm>
          <a:prstGeom prst="rect">
            <a:avLst/>
          </a:prstGeom>
        </p:spPr>
      </p:pic>
    </p:spTree>
    <p:extLst>
      <p:ext uri="{BB962C8B-B14F-4D97-AF65-F5344CB8AC3E}">
        <p14:creationId xmlns:p14="http://schemas.microsoft.com/office/powerpoint/2010/main" val="39580451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24EA00-ACEB-4783-8623-E39271937352}"/>
              </a:ext>
            </a:extLst>
          </p:cNvPr>
          <p:cNvSpPr>
            <a:spLocks noGrp="1"/>
          </p:cNvSpPr>
          <p:nvPr>
            <p:ph type="title"/>
          </p:nvPr>
        </p:nvSpPr>
        <p:spPr>
          <a:xfrm>
            <a:off x="838200" y="147415"/>
            <a:ext cx="10101943" cy="1325563"/>
          </a:xfrm>
        </p:spPr>
        <p:txBody>
          <a:bodyPr/>
          <a:lstStyle/>
          <a:p>
            <a:pPr fontAlgn="ctr"/>
            <a:r>
              <a:rPr lang="en-US"/>
              <a:t>#4: Leverage Partnerships and Champions</a:t>
            </a:r>
          </a:p>
        </p:txBody>
      </p:sp>
      <p:sp>
        <p:nvSpPr>
          <p:cNvPr id="7" name="Content Placeholder 6">
            <a:extLst>
              <a:ext uri="{FF2B5EF4-FFF2-40B4-BE49-F238E27FC236}">
                <a16:creationId xmlns:a16="http://schemas.microsoft.com/office/drawing/2014/main" id="{A5A9DFFA-0266-4490-9FA7-A4DE411C8409}"/>
              </a:ext>
            </a:extLst>
          </p:cNvPr>
          <p:cNvSpPr>
            <a:spLocks noGrp="1"/>
          </p:cNvSpPr>
          <p:nvPr>
            <p:ph idx="1"/>
          </p:nvPr>
        </p:nvSpPr>
        <p:spPr>
          <a:xfrm>
            <a:off x="1129283" y="1580398"/>
            <a:ext cx="7858306" cy="4351338"/>
          </a:xfrm>
        </p:spPr>
        <p:txBody>
          <a:bodyPr/>
          <a:lstStyle/>
          <a:p>
            <a:pPr marL="0" indent="0" fontAlgn="ctr">
              <a:lnSpc>
                <a:spcPct val="100000"/>
              </a:lnSpc>
              <a:spcAft>
                <a:spcPts val="1200"/>
              </a:spcAft>
              <a:buNone/>
            </a:pPr>
            <a:r>
              <a:rPr lang="en-US" sz="2000" i="1">
                <a:latin typeface="+mn-lt"/>
              </a:rPr>
              <a:t>To accelerate information exchange, leverage strategic partnerships and activated champions </a:t>
            </a:r>
            <a:endParaRPr lang="en-US" sz="2000">
              <a:latin typeface="+mn-lt"/>
            </a:endParaRPr>
          </a:p>
          <a:p>
            <a:pPr lvl="0" fontAlgn="ctr"/>
            <a:r>
              <a:rPr lang="en-US" sz="2000">
                <a:latin typeface="+mn-lt"/>
              </a:rPr>
              <a:t>Continue to build partnerships between MDHHS and other implementation-focused organizations </a:t>
            </a:r>
          </a:p>
          <a:p>
            <a:pPr lvl="0" fontAlgn="ctr"/>
            <a:r>
              <a:rPr lang="en-US" sz="2000">
                <a:latin typeface="+mn-lt"/>
              </a:rPr>
              <a:t>Bring stakeholders together </a:t>
            </a:r>
          </a:p>
          <a:p>
            <a:pPr lvl="0" fontAlgn="ctr"/>
            <a:r>
              <a:rPr lang="en-US" sz="2000">
                <a:latin typeface="+mn-lt"/>
              </a:rPr>
              <a:t>Leverage champions to encourage adoption and spread best practices </a:t>
            </a:r>
          </a:p>
          <a:p>
            <a:pPr lvl="0" fontAlgn="ctr"/>
            <a:r>
              <a:rPr lang="en-US" sz="2000">
                <a:latin typeface="+mn-lt"/>
              </a:rPr>
              <a:t>Create more opportunities for peer-to-peer engagement, collaboration, and resource sharing</a:t>
            </a:r>
          </a:p>
          <a:p>
            <a:pPr lvl="0" fontAlgn="ctr"/>
            <a:r>
              <a:rPr lang="en-US" sz="2000">
                <a:latin typeface="+mn-lt"/>
              </a:rPr>
              <a:t>Keep interested organizations and individuals informed and engaged </a:t>
            </a:r>
          </a:p>
          <a:p>
            <a:pPr marL="0" indent="0">
              <a:buNone/>
            </a:pPr>
            <a:endParaRPr lang="en-US" sz="2000"/>
          </a:p>
        </p:txBody>
      </p:sp>
      <p:sp>
        <p:nvSpPr>
          <p:cNvPr id="6" name="Slide Number Placeholder 5">
            <a:extLst>
              <a:ext uri="{FF2B5EF4-FFF2-40B4-BE49-F238E27FC236}">
                <a16:creationId xmlns:a16="http://schemas.microsoft.com/office/drawing/2014/main" id="{58DFD711-66E9-44F1-89FF-C08DC7EE3962}"/>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62</a:t>
            </a:fld>
            <a:endParaRPr lang="en-US" sz="1100">
              <a:latin typeface="+mn-lt"/>
            </a:endParaRPr>
          </a:p>
        </p:txBody>
      </p:sp>
      <p:sp>
        <p:nvSpPr>
          <p:cNvPr id="8" name="Footer Placeholder 8">
            <a:extLst>
              <a:ext uri="{FF2B5EF4-FFF2-40B4-BE49-F238E27FC236}">
                <a16:creationId xmlns:a16="http://schemas.microsoft.com/office/drawing/2014/main" id="{62C55155-32BE-4193-A340-7472D42A9379}"/>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pic>
        <p:nvPicPr>
          <p:cNvPr id="4" name="Picture 3">
            <a:extLst>
              <a:ext uri="{FF2B5EF4-FFF2-40B4-BE49-F238E27FC236}">
                <a16:creationId xmlns:a16="http://schemas.microsoft.com/office/drawing/2014/main" id="{F77810B9-9261-489F-A01D-4EDAEE2592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0952" y="2418588"/>
            <a:ext cx="2212848" cy="2020824"/>
          </a:xfrm>
          <a:prstGeom prst="rect">
            <a:avLst/>
          </a:prstGeom>
        </p:spPr>
      </p:pic>
    </p:spTree>
    <p:extLst>
      <p:ext uri="{BB962C8B-B14F-4D97-AF65-F5344CB8AC3E}">
        <p14:creationId xmlns:p14="http://schemas.microsoft.com/office/powerpoint/2010/main" val="21155729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nSpc>
                <a:spcPct val="100000"/>
              </a:lnSpc>
              <a:spcBef>
                <a:spcPts val="600"/>
              </a:spcBef>
            </a:pPr>
            <a:r>
              <a:rPr lang="en-US" b="1">
                <a:solidFill>
                  <a:schemeClr val="accent1"/>
                </a:solidFill>
                <a:latin typeface="Calibri" panose="020F0502020204030204" pitchFamily="34" charset="0"/>
                <a:cs typeface="Calibri" panose="020F0502020204030204" pitchFamily="34" charset="0"/>
              </a:rPr>
              <a:t>Haley McCrary, MPH</a:t>
            </a:r>
          </a:p>
          <a:p>
            <a:pPr>
              <a:lnSpc>
                <a:spcPct val="100000"/>
              </a:lnSpc>
              <a:spcBef>
                <a:spcPts val="600"/>
              </a:spcBef>
            </a:pPr>
            <a:r>
              <a:rPr lang="en-US">
                <a:solidFill>
                  <a:schemeClr val="accent1"/>
                </a:solidFill>
                <a:latin typeface="Calibri" panose="020F0502020204030204" pitchFamily="34" charset="0"/>
                <a:cs typeface="Calibri" panose="020F0502020204030204" pitchFamily="34" charset="0"/>
              </a:rPr>
              <a:t>Project Manager, Altarum</a:t>
            </a:r>
          </a:p>
          <a:p>
            <a:pPr>
              <a:lnSpc>
                <a:spcPct val="100000"/>
              </a:lnSpc>
              <a:spcBef>
                <a:spcPts val="600"/>
              </a:spcBef>
            </a:pPr>
            <a:r>
              <a:rPr lang="en-US">
                <a:solidFill>
                  <a:schemeClr val="accent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Haley.McCrary@altarum.org</a:t>
            </a:r>
            <a:endParaRPr lang="en-US">
              <a:solidFill>
                <a:schemeClr val="accent1"/>
              </a:solidFill>
              <a:latin typeface="Calibri" panose="020F0502020204030204" pitchFamily="34" charset="0"/>
              <a:cs typeface="Calibri" panose="020F0502020204030204" pitchFamily="34" charset="0"/>
            </a:endParaRPr>
          </a:p>
        </p:txBody>
      </p:sp>
      <p:sp>
        <p:nvSpPr>
          <p:cNvPr id="3" name="Text Placeholder 2"/>
          <p:cNvSpPr>
            <a:spLocks noGrp="1"/>
          </p:cNvSpPr>
          <p:nvPr>
            <p:ph type="body" sz="quarter" idx="14"/>
          </p:nvPr>
        </p:nvSpPr>
        <p:spPr/>
        <p:txBody>
          <a:bodyPr/>
          <a:lstStyle/>
          <a:p>
            <a:r>
              <a:rPr lang="en-US">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9112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C57F60D-304D-4182-94D1-15021C925C01}"/>
              </a:ext>
            </a:extLst>
          </p:cNvPr>
          <p:cNvSpPr/>
          <p:nvPr/>
        </p:nvSpPr>
        <p:spPr>
          <a:xfrm>
            <a:off x="6096000" y="5086373"/>
            <a:ext cx="13471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4C68F13E-C888-4FAE-8FBB-9CFEF5FC67ED}"/>
              </a:ext>
            </a:extLst>
          </p:cNvPr>
          <p:cNvSpPr>
            <a:spLocks noGrp="1"/>
          </p:cNvSpPr>
          <p:nvPr>
            <p:ph type="title"/>
          </p:nvPr>
        </p:nvSpPr>
        <p:spPr/>
        <p:txBody>
          <a:bodyPr/>
          <a:lstStyle/>
          <a:p>
            <a:r>
              <a:rPr lang="en-US"/>
              <a:t>MDHHS Pageviews Over Time</a:t>
            </a:r>
          </a:p>
        </p:txBody>
      </p:sp>
      <p:sp>
        <p:nvSpPr>
          <p:cNvPr id="16" name="Slide Number Placeholder 5">
            <a:extLst>
              <a:ext uri="{FF2B5EF4-FFF2-40B4-BE49-F238E27FC236}">
                <a16:creationId xmlns:a16="http://schemas.microsoft.com/office/drawing/2014/main" id="{185398CB-CB4A-41BF-BA7A-770F83D549B2}"/>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7</a:t>
            </a:fld>
            <a:endParaRPr lang="en-US" sz="1100">
              <a:latin typeface="+mn-lt"/>
            </a:endParaRPr>
          </a:p>
        </p:txBody>
      </p:sp>
      <p:sp>
        <p:nvSpPr>
          <p:cNvPr id="17" name="Footer Placeholder 8">
            <a:extLst>
              <a:ext uri="{FF2B5EF4-FFF2-40B4-BE49-F238E27FC236}">
                <a16:creationId xmlns:a16="http://schemas.microsoft.com/office/drawing/2014/main" id="{B8DE8DD8-60A2-44C8-92F7-97C2511F330D}"/>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graphicFrame>
        <p:nvGraphicFramePr>
          <p:cNvPr id="14" name="Chart 13">
            <a:extLst>
              <a:ext uri="{FF2B5EF4-FFF2-40B4-BE49-F238E27FC236}">
                <a16:creationId xmlns:a16="http://schemas.microsoft.com/office/drawing/2014/main" id="{F2305558-C0B8-4562-AB36-043E31C055A9}"/>
              </a:ext>
            </a:extLst>
          </p:cNvPr>
          <p:cNvGraphicFramePr>
            <a:graphicFrameLocks/>
          </p:cNvGraphicFramePr>
          <p:nvPr>
            <p:extLst>
              <p:ext uri="{D42A27DB-BD31-4B8C-83A1-F6EECF244321}">
                <p14:modId xmlns:p14="http://schemas.microsoft.com/office/powerpoint/2010/main" val="4210056840"/>
              </p:ext>
            </p:extLst>
          </p:nvPr>
        </p:nvGraphicFramePr>
        <p:xfrm>
          <a:off x="1326573" y="1093911"/>
          <a:ext cx="8549640" cy="5129784"/>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C80863A1-401C-42FD-8734-07554A7DC65E}"/>
              </a:ext>
            </a:extLst>
          </p:cNvPr>
          <p:cNvCxnSpPr>
            <a:cxnSpLocks/>
          </p:cNvCxnSpPr>
          <p:nvPr/>
        </p:nvCxnSpPr>
        <p:spPr>
          <a:xfrm>
            <a:off x="2565435" y="4483373"/>
            <a:ext cx="0" cy="1333257"/>
          </a:xfrm>
          <a:prstGeom prst="line">
            <a:avLst/>
          </a:prstGeom>
          <a:ln w="34925">
            <a:solidFill>
              <a:srgbClr val="00AB8E"/>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731BE03-2C7B-4F00-84CB-7F680FC549D9}"/>
              </a:ext>
            </a:extLst>
          </p:cNvPr>
          <p:cNvSpPr txBox="1"/>
          <p:nvPr/>
        </p:nvSpPr>
        <p:spPr>
          <a:xfrm>
            <a:off x="618316" y="5305006"/>
            <a:ext cx="1571250" cy="584775"/>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Webinar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follow-up email</a:t>
            </a:r>
          </a:p>
        </p:txBody>
      </p:sp>
      <p:cxnSp>
        <p:nvCxnSpPr>
          <p:cNvPr id="19" name="Straight Connector 18">
            <a:extLst>
              <a:ext uri="{FF2B5EF4-FFF2-40B4-BE49-F238E27FC236}">
                <a16:creationId xmlns:a16="http://schemas.microsoft.com/office/drawing/2014/main" id="{BE4DE6B1-1897-426A-B003-98F3924C1129}"/>
              </a:ext>
            </a:extLst>
          </p:cNvPr>
          <p:cNvCxnSpPr>
            <a:cxnSpLocks/>
          </p:cNvCxnSpPr>
          <p:nvPr/>
        </p:nvCxnSpPr>
        <p:spPr>
          <a:xfrm>
            <a:off x="3593598" y="2409874"/>
            <a:ext cx="0" cy="3406756"/>
          </a:xfrm>
          <a:prstGeom prst="line">
            <a:avLst/>
          </a:prstGeom>
          <a:ln w="34925">
            <a:solidFill>
              <a:srgbClr val="00AB8E"/>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85DBA55-4F17-4767-8932-E3C96A51A6D1}"/>
              </a:ext>
            </a:extLst>
          </p:cNvPr>
          <p:cNvSpPr txBox="1"/>
          <p:nvPr/>
        </p:nvSpPr>
        <p:spPr>
          <a:xfrm>
            <a:off x="3969398" y="5355015"/>
            <a:ext cx="3129236" cy="584775"/>
          </a:xfrm>
          <a:prstGeom prst="rect">
            <a:avLst/>
          </a:prstGeom>
          <a:noFill/>
          <a:ln>
            <a:noFill/>
          </a:ln>
        </p:spPr>
        <p:txBody>
          <a:bodyPr wrap="square" rtlCol="0">
            <a:spAutoFit/>
          </a:bodyPr>
          <a:lstStyle/>
          <a:p>
            <a:r>
              <a:rPr lang="en-US" sz="1600" b="1">
                <a:latin typeface="Calibri" panose="020F0502020204030204" pitchFamily="34" charset="0"/>
                <a:cs typeface="Calibri" panose="020F0502020204030204" pitchFamily="34" charset="0"/>
              </a:rPr>
              <a:t>MDHHS Bulletin and </a:t>
            </a:r>
            <a:br>
              <a:rPr lang="en-US" sz="1600" b="1">
                <a:latin typeface="Calibri" panose="020F0502020204030204" pitchFamily="34" charset="0"/>
                <a:cs typeface="Calibri" panose="020F0502020204030204" pitchFamily="34" charset="0"/>
              </a:rPr>
            </a:br>
            <a:r>
              <a:rPr lang="en-US" sz="1600" b="1">
                <a:latin typeface="Calibri" panose="020F0502020204030204" pitchFamily="34" charset="0"/>
                <a:cs typeface="Calibri" panose="020F0502020204030204" pitchFamily="34" charset="0"/>
              </a:rPr>
              <a:t>MCEITA email to 5,286 contacts</a:t>
            </a:r>
          </a:p>
        </p:txBody>
      </p:sp>
      <p:cxnSp>
        <p:nvCxnSpPr>
          <p:cNvPr id="22" name="Straight Connector 21">
            <a:extLst>
              <a:ext uri="{FF2B5EF4-FFF2-40B4-BE49-F238E27FC236}">
                <a16:creationId xmlns:a16="http://schemas.microsoft.com/office/drawing/2014/main" id="{13DAA5F0-C1DC-4499-BF84-28E9C2826210}"/>
              </a:ext>
            </a:extLst>
          </p:cNvPr>
          <p:cNvCxnSpPr>
            <a:cxnSpLocks/>
          </p:cNvCxnSpPr>
          <p:nvPr/>
        </p:nvCxnSpPr>
        <p:spPr>
          <a:xfrm>
            <a:off x="9530759" y="3224463"/>
            <a:ext cx="0" cy="2592166"/>
          </a:xfrm>
          <a:prstGeom prst="line">
            <a:avLst/>
          </a:prstGeom>
          <a:ln w="34925">
            <a:solidFill>
              <a:srgbClr val="00AB8E"/>
            </a:solidFill>
          </a:ln>
        </p:spPr>
        <p:style>
          <a:lnRef idx="1">
            <a:schemeClr val="accent1"/>
          </a:lnRef>
          <a:fillRef idx="0">
            <a:schemeClr val="accent1"/>
          </a:fillRef>
          <a:effectRef idx="0">
            <a:schemeClr val="accent1"/>
          </a:effectRef>
          <a:fontRef idx="minor">
            <a:schemeClr val="tx1"/>
          </a:fontRef>
        </p:style>
      </p:cxnSp>
      <p:sp>
        <p:nvSpPr>
          <p:cNvPr id="23" name="Arrow: Right 22">
            <a:extLst>
              <a:ext uri="{FF2B5EF4-FFF2-40B4-BE49-F238E27FC236}">
                <a16:creationId xmlns:a16="http://schemas.microsoft.com/office/drawing/2014/main" id="{B82E7385-FAE5-48CA-A062-36B2B999104B}"/>
              </a:ext>
            </a:extLst>
          </p:cNvPr>
          <p:cNvSpPr/>
          <p:nvPr/>
        </p:nvSpPr>
        <p:spPr>
          <a:xfrm rot="10800000" flipH="1">
            <a:off x="9546068" y="5428667"/>
            <a:ext cx="420846" cy="336151"/>
          </a:xfrm>
          <a:prstGeom prst="rightArrow">
            <a:avLst/>
          </a:prstGeom>
          <a:solidFill>
            <a:srgbClr val="00A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D2C0B576-F18E-48B2-A7F2-C09217A40730}"/>
              </a:ext>
            </a:extLst>
          </p:cNvPr>
          <p:cNvSpPr txBox="1"/>
          <p:nvPr/>
        </p:nvSpPr>
        <p:spPr>
          <a:xfrm>
            <a:off x="9956648" y="4862572"/>
            <a:ext cx="1703204" cy="1077218"/>
          </a:xfrm>
          <a:prstGeom prst="rect">
            <a:avLst/>
          </a:prstGeom>
          <a:noFill/>
          <a:ln>
            <a:noFill/>
          </a:ln>
        </p:spPr>
        <p:txBody>
          <a:bodyPr wrap="square" rtlCol="0">
            <a:spAutoFit/>
          </a:bodyPr>
          <a:lstStyle/>
          <a:p>
            <a:r>
              <a:rPr lang="en-US" sz="1600" b="1">
                <a:latin typeface="Calibri" panose="020F0502020204030204" pitchFamily="34" charset="0"/>
                <a:cs typeface="Calibri" panose="020F0502020204030204" pitchFamily="34" charset="0"/>
              </a:rPr>
              <a:t>MDHHS announcement about Consent Tool Video Series</a:t>
            </a:r>
          </a:p>
        </p:txBody>
      </p:sp>
      <p:sp>
        <p:nvSpPr>
          <p:cNvPr id="25" name="Arrow: Right 24">
            <a:extLst>
              <a:ext uri="{FF2B5EF4-FFF2-40B4-BE49-F238E27FC236}">
                <a16:creationId xmlns:a16="http://schemas.microsoft.com/office/drawing/2014/main" id="{B9A63A6D-5D7B-4B24-921E-4E88CE0EEA52}"/>
              </a:ext>
            </a:extLst>
          </p:cNvPr>
          <p:cNvSpPr/>
          <p:nvPr/>
        </p:nvSpPr>
        <p:spPr>
          <a:xfrm flipH="1">
            <a:off x="2163162" y="5428667"/>
            <a:ext cx="420846" cy="336151"/>
          </a:xfrm>
          <a:prstGeom prst="rightArrow">
            <a:avLst/>
          </a:prstGeom>
          <a:solidFill>
            <a:srgbClr val="00A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Right 25">
            <a:extLst>
              <a:ext uri="{FF2B5EF4-FFF2-40B4-BE49-F238E27FC236}">
                <a16:creationId xmlns:a16="http://schemas.microsoft.com/office/drawing/2014/main" id="{433B34B1-B3D4-4294-8F48-C7A8F41AF4C0}"/>
              </a:ext>
            </a:extLst>
          </p:cNvPr>
          <p:cNvSpPr/>
          <p:nvPr/>
        </p:nvSpPr>
        <p:spPr>
          <a:xfrm rot="10800000" flipH="1">
            <a:off x="3608907" y="5436691"/>
            <a:ext cx="420846" cy="336151"/>
          </a:xfrm>
          <a:prstGeom prst="rightArrow">
            <a:avLst/>
          </a:prstGeom>
          <a:solidFill>
            <a:srgbClr val="00A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F0CAE3F1-B358-40C9-82AC-986C95472400}"/>
              </a:ext>
            </a:extLst>
          </p:cNvPr>
          <p:cNvSpPr/>
          <p:nvPr/>
        </p:nvSpPr>
        <p:spPr>
          <a:xfrm>
            <a:off x="6492168" y="1836779"/>
            <a:ext cx="4635245" cy="79615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Most views when partnering with MDHHS and others to disseminate content.</a:t>
            </a:r>
          </a:p>
        </p:txBody>
      </p:sp>
    </p:spTree>
    <p:extLst>
      <p:ext uri="{BB962C8B-B14F-4D97-AF65-F5344CB8AC3E}">
        <p14:creationId xmlns:p14="http://schemas.microsoft.com/office/powerpoint/2010/main" val="3805357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561BD-8490-4BB8-BDA2-249294960361}"/>
              </a:ext>
            </a:extLst>
          </p:cNvPr>
          <p:cNvSpPr>
            <a:spLocks noGrp="1"/>
          </p:cNvSpPr>
          <p:nvPr>
            <p:ph idx="1"/>
          </p:nvPr>
        </p:nvSpPr>
        <p:spPr>
          <a:xfrm>
            <a:off x="838200" y="1356455"/>
            <a:ext cx="6813884" cy="4351338"/>
          </a:xfrm>
        </p:spPr>
        <p:txBody>
          <a:bodyPr/>
          <a:lstStyle/>
          <a:p>
            <a:r>
              <a:rPr lang="en-US" sz="2200" dirty="0">
                <a:latin typeface="+mn-lt"/>
              </a:rPr>
              <a:t>The PHI Consent Tool is a useful resource for helping stakeholders navigate sharing PHI. </a:t>
            </a:r>
          </a:p>
          <a:p>
            <a:r>
              <a:rPr lang="en-US" sz="2200" dirty="0">
                <a:latin typeface="+mn-lt"/>
              </a:rPr>
              <a:t>Partnering with MDHHS and other key stakeholders to disseminate information magnifies impact.</a:t>
            </a:r>
          </a:p>
          <a:p>
            <a:endParaRPr lang="en-US" sz="2000" dirty="0"/>
          </a:p>
        </p:txBody>
      </p:sp>
      <p:sp>
        <p:nvSpPr>
          <p:cNvPr id="3" name="Title 2">
            <a:extLst>
              <a:ext uri="{FF2B5EF4-FFF2-40B4-BE49-F238E27FC236}">
                <a16:creationId xmlns:a16="http://schemas.microsoft.com/office/drawing/2014/main" id="{4863535A-D2AF-430C-A813-14D9D0F6F707}"/>
              </a:ext>
            </a:extLst>
          </p:cNvPr>
          <p:cNvSpPr>
            <a:spLocks noGrp="1"/>
          </p:cNvSpPr>
          <p:nvPr>
            <p:ph type="title"/>
          </p:nvPr>
        </p:nvSpPr>
        <p:spPr/>
        <p:txBody>
          <a:bodyPr/>
          <a:lstStyle/>
          <a:p>
            <a:r>
              <a:rPr lang="en-US" dirty="0"/>
              <a:t>Key Takeaways: Deliverable 1</a:t>
            </a:r>
          </a:p>
        </p:txBody>
      </p:sp>
      <p:sp>
        <p:nvSpPr>
          <p:cNvPr id="4" name="Slide Number Placeholder 3">
            <a:extLst>
              <a:ext uri="{FF2B5EF4-FFF2-40B4-BE49-F238E27FC236}">
                <a16:creationId xmlns:a16="http://schemas.microsoft.com/office/drawing/2014/main" id="{8F74A9DD-50AD-4478-B08D-E068514272BA}"/>
              </a:ext>
            </a:extLst>
          </p:cNvPr>
          <p:cNvSpPr>
            <a:spLocks noGrp="1"/>
          </p:cNvSpPr>
          <p:nvPr>
            <p:ph type="sldNum" sz="quarter" idx="4"/>
          </p:nvPr>
        </p:nvSpPr>
        <p:spPr/>
        <p:txBody>
          <a:bodyPr/>
          <a:lstStyle/>
          <a:p>
            <a:fld id="{5D42FBCF-AC71-49E1-9070-FAF9A23C5D72}" type="slidenum">
              <a:rPr lang="en-US" smtClean="0"/>
              <a:pPr/>
              <a:t>8</a:t>
            </a:fld>
            <a:endParaRPr lang="en-US"/>
          </a:p>
        </p:txBody>
      </p:sp>
      <p:sp>
        <p:nvSpPr>
          <p:cNvPr id="5" name="Footer Placeholder 4">
            <a:extLst>
              <a:ext uri="{FF2B5EF4-FFF2-40B4-BE49-F238E27FC236}">
                <a16:creationId xmlns:a16="http://schemas.microsoft.com/office/drawing/2014/main" id="{9E8D4D19-53CB-4C56-8B61-31600FCDB1F4}"/>
              </a:ext>
            </a:extLst>
          </p:cNvPr>
          <p:cNvSpPr>
            <a:spLocks noGrp="1"/>
          </p:cNvSpPr>
          <p:nvPr>
            <p:ph type="ftr" sz="quarter" idx="3"/>
          </p:nvPr>
        </p:nvSpPr>
        <p:spPr/>
        <p:txBody>
          <a:bodyPr/>
          <a:lstStyle/>
          <a:p>
            <a:r>
              <a:rPr lang="en-US" sz="1100">
                <a:cs typeface="Calibri" panose="020F0502020204030204" pitchFamily="34" charset="0"/>
              </a:rPr>
              <a:t>Proprietary and Confidential | Altarum</a:t>
            </a:r>
          </a:p>
        </p:txBody>
      </p:sp>
      <p:pic>
        <p:nvPicPr>
          <p:cNvPr id="8" name="Picture 7" descr="Diagram, schematic&#10;&#10;Description automatically generated">
            <a:extLst>
              <a:ext uri="{FF2B5EF4-FFF2-40B4-BE49-F238E27FC236}">
                <a16:creationId xmlns:a16="http://schemas.microsoft.com/office/drawing/2014/main" id="{83926422-80D8-4D08-8128-8BE7BD519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1829" y="2418588"/>
            <a:ext cx="1993392" cy="2020824"/>
          </a:xfrm>
          <a:prstGeom prst="rect">
            <a:avLst/>
          </a:prstGeom>
        </p:spPr>
      </p:pic>
    </p:spTree>
    <p:extLst>
      <p:ext uri="{BB962C8B-B14F-4D97-AF65-F5344CB8AC3E}">
        <p14:creationId xmlns:p14="http://schemas.microsoft.com/office/powerpoint/2010/main" val="380489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A512124-8FBA-4921-86C4-89BDDB8E48F2}"/>
              </a:ext>
            </a:extLst>
          </p:cNvPr>
          <p:cNvGrpSpPr/>
          <p:nvPr/>
        </p:nvGrpSpPr>
        <p:grpSpPr>
          <a:xfrm>
            <a:off x="1524000" y="1506030"/>
            <a:ext cx="9144000" cy="2368962"/>
            <a:chOff x="1524000" y="1642510"/>
            <a:chExt cx="9144000" cy="2368962"/>
          </a:xfrm>
        </p:grpSpPr>
        <p:cxnSp>
          <p:nvCxnSpPr>
            <p:cNvPr id="13" name="Straight Connector 12">
              <a:extLst>
                <a:ext uri="{FF2B5EF4-FFF2-40B4-BE49-F238E27FC236}">
                  <a16:creationId xmlns:a16="http://schemas.microsoft.com/office/drawing/2014/main" id="{63DE7E88-2082-42F0-A20E-D876C895DAEC}"/>
                </a:ext>
              </a:extLst>
            </p:cNvPr>
            <p:cNvCxnSpPr>
              <a:cxnSpLocks/>
            </p:cNvCxnSpPr>
            <p:nvPr/>
          </p:nvCxnSpPr>
          <p:spPr>
            <a:xfrm>
              <a:off x="6096000" y="1642510"/>
              <a:ext cx="0" cy="228600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309147A-A9A0-4C57-AA71-BFDEFA65440C}"/>
                </a:ext>
              </a:extLst>
            </p:cNvPr>
            <p:cNvCxnSpPr>
              <a:cxnSpLocks/>
            </p:cNvCxnSpPr>
            <p:nvPr/>
          </p:nvCxnSpPr>
          <p:spPr>
            <a:xfrm rot="5400000">
              <a:off x="6096000" y="-560528"/>
              <a:ext cx="0" cy="914400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52BDE335-925A-45E4-B5C3-B693C1EA16CE}"/>
              </a:ext>
            </a:extLst>
          </p:cNvPr>
          <p:cNvGrpSpPr>
            <a:grpSpLocks noChangeAspect="1"/>
          </p:cNvGrpSpPr>
          <p:nvPr/>
        </p:nvGrpSpPr>
        <p:grpSpPr>
          <a:xfrm>
            <a:off x="5710989" y="4067817"/>
            <a:ext cx="4634380" cy="1804322"/>
            <a:chOff x="2769928" y="653194"/>
            <a:chExt cx="3051110" cy="1331385"/>
          </a:xfrm>
        </p:grpSpPr>
        <p:sp>
          <p:nvSpPr>
            <p:cNvPr id="18" name="Rectangle 17">
              <a:extLst>
                <a:ext uri="{FF2B5EF4-FFF2-40B4-BE49-F238E27FC236}">
                  <a16:creationId xmlns:a16="http://schemas.microsoft.com/office/drawing/2014/main" id="{F7E74F5C-EBBF-41E4-ADBC-F9A06D8D17BC}"/>
                </a:ext>
              </a:extLst>
            </p:cNvPr>
            <p:cNvSpPr/>
            <p:nvPr/>
          </p:nvSpPr>
          <p:spPr>
            <a:xfrm>
              <a:off x="2769928" y="1030047"/>
              <a:ext cx="2208768" cy="57049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2">
              <a:extLst>
                <a:ext uri="{FF2B5EF4-FFF2-40B4-BE49-F238E27FC236}">
                  <a16:creationId xmlns:a16="http://schemas.microsoft.com/office/drawing/2014/main" id="{002D225A-1571-47DD-8145-8E98A3113A44}"/>
                </a:ext>
              </a:extLst>
            </p:cNvPr>
            <p:cNvSpPr/>
            <p:nvPr/>
          </p:nvSpPr>
          <p:spPr>
            <a:xfrm>
              <a:off x="2769928" y="1001877"/>
              <a:ext cx="3051110" cy="634705"/>
            </a:xfrm>
            <a:custGeom>
              <a:avLst/>
              <a:gdLst>
                <a:gd name="connsiteX0" fmla="*/ 919590 w 5573920"/>
                <a:gd name="connsiteY0" fmla="*/ 289384 h 1152527"/>
                <a:gd name="connsiteX1" fmla="*/ 751581 w 5573920"/>
                <a:gd name="connsiteY1" fmla="*/ 290388 h 1152527"/>
                <a:gd name="connsiteX2" fmla="*/ 729448 w 5573920"/>
                <a:gd name="connsiteY2" fmla="*/ 293399 h 1152527"/>
                <a:gd name="connsiteX3" fmla="*/ 710333 w 5573920"/>
                <a:gd name="connsiteY3" fmla="*/ 301429 h 1152527"/>
                <a:gd name="connsiteX4" fmla="*/ 698260 w 5573920"/>
                <a:gd name="connsiteY4" fmla="*/ 310462 h 1152527"/>
                <a:gd name="connsiteX5" fmla="*/ 689206 w 5573920"/>
                <a:gd name="connsiteY5" fmla="*/ 320499 h 1152527"/>
                <a:gd name="connsiteX6" fmla="*/ 680152 w 5573920"/>
                <a:gd name="connsiteY6" fmla="*/ 330536 h 1152527"/>
                <a:gd name="connsiteX7" fmla="*/ 671097 w 5573920"/>
                <a:gd name="connsiteY7" fmla="*/ 347599 h 1152527"/>
                <a:gd name="connsiteX8" fmla="*/ 666067 w 5573920"/>
                <a:gd name="connsiteY8" fmla="*/ 363658 h 1152527"/>
                <a:gd name="connsiteX9" fmla="*/ 664055 w 5573920"/>
                <a:gd name="connsiteY9" fmla="*/ 379717 h 1152527"/>
                <a:gd name="connsiteX10" fmla="*/ 663049 w 5573920"/>
                <a:gd name="connsiteY10" fmla="*/ 617594 h 1152527"/>
                <a:gd name="connsiteX11" fmla="*/ 666067 w 5573920"/>
                <a:gd name="connsiteY11" fmla="*/ 630642 h 1152527"/>
                <a:gd name="connsiteX12" fmla="*/ 672103 w 5573920"/>
                <a:gd name="connsiteY12" fmla="*/ 639675 h 1152527"/>
                <a:gd name="connsiteX13" fmla="*/ 681158 w 5573920"/>
                <a:gd name="connsiteY13" fmla="*/ 646701 h 1152527"/>
                <a:gd name="connsiteX14" fmla="*/ 691218 w 5573920"/>
                <a:gd name="connsiteY14" fmla="*/ 648708 h 1152527"/>
                <a:gd name="connsiteX15" fmla="*/ 703291 w 5573920"/>
                <a:gd name="connsiteY15" fmla="*/ 648708 h 1152527"/>
                <a:gd name="connsiteX16" fmla="*/ 716369 w 5573920"/>
                <a:gd name="connsiteY16" fmla="*/ 643690 h 1152527"/>
                <a:gd name="connsiteX17" fmla="*/ 722405 w 5573920"/>
                <a:gd name="connsiteY17" fmla="*/ 634657 h 1152527"/>
                <a:gd name="connsiteX18" fmla="*/ 727436 w 5573920"/>
                <a:gd name="connsiteY18" fmla="*/ 625623 h 1152527"/>
                <a:gd name="connsiteX19" fmla="*/ 727436 w 5573920"/>
                <a:gd name="connsiteY19" fmla="*/ 405813 h 1152527"/>
                <a:gd name="connsiteX20" fmla="*/ 743532 w 5573920"/>
                <a:gd name="connsiteY20" fmla="*/ 405813 h 1152527"/>
                <a:gd name="connsiteX21" fmla="*/ 743532 w 5573920"/>
                <a:gd name="connsiteY21" fmla="*/ 994985 h 1152527"/>
                <a:gd name="connsiteX22" fmla="*/ 748563 w 5573920"/>
                <a:gd name="connsiteY22" fmla="*/ 1011044 h 1152527"/>
                <a:gd name="connsiteX23" fmla="*/ 754599 w 5573920"/>
                <a:gd name="connsiteY23" fmla="*/ 1018070 h 1152527"/>
                <a:gd name="connsiteX24" fmla="*/ 763653 w 5573920"/>
                <a:gd name="connsiteY24" fmla="*/ 1025095 h 1152527"/>
                <a:gd name="connsiteX25" fmla="*/ 770695 w 5573920"/>
                <a:gd name="connsiteY25" fmla="*/ 1028107 h 1152527"/>
                <a:gd name="connsiteX26" fmla="*/ 782768 w 5573920"/>
                <a:gd name="connsiteY26" fmla="*/ 1030114 h 1152527"/>
                <a:gd name="connsiteX27" fmla="*/ 795846 w 5573920"/>
                <a:gd name="connsiteY27" fmla="*/ 1030114 h 1152527"/>
                <a:gd name="connsiteX28" fmla="*/ 807919 w 5573920"/>
                <a:gd name="connsiteY28" fmla="*/ 1026099 h 1152527"/>
                <a:gd name="connsiteX29" fmla="*/ 816973 w 5573920"/>
                <a:gd name="connsiteY29" fmla="*/ 1018070 h 1152527"/>
                <a:gd name="connsiteX30" fmla="*/ 824016 w 5573920"/>
                <a:gd name="connsiteY30" fmla="*/ 1010040 h 1152527"/>
                <a:gd name="connsiteX31" fmla="*/ 828040 w 5573920"/>
                <a:gd name="connsiteY31" fmla="*/ 998999 h 1152527"/>
                <a:gd name="connsiteX32" fmla="*/ 829046 w 5573920"/>
                <a:gd name="connsiteY32" fmla="*/ 988962 h 1152527"/>
                <a:gd name="connsiteX33" fmla="*/ 828040 w 5573920"/>
                <a:gd name="connsiteY33" fmla="*/ 645697 h 1152527"/>
                <a:gd name="connsiteX34" fmla="*/ 844136 w 5573920"/>
                <a:gd name="connsiteY34" fmla="*/ 646701 h 1152527"/>
                <a:gd name="connsiteX35" fmla="*/ 844136 w 5573920"/>
                <a:gd name="connsiteY35" fmla="*/ 988962 h 1152527"/>
                <a:gd name="connsiteX36" fmla="*/ 846149 w 5573920"/>
                <a:gd name="connsiteY36" fmla="*/ 1003014 h 1152527"/>
                <a:gd name="connsiteX37" fmla="*/ 850173 w 5573920"/>
                <a:gd name="connsiteY37" fmla="*/ 1012047 h 1152527"/>
                <a:gd name="connsiteX38" fmla="*/ 856209 w 5573920"/>
                <a:gd name="connsiteY38" fmla="*/ 1019073 h 1152527"/>
                <a:gd name="connsiteX39" fmla="*/ 865263 w 5573920"/>
                <a:gd name="connsiteY39" fmla="*/ 1026099 h 1152527"/>
                <a:gd name="connsiteX40" fmla="*/ 876330 w 5573920"/>
                <a:gd name="connsiteY40" fmla="*/ 1030114 h 1152527"/>
                <a:gd name="connsiteX41" fmla="*/ 886390 w 5573920"/>
                <a:gd name="connsiteY41" fmla="*/ 1030114 h 1152527"/>
                <a:gd name="connsiteX42" fmla="*/ 898463 w 5573920"/>
                <a:gd name="connsiteY42" fmla="*/ 1030114 h 1152527"/>
                <a:gd name="connsiteX43" fmla="*/ 908523 w 5573920"/>
                <a:gd name="connsiteY43" fmla="*/ 1026099 h 1152527"/>
                <a:gd name="connsiteX44" fmla="*/ 915565 w 5573920"/>
                <a:gd name="connsiteY44" fmla="*/ 1021081 h 1152527"/>
                <a:gd name="connsiteX45" fmla="*/ 921602 w 5573920"/>
                <a:gd name="connsiteY45" fmla="*/ 1014055 h 1152527"/>
                <a:gd name="connsiteX46" fmla="*/ 926632 w 5573920"/>
                <a:gd name="connsiteY46" fmla="*/ 1005022 h 1152527"/>
                <a:gd name="connsiteX47" fmla="*/ 929650 w 5573920"/>
                <a:gd name="connsiteY47" fmla="*/ 992977 h 1152527"/>
                <a:gd name="connsiteX48" fmla="*/ 929650 w 5573920"/>
                <a:gd name="connsiteY48" fmla="*/ 406817 h 1152527"/>
                <a:gd name="connsiteX49" fmla="*/ 944741 w 5573920"/>
                <a:gd name="connsiteY49" fmla="*/ 406817 h 1152527"/>
                <a:gd name="connsiteX50" fmla="*/ 943734 w 5573920"/>
                <a:gd name="connsiteY50" fmla="*/ 618597 h 1152527"/>
                <a:gd name="connsiteX51" fmla="*/ 947759 w 5573920"/>
                <a:gd name="connsiteY51" fmla="*/ 632649 h 1152527"/>
                <a:gd name="connsiteX52" fmla="*/ 954801 w 5573920"/>
                <a:gd name="connsiteY52" fmla="*/ 641683 h 1152527"/>
                <a:gd name="connsiteX53" fmla="*/ 962849 w 5573920"/>
                <a:gd name="connsiteY53" fmla="*/ 646701 h 1152527"/>
                <a:gd name="connsiteX54" fmla="*/ 971904 w 5573920"/>
                <a:gd name="connsiteY54" fmla="*/ 648708 h 1152527"/>
                <a:gd name="connsiteX55" fmla="*/ 982970 w 5573920"/>
                <a:gd name="connsiteY55" fmla="*/ 648708 h 1152527"/>
                <a:gd name="connsiteX56" fmla="*/ 993031 w 5573920"/>
                <a:gd name="connsiteY56" fmla="*/ 646701 h 1152527"/>
                <a:gd name="connsiteX57" fmla="*/ 999067 w 5573920"/>
                <a:gd name="connsiteY57" fmla="*/ 639675 h 1152527"/>
                <a:gd name="connsiteX58" fmla="*/ 1006109 w 5573920"/>
                <a:gd name="connsiteY58" fmla="*/ 631646 h 1152527"/>
                <a:gd name="connsiteX59" fmla="*/ 1009127 w 5573920"/>
                <a:gd name="connsiteY59" fmla="*/ 618597 h 1152527"/>
                <a:gd name="connsiteX60" fmla="*/ 1009127 w 5573920"/>
                <a:gd name="connsiteY60" fmla="*/ 383732 h 1152527"/>
                <a:gd name="connsiteX61" fmla="*/ 1006109 w 5573920"/>
                <a:gd name="connsiteY61" fmla="*/ 361650 h 1152527"/>
                <a:gd name="connsiteX62" fmla="*/ 1000073 w 5573920"/>
                <a:gd name="connsiteY62" fmla="*/ 346595 h 1152527"/>
                <a:gd name="connsiteX63" fmla="*/ 989006 w 5573920"/>
                <a:gd name="connsiteY63" fmla="*/ 326521 h 1152527"/>
                <a:gd name="connsiteX64" fmla="*/ 977940 w 5573920"/>
                <a:gd name="connsiteY64" fmla="*/ 314477 h 1152527"/>
                <a:gd name="connsiteX65" fmla="*/ 963855 w 5573920"/>
                <a:gd name="connsiteY65" fmla="*/ 303436 h 1152527"/>
                <a:gd name="connsiteX66" fmla="*/ 950777 w 5573920"/>
                <a:gd name="connsiteY66" fmla="*/ 296410 h 1152527"/>
                <a:gd name="connsiteX67" fmla="*/ 932668 w 5573920"/>
                <a:gd name="connsiteY67" fmla="*/ 290388 h 1152527"/>
                <a:gd name="connsiteX68" fmla="*/ 362198 w 5573920"/>
                <a:gd name="connsiteY68" fmla="*/ 289384 h 1152527"/>
                <a:gd name="connsiteX69" fmla="*/ 194189 w 5573920"/>
                <a:gd name="connsiteY69" fmla="*/ 290388 h 1152527"/>
                <a:gd name="connsiteX70" fmla="*/ 172056 w 5573920"/>
                <a:gd name="connsiteY70" fmla="*/ 293399 h 1152527"/>
                <a:gd name="connsiteX71" fmla="*/ 152941 w 5573920"/>
                <a:gd name="connsiteY71" fmla="*/ 301429 h 1152527"/>
                <a:gd name="connsiteX72" fmla="*/ 140868 w 5573920"/>
                <a:gd name="connsiteY72" fmla="*/ 310462 h 1152527"/>
                <a:gd name="connsiteX73" fmla="*/ 131814 w 5573920"/>
                <a:gd name="connsiteY73" fmla="*/ 320499 h 1152527"/>
                <a:gd name="connsiteX74" fmla="*/ 122760 w 5573920"/>
                <a:gd name="connsiteY74" fmla="*/ 330536 h 1152527"/>
                <a:gd name="connsiteX75" fmla="*/ 113705 w 5573920"/>
                <a:gd name="connsiteY75" fmla="*/ 347599 h 1152527"/>
                <a:gd name="connsiteX76" fmla="*/ 108675 w 5573920"/>
                <a:gd name="connsiteY76" fmla="*/ 363658 h 1152527"/>
                <a:gd name="connsiteX77" fmla="*/ 106663 w 5573920"/>
                <a:gd name="connsiteY77" fmla="*/ 379717 h 1152527"/>
                <a:gd name="connsiteX78" fmla="*/ 105657 w 5573920"/>
                <a:gd name="connsiteY78" fmla="*/ 617594 h 1152527"/>
                <a:gd name="connsiteX79" fmla="*/ 108675 w 5573920"/>
                <a:gd name="connsiteY79" fmla="*/ 630642 h 1152527"/>
                <a:gd name="connsiteX80" fmla="*/ 114711 w 5573920"/>
                <a:gd name="connsiteY80" fmla="*/ 639675 h 1152527"/>
                <a:gd name="connsiteX81" fmla="*/ 123766 w 5573920"/>
                <a:gd name="connsiteY81" fmla="*/ 646701 h 1152527"/>
                <a:gd name="connsiteX82" fmla="*/ 133826 w 5573920"/>
                <a:gd name="connsiteY82" fmla="*/ 648708 h 1152527"/>
                <a:gd name="connsiteX83" fmla="*/ 145899 w 5573920"/>
                <a:gd name="connsiteY83" fmla="*/ 648708 h 1152527"/>
                <a:gd name="connsiteX84" fmla="*/ 158977 w 5573920"/>
                <a:gd name="connsiteY84" fmla="*/ 643690 h 1152527"/>
                <a:gd name="connsiteX85" fmla="*/ 165013 w 5573920"/>
                <a:gd name="connsiteY85" fmla="*/ 634657 h 1152527"/>
                <a:gd name="connsiteX86" fmla="*/ 170044 w 5573920"/>
                <a:gd name="connsiteY86" fmla="*/ 625623 h 1152527"/>
                <a:gd name="connsiteX87" fmla="*/ 170044 w 5573920"/>
                <a:gd name="connsiteY87" fmla="*/ 405813 h 1152527"/>
                <a:gd name="connsiteX88" fmla="*/ 186140 w 5573920"/>
                <a:gd name="connsiteY88" fmla="*/ 405813 h 1152527"/>
                <a:gd name="connsiteX89" fmla="*/ 186140 w 5573920"/>
                <a:gd name="connsiteY89" fmla="*/ 994985 h 1152527"/>
                <a:gd name="connsiteX90" fmla="*/ 191171 w 5573920"/>
                <a:gd name="connsiteY90" fmla="*/ 1011044 h 1152527"/>
                <a:gd name="connsiteX91" fmla="*/ 197207 w 5573920"/>
                <a:gd name="connsiteY91" fmla="*/ 1018070 h 1152527"/>
                <a:gd name="connsiteX92" fmla="*/ 206261 w 5573920"/>
                <a:gd name="connsiteY92" fmla="*/ 1025095 h 1152527"/>
                <a:gd name="connsiteX93" fmla="*/ 213303 w 5573920"/>
                <a:gd name="connsiteY93" fmla="*/ 1028107 h 1152527"/>
                <a:gd name="connsiteX94" fmla="*/ 225376 w 5573920"/>
                <a:gd name="connsiteY94" fmla="*/ 1030114 h 1152527"/>
                <a:gd name="connsiteX95" fmla="*/ 238454 w 5573920"/>
                <a:gd name="connsiteY95" fmla="*/ 1030114 h 1152527"/>
                <a:gd name="connsiteX96" fmla="*/ 250527 w 5573920"/>
                <a:gd name="connsiteY96" fmla="*/ 1026099 h 1152527"/>
                <a:gd name="connsiteX97" fmla="*/ 259581 w 5573920"/>
                <a:gd name="connsiteY97" fmla="*/ 1018070 h 1152527"/>
                <a:gd name="connsiteX98" fmla="*/ 266624 w 5573920"/>
                <a:gd name="connsiteY98" fmla="*/ 1010040 h 1152527"/>
                <a:gd name="connsiteX99" fmla="*/ 270648 w 5573920"/>
                <a:gd name="connsiteY99" fmla="*/ 998999 h 1152527"/>
                <a:gd name="connsiteX100" fmla="*/ 271654 w 5573920"/>
                <a:gd name="connsiteY100" fmla="*/ 988962 h 1152527"/>
                <a:gd name="connsiteX101" fmla="*/ 270648 w 5573920"/>
                <a:gd name="connsiteY101" fmla="*/ 645697 h 1152527"/>
                <a:gd name="connsiteX102" fmla="*/ 286744 w 5573920"/>
                <a:gd name="connsiteY102" fmla="*/ 646701 h 1152527"/>
                <a:gd name="connsiteX103" fmla="*/ 286744 w 5573920"/>
                <a:gd name="connsiteY103" fmla="*/ 988962 h 1152527"/>
                <a:gd name="connsiteX104" fmla="*/ 288757 w 5573920"/>
                <a:gd name="connsiteY104" fmla="*/ 1003014 h 1152527"/>
                <a:gd name="connsiteX105" fmla="*/ 292781 w 5573920"/>
                <a:gd name="connsiteY105" fmla="*/ 1012047 h 1152527"/>
                <a:gd name="connsiteX106" fmla="*/ 298817 w 5573920"/>
                <a:gd name="connsiteY106" fmla="*/ 1019073 h 1152527"/>
                <a:gd name="connsiteX107" fmla="*/ 307871 w 5573920"/>
                <a:gd name="connsiteY107" fmla="*/ 1026099 h 1152527"/>
                <a:gd name="connsiteX108" fmla="*/ 318938 w 5573920"/>
                <a:gd name="connsiteY108" fmla="*/ 1030114 h 1152527"/>
                <a:gd name="connsiteX109" fmla="*/ 328998 w 5573920"/>
                <a:gd name="connsiteY109" fmla="*/ 1030114 h 1152527"/>
                <a:gd name="connsiteX110" fmla="*/ 341071 w 5573920"/>
                <a:gd name="connsiteY110" fmla="*/ 1030114 h 1152527"/>
                <a:gd name="connsiteX111" fmla="*/ 351131 w 5573920"/>
                <a:gd name="connsiteY111" fmla="*/ 1026099 h 1152527"/>
                <a:gd name="connsiteX112" fmla="*/ 358173 w 5573920"/>
                <a:gd name="connsiteY112" fmla="*/ 1021081 h 1152527"/>
                <a:gd name="connsiteX113" fmla="*/ 364210 w 5573920"/>
                <a:gd name="connsiteY113" fmla="*/ 1014055 h 1152527"/>
                <a:gd name="connsiteX114" fmla="*/ 369240 w 5573920"/>
                <a:gd name="connsiteY114" fmla="*/ 1005022 h 1152527"/>
                <a:gd name="connsiteX115" fmla="*/ 372258 w 5573920"/>
                <a:gd name="connsiteY115" fmla="*/ 992977 h 1152527"/>
                <a:gd name="connsiteX116" fmla="*/ 372258 w 5573920"/>
                <a:gd name="connsiteY116" fmla="*/ 406817 h 1152527"/>
                <a:gd name="connsiteX117" fmla="*/ 387349 w 5573920"/>
                <a:gd name="connsiteY117" fmla="*/ 406817 h 1152527"/>
                <a:gd name="connsiteX118" fmla="*/ 386342 w 5573920"/>
                <a:gd name="connsiteY118" fmla="*/ 618597 h 1152527"/>
                <a:gd name="connsiteX119" fmla="*/ 390367 w 5573920"/>
                <a:gd name="connsiteY119" fmla="*/ 632649 h 1152527"/>
                <a:gd name="connsiteX120" fmla="*/ 397409 w 5573920"/>
                <a:gd name="connsiteY120" fmla="*/ 641683 h 1152527"/>
                <a:gd name="connsiteX121" fmla="*/ 405457 w 5573920"/>
                <a:gd name="connsiteY121" fmla="*/ 646701 h 1152527"/>
                <a:gd name="connsiteX122" fmla="*/ 414512 w 5573920"/>
                <a:gd name="connsiteY122" fmla="*/ 648708 h 1152527"/>
                <a:gd name="connsiteX123" fmla="*/ 425578 w 5573920"/>
                <a:gd name="connsiteY123" fmla="*/ 648708 h 1152527"/>
                <a:gd name="connsiteX124" fmla="*/ 435639 w 5573920"/>
                <a:gd name="connsiteY124" fmla="*/ 646701 h 1152527"/>
                <a:gd name="connsiteX125" fmla="*/ 441675 w 5573920"/>
                <a:gd name="connsiteY125" fmla="*/ 639675 h 1152527"/>
                <a:gd name="connsiteX126" fmla="*/ 448717 w 5573920"/>
                <a:gd name="connsiteY126" fmla="*/ 631646 h 1152527"/>
                <a:gd name="connsiteX127" fmla="*/ 451735 w 5573920"/>
                <a:gd name="connsiteY127" fmla="*/ 618597 h 1152527"/>
                <a:gd name="connsiteX128" fmla="*/ 451735 w 5573920"/>
                <a:gd name="connsiteY128" fmla="*/ 383732 h 1152527"/>
                <a:gd name="connsiteX129" fmla="*/ 448717 w 5573920"/>
                <a:gd name="connsiteY129" fmla="*/ 361650 h 1152527"/>
                <a:gd name="connsiteX130" fmla="*/ 442681 w 5573920"/>
                <a:gd name="connsiteY130" fmla="*/ 346595 h 1152527"/>
                <a:gd name="connsiteX131" fmla="*/ 431614 w 5573920"/>
                <a:gd name="connsiteY131" fmla="*/ 326521 h 1152527"/>
                <a:gd name="connsiteX132" fmla="*/ 420548 w 5573920"/>
                <a:gd name="connsiteY132" fmla="*/ 314477 h 1152527"/>
                <a:gd name="connsiteX133" fmla="*/ 406463 w 5573920"/>
                <a:gd name="connsiteY133" fmla="*/ 303436 h 1152527"/>
                <a:gd name="connsiteX134" fmla="*/ 393385 w 5573920"/>
                <a:gd name="connsiteY134" fmla="*/ 296410 h 1152527"/>
                <a:gd name="connsiteX135" fmla="*/ 375276 w 5573920"/>
                <a:gd name="connsiteY135" fmla="*/ 290388 h 1152527"/>
                <a:gd name="connsiteX136" fmla="*/ 1476982 w 5573920"/>
                <a:gd name="connsiteY136" fmla="*/ 289383 h 1152527"/>
                <a:gd name="connsiteX137" fmla="*/ 1308973 w 5573920"/>
                <a:gd name="connsiteY137" fmla="*/ 290387 h 1152527"/>
                <a:gd name="connsiteX138" fmla="*/ 1286840 w 5573920"/>
                <a:gd name="connsiteY138" fmla="*/ 293398 h 1152527"/>
                <a:gd name="connsiteX139" fmla="*/ 1267725 w 5573920"/>
                <a:gd name="connsiteY139" fmla="*/ 301428 h 1152527"/>
                <a:gd name="connsiteX140" fmla="*/ 1255652 w 5573920"/>
                <a:gd name="connsiteY140" fmla="*/ 310461 h 1152527"/>
                <a:gd name="connsiteX141" fmla="*/ 1246598 w 5573920"/>
                <a:gd name="connsiteY141" fmla="*/ 320498 h 1152527"/>
                <a:gd name="connsiteX142" fmla="*/ 1237544 w 5573920"/>
                <a:gd name="connsiteY142" fmla="*/ 330535 h 1152527"/>
                <a:gd name="connsiteX143" fmla="*/ 1228489 w 5573920"/>
                <a:gd name="connsiteY143" fmla="*/ 347598 h 1152527"/>
                <a:gd name="connsiteX144" fmla="*/ 1223459 w 5573920"/>
                <a:gd name="connsiteY144" fmla="*/ 363657 h 1152527"/>
                <a:gd name="connsiteX145" fmla="*/ 1221447 w 5573920"/>
                <a:gd name="connsiteY145" fmla="*/ 379716 h 1152527"/>
                <a:gd name="connsiteX146" fmla="*/ 1220441 w 5573920"/>
                <a:gd name="connsiteY146" fmla="*/ 617593 h 1152527"/>
                <a:gd name="connsiteX147" fmla="*/ 1223459 w 5573920"/>
                <a:gd name="connsiteY147" fmla="*/ 630641 h 1152527"/>
                <a:gd name="connsiteX148" fmla="*/ 1229495 w 5573920"/>
                <a:gd name="connsiteY148" fmla="*/ 639674 h 1152527"/>
                <a:gd name="connsiteX149" fmla="*/ 1238550 w 5573920"/>
                <a:gd name="connsiteY149" fmla="*/ 646700 h 1152527"/>
                <a:gd name="connsiteX150" fmla="*/ 1248610 w 5573920"/>
                <a:gd name="connsiteY150" fmla="*/ 648707 h 1152527"/>
                <a:gd name="connsiteX151" fmla="*/ 1260683 w 5573920"/>
                <a:gd name="connsiteY151" fmla="*/ 648707 h 1152527"/>
                <a:gd name="connsiteX152" fmla="*/ 1273761 w 5573920"/>
                <a:gd name="connsiteY152" fmla="*/ 643689 h 1152527"/>
                <a:gd name="connsiteX153" fmla="*/ 1279797 w 5573920"/>
                <a:gd name="connsiteY153" fmla="*/ 634656 h 1152527"/>
                <a:gd name="connsiteX154" fmla="*/ 1284828 w 5573920"/>
                <a:gd name="connsiteY154" fmla="*/ 625622 h 1152527"/>
                <a:gd name="connsiteX155" fmla="*/ 1284828 w 5573920"/>
                <a:gd name="connsiteY155" fmla="*/ 405812 h 1152527"/>
                <a:gd name="connsiteX156" fmla="*/ 1300924 w 5573920"/>
                <a:gd name="connsiteY156" fmla="*/ 405812 h 1152527"/>
                <a:gd name="connsiteX157" fmla="*/ 1300924 w 5573920"/>
                <a:gd name="connsiteY157" fmla="*/ 994984 h 1152527"/>
                <a:gd name="connsiteX158" fmla="*/ 1305955 w 5573920"/>
                <a:gd name="connsiteY158" fmla="*/ 1011043 h 1152527"/>
                <a:gd name="connsiteX159" fmla="*/ 1311991 w 5573920"/>
                <a:gd name="connsiteY159" fmla="*/ 1018069 h 1152527"/>
                <a:gd name="connsiteX160" fmla="*/ 1321045 w 5573920"/>
                <a:gd name="connsiteY160" fmla="*/ 1025094 h 1152527"/>
                <a:gd name="connsiteX161" fmla="*/ 1328087 w 5573920"/>
                <a:gd name="connsiteY161" fmla="*/ 1028106 h 1152527"/>
                <a:gd name="connsiteX162" fmla="*/ 1340160 w 5573920"/>
                <a:gd name="connsiteY162" fmla="*/ 1030113 h 1152527"/>
                <a:gd name="connsiteX163" fmla="*/ 1353238 w 5573920"/>
                <a:gd name="connsiteY163" fmla="*/ 1030113 h 1152527"/>
                <a:gd name="connsiteX164" fmla="*/ 1365311 w 5573920"/>
                <a:gd name="connsiteY164" fmla="*/ 1026098 h 1152527"/>
                <a:gd name="connsiteX165" fmla="*/ 1374365 w 5573920"/>
                <a:gd name="connsiteY165" fmla="*/ 1018069 h 1152527"/>
                <a:gd name="connsiteX166" fmla="*/ 1381408 w 5573920"/>
                <a:gd name="connsiteY166" fmla="*/ 1010039 h 1152527"/>
                <a:gd name="connsiteX167" fmla="*/ 1385432 w 5573920"/>
                <a:gd name="connsiteY167" fmla="*/ 998998 h 1152527"/>
                <a:gd name="connsiteX168" fmla="*/ 1386438 w 5573920"/>
                <a:gd name="connsiteY168" fmla="*/ 988961 h 1152527"/>
                <a:gd name="connsiteX169" fmla="*/ 1385432 w 5573920"/>
                <a:gd name="connsiteY169" fmla="*/ 645696 h 1152527"/>
                <a:gd name="connsiteX170" fmla="*/ 1401528 w 5573920"/>
                <a:gd name="connsiteY170" fmla="*/ 646700 h 1152527"/>
                <a:gd name="connsiteX171" fmla="*/ 1401528 w 5573920"/>
                <a:gd name="connsiteY171" fmla="*/ 988961 h 1152527"/>
                <a:gd name="connsiteX172" fmla="*/ 1403541 w 5573920"/>
                <a:gd name="connsiteY172" fmla="*/ 1003013 h 1152527"/>
                <a:gd name="connsiteX173" fmla="*/ 1407565 w 5573920"/>
                <a:gd name="connsiteY173" fmla="*/ 1012046 h 1152527"/>
                <a:gd name="connsiteX174" fmla="*/ 1413601 w 5573920"/>
                <a:gd name="connsiteY174" fmla="*/ 1019072 h 1152527"/>
                <a:gd name="connsiteX175" fmla="*/ 1422655 w 5573920"/>
                <a:gd name="connsiteY175" fmla="*/ 1026098 h 1152527"/>
                <a:gd name="connsiteX176" fmla="*/ 1433722 w 5573920"/>
                <a:gd name="connsiteY176" fmla="*/ 1030113 h 1152527"/>
                <a:gd name="connsiteX177" fmla="*/ 1443782 w 5573920"/>
                <a:gd name="connsiteY177" fmla="*/ 1030113 h 1152527"/>
                <a:gd name="connsiteX178" fmla="*/ 1455855 w 5573920"/>
                <a:gd name="connsiteY178" fmla="*/ 1030113 h 1152527"/>
                <a:gd name="connsiteX179" fmla="*/ 1465915 w 5573920"/>
                <a:gd name="connsiteY179" fmla="*/ 1026098 h 1152527"/>
                <a:gd name="connsiteX180" fmla="*/ 1472957 w 5573920"/>
                <a:gd name="connsiteY180" fmla="*/ 1021080 h 1152527"/>
                <a:gd name="connsiteX181" fmla="*/ 1478994 w 5573920"/>
                <a:gd name="connsiteY181" fmla="*/ 1014054 h 1152527"/>
                <a:gd name="connsiteX182" fmla="*/ 1484024 w 5573920"/>
                <a:gd name="connsiteY182" fmla="*/ 1005021 h 1152527"/>
                <a:gd name="connsiteX183" fmla="*/ 1487042 w 5573920"/>
                <a:gd name="connsiteY183" fmla="*/ 992976 h 1152527"/>
                <a:gd name="connsiteX184" fmla="*/ 1487042 w 5573920"/>
                <a:gd name="connsiteY184" fmla="*/ 406816 h 1152527"/>
                <a:gd name="connsiteX185" fmla="*/ 1502133 w 5573920"/>
                <a:gd name="connsiteY185" fmla="*/ 406816 h 1152527"/>
                <a:gd name="connsiteX186" fmla="*/ 1501126 w 5573920"/>
                <a:gd name="connsiteY186" fmla="*/ 618596 h 1152527"/>
                <a:gd name="connsiteX187" fmla="*/ 1505151 w 5573920"/>
                <a:gd name="connsiteY187" fmla="*/ 632648 h 1152527"/>
                <a:gd name="connsiteX188" fmla="*/ 1512193 w 5573920"/>
                <a:gd name="connsiteY188" fmla="*/ 641682 h 1152527"/>
                <a:gd name="connsiteX189" fmla="*/ 1520241 w 5573920"/>
                <a:gd name="connsiteY189" fmla="*/ 646700 h 1152527"/>
                <a:gd name="connsiteX190" fmla="*/ 1529296 w 5573920"/>
                <a:gd name="connsiteY190" fmla="*/ 648707 h 1152527"/>
                <a:gd name="connsiteX191" fmla="*/ 1540362 w 5573920"/>
                <a:gd name="connsiteY191" fmla="*/ 648707 h 1152527"/>
                <a:gd name="connsiteX192" fmla="*/ 1550423 w 5573920"/>
                <a:gd name="connsiteY192" fmla="*/ 646700 h 1152527"/>
                <a:gd name="connsiteX193" fmla="*/ 1556459 w 5573920"/>
                <a:gd name="connsiteY193" fmla="*/ 639674 h 1152527"/>
                <a:gd name="connsiteX194" fmla="*/ 1563501 w 5573920"/>
                <a:gd name="connsiteY194" fmla="*/ 631645 h 1152527"/>
                <a:gd name="connsiteX195" fmla="*/ 1566519 w 5573920"/>
                <a:gd name="connsiteY195" fmla="*/ 618596 h 1152527"/>
                <a:gd name="connsiteX196" fmla="*/ 1566519 w 5573920"/>
                <a:gd name="connsiteY196" fmla="*/ 383731 h 1152527"/>
                <a:gd name="connsiteX197" fmla="*/ 1563501 w 5573920"/>
                <a:gd name="connsiteY197" fmla="*/ 361649 h 1152527"/>
                <a:gd name="connsiteX198" fmla="*/ 1557465 w 5573920"/>
                <a:gd name="connsiteY198" fmla="*/ 346594 h 1152527"/>
                <a:gd name="connsiteX199" fmla="*/ 1546398 w 5573920"/>
                <a:gd name="connsiteY199" fmla="*/ 326520 h 1152527"/>
                <a:gd name="connsiteX200" fmla="*/ 1535332 w 5573920"/>
                <a:gd name="connsiteY200" fmla="*/ 314476 h 1152527"/>
                <a:gd name="connsiteX201" fmla="*/ 1521247 w 5573920"/>
                <a:gd name="connsiteY201" fmla="*/ 303435 h 1152527"/>
                <a:gd name="connsiteX202" fmla="*/ 1508169 w 5573920"/>
                <a:gd name="connsiteY202" fmla="*/ 296409 h 1152527"/>
                <a:gd name="connsiteX203" fmla="*/ 1490060 w 5573920"/>
                <a:gd name="connsiteY203" fmla="*/ 290387 h 1152527"/>
                <a:gd name="connsiteX204" fmla="*/ 5378726 w 5573920"/>
                <a:gd name="connsiteY204" fmla="*/ 289382 h 1152527"/>
                <a:gd name="connsiteX205" fmla="*/ 5210717 w 5573920"/>
                <a:gd name="connsiteY205" fmla="*/ 290386 h 1152527"/>
                <a:gd name="connsiteX206" fmla="*/ 5188584 w 5573920"/>
                <a:gd name="connsiteY206" fmla="*/ 293397 h 1152527"/>
                <a:gd name="connsiteX207" fmla="*/ 5169469 w 5573920"/>
                <a:gd name="connsiteY207" fmla="*/ 301427 h 1152527"/>
                <a:gd name="connsiteX208" fmla="*/ 5157397 w 5573920"/>
                <a:gd name="connsiteY208" fmla="*/ 310460 h 1152527"/>
                <a:gd name="connsiteX209" fmla="*/ 5148342 w 5573920"/>
                <a:gd name="connsiteY209" fmla="*/ 320497 h 1152527"/>
                <a:gd name="connsiteX210" fmla="*/ 5139288 w 5573920"/>
                <a:gd name="connsiteY210" fmla="*/ 330534 h 1152527"/>
                <a:gd name="connsiteX211" fmla="*/ 5130234 w 5573920"/>
                <a:gd name="connsiteY211" fmla="*/ 347597 h 1152527"/>
                <a:gd name="connsiteX212" fmla="*/ 5125204 w 5573920"/>
                <a:gd name="connsiteY212" fmla="*/ 363656 h 1152527"/>
                <a:gd name="connsiteX213" fmla="*/ 5123191 w 5573920"/>
                <a:gd name="connsiteY213" fmla="*/ 379715 h 1152527"/>
                <a:gd name="connsiteX214" fmla="*/ 5122185 w 5573920"/>
                <a:gd name="connsiteY214" fmla="*/ 617592 h 1152527"/>
                <a:gd name="connsiteX215" fmla="*/ 5125204 w 5573920"/>
                <a:gd name="connsiteY215" fmla="*/ 630640 h 1152527"/>
                <a:gd name="connsiteX216" fmla="*/ 5131240 w 5573920"/>
                <a:gd name="connsiteY216" fmla="*/ 639673 h 1152527"/>
                <a:gd name="connsiteX217" fmla="*/ 5140294 w 5573920"/>
                <a:gd name="connsiteY217" fmla="*/ 646699 h 1152527"/>
                <a:gd name="connsiteX218" fmla="*/ 5150354 w 5573920"/>
                <a:gd name="connsiteY218" fmla="*/ 648706 h 1152527"/>
                <a:gd name="connsiteX219" fmla="*/ 5162427 w 5573920"/>
                <a:gd name="connsiteY219" fmla="*/ 648706 h 1152527"/>
                <a:gd name="connsiteX220" fmla="*/ 5175506 w 5573920"/>
                <a:gd name="connsiteY220" fmla="*/ 643688 h 1152527"/>
                <a:gd name="connsiteX221" fmla="*/ 5181542 w 5573920"/>
                <a:gd name="connsiteY221" fmla="*/ 634655 h 1152527"/>
                <a:gd name="connsiteX222" fmla="*/ 5186572 w 5573920"/>
                <a:gd name="connsiteY222" fmla="*/ 625621 h 1152527"/>
                <a:gd name="connsiteX223" fmla="*/ 5186572 w 5573920"/>
                <a:gd name="connsiteY223" fmla="*/ 405811 h 1152527"/>
                <a:gd name="connsiteX224" fmla="*/ 5202669 w 5573920"/>
                <a:gd name="connsiteY224" fmla="*/ 405811 h 1152527"/>
                <a:gd name="connsiteX225" fmla="*/ 5202669 w 5573920"/>
                <a:gd name="connsiteY225" fmla="*/ 994983 h 1152527"/>
                <a:gd name="connsiteX226" fmla="*/ 5207699 w 5573920"/>
                <a:gd name="connsiteY226" fmla="*/ 1011042 h 1152527"/>
                <a:gd name="connsiteX227" fmla="*/ 5213735 w 5573920"/>
                <a:gd name="connsiteY227" fmla="*/ 1018068 h 1152527"/>
                <a:gd name="connsiteX228" fmla="*/ 5222789 w 5573920"/>
                <a:gd name="connsiteY228" fmla="*/ 1025093 h 1152527"/>
                <a:gd name="connsiteX229" fmla="*/ 5229832 w 5573920"/>
                <a:gd name="connsiteY229" fmla="*/ 1028105 h 1152527"/>
                <a:gd name="connsiteX230" fmla="*/ 5241904 w 5573920"/>
                <a:gd name="connsiteY230" fmla="*/ 1030112 h 1152527"/>
                <a:gd name="connsiteX231" fmla="*/ 5254983 w 5573920"/>
                <a:gd name="connsiteY231" fmla="*/ 1030112 h 1152527"/>
                <a:gd name="connsiteX232" fmla="*/ 5267055 w 5573920"/>
                <a:gd name="connsiteY232" fmla="*/ 1026097 h 1152527"/>
                <a:gd name="connsiteX233" fmla="*/ 5276110 w 5573920"/>
                <a:gd name="connsiteY233" fmla="*/ 1018068 h 1152527"/>
                <a:gd name="connsiteX234" fmla="*/ 5283152 w 5573920"/>
                <a:gd name="connsiteY234" fmla="*/ 1010038 h 1152527"/>
                <a:gd name="connsiteX235" fmla="*/ 5287176 w 5573920"/>
                <a:gd name="connsiteY235" fmla="*/ 998997 h 1152527"/>
                <a:gd name="connsiteX236" fmla="*/ 5288182 w 5573920"/>
                <a:gd name="connsiteY236" fmla="*/ 988960 h 1152527"/>
                <a:gd name="connsiteX237" fmla="*/ 5287176 w 5573920"/>
                <a:gd name="connsiteY237" fmla="*/ 645695 h 1152527"/>
                <a:gd name="connsiteX238" fmla="*/ 5303273 w 5573920"/>
                <a:gd name="connsiteY238" fmla="*/ 646699 h 1152527"/>
                <a:gd name="connsiteX239" fmla="*/ 5303273 w 5573920"/>
                <a:gd name="connsiteY239" fmla="*/ 988960 h 1152527"/>
                <a:gd name="connsiteX240" fmla="*/ 5305285 w 5573920"/>
                <a:gd name="connsiteY240" fmla="*/ 1003012 h 1152527"/>
                <a:gd name="connsiteX241" fmla="*/ 5309309 w 5573920"/>
                <a:gd name="connsiteY241" fmla="*/ 1012045 h 1152527"/>
                <a:gd name="connsiteX242" fmla="*/ 5315345 w 5573920"/>
                <a:gd name="connsiteY242" fmla="*/ 1019071 h 1152527"/>
                <a:gd name="connsiteX243" fmla="*/ 5324400 w 5573920"/>
                <a:gd name="connsiteY243" fmla="*/ 1026097 h 1152527"/>
                <a:gd name="connsiteX244" fmla="*/ 5335466 w 5573920"/>
                <a:gd name="connsiteY244" fmla="*/ 1030112 h 1152527"/>
                <a:gd name="connsiteX245" fmla="*/ 5345527 w 5573920"/>
                <a:gd name="connsiteY245" fmla="*/ 1030112 h 1152527"/>
                <a:gd name="connsiteX246" fmla="*/ 5357599 w 5573920"/>
                <a:gd name="connsiteY246" fmla="*/ 1030112 h 1152527"/>
                <a:gd name="connsiteX247" fmla="*/ 5367660 w 5573920"/>
                <a:gd name="connsiteY247" fmla="*/ 1026097 h 1152527"/>
                <a:gd name="connsiteX248" fmla="*/ 5374702 w 5573920"/>
                <a:gd name="connsiteY248" fmla="*/ 1021079 h 1152527"/>
                <a:gd name="connsiteX249" fmla="*/ 5380738 w 5573920"/>
                <a:gd name="connsiteY249" fmla="*/ 1014053 h 1152527"/>
                <a:gd name="connsiteX250" fmla="*/ 5385768 w 5573920"/>
                <a:gd name="connsiteY250" fmla="*/ 1005020 h 1152527"/>
                <a:gd name="connsiteX251" fmla="*/ 5388786 w 5573920"/>
                <a:gd name="connsiteY251" fmla="*/ 992975 h 1152527"/>
                <a:gd name="connsiteX252" fmla="*/ 5388786 w 5573920"/>
                <a:gd name="connsiteY252" fmla="*/ 406815 h 1152527"/>
                <a:gd name="connsiteX253" fmla="*/ 5403877 w 5573920"/>
                <a:gd name="connsiteY253" fmla="*/ 406815 h 1152527"/>
                <a:gd name="connsiteX254" fmla="*/ 5402871 w 5573920"/>
                <a:gd name="connsiteY254" fmla="*/ 618595 h 1152527"/>
                <a:gd name="connsiteX255" fmla="*/ 5406895 w 5573920"/>
                <a:gd name="connsiteY255" fmla="*/ 632647 h 1152527"/>
                <a:gd name="connsiteX256" fmla="*/ 5413937 w 5573920"/>
                <a:gd name="connsiteY256" fmla="*/ 641681 h 1152527"/>
                <a:gd name="connsiteX257" fmla="*/ 5421986 w 5573920"/>
                <a:gd name="connsiteY257" fmla="*/ 646699 h 1152527"/>
                <a:gd name="connsiteX258" fmla="*/ 5431040 w 5573920"/>
                <a:gd name="connsiteY258" fmla="*/ 648706 h 1152527"/>
                <a:gd name="connsiteX259" fmla="*/ 5442107 w 5573920"/>
                <a:gd name="connsiteY259" fmla="*/ 648706 h 1152527"/>
                <a:gd name="connsiteX260" fmla="*/ 5452167 w 5573920"/>
                <a:gd name="connsiteY260" fmla="*/ 646699 h 1152527"/>
                <a:gd name="connsiteX261" fmla="*/ 5458203 w 5573920"/>
                <a:gd name="connsiteY261" fmla="*/ 639673 h 1152527"/>
                <a:gd name="connsiteX262" fmla="*/ 5465246 w 5573920"/>
                <a:gd name="connsiteY262" fmla="*/ 631644 h 1152527"/>
                <a:gd name="connsiteX263" fmla="*/ 5468264 w 5573920"/>
                <a:gd name="connsiteY263" fmla="*/ 618595 h 1152527"/>
                <a:gd name="connsiteX264" fmla="*/ 5468264 w 5573920"/>
                <a:gd name="connsiteY264" fmla="*/ 383730 h 1152527"/>
                <a:gd name="connsiteX265" fmla="*/ 5465246 w 5573920"/>
                <a:gd name="connsiteY265" fmla="*/ 361648 h 1152527"/>
                <a:gd name="connsiteX266" fmla="*/ 5459209 w 5573920"/>
                <a:gd name="connsiteY266" fmla="*/ 346593 h 1152527"/>
                <a:gd name="connsiteX267" fmla="*/ 5448143 w 5573920"/>
                <a:gd name="connsiteY267" fmla="*/ 326519 h 1152527"/>
                <a:gd name="connsiteX268" fmla="*/ 5437076 w 5573920"/>
                <a:gd name="connsiteY268" fmla="*/ 314475 h 1152527"/>
                <a:gd name="connsiteX269" fmla="*/ 5422992 w 5573920"/>
                <a:gd name="connsiteY269" fmla="*/ 303434 h 1152527"/>
                <a:gd name="connsiteX270" fmla="*/ 5409913 w 5573920"/>
                <a:gd name="connsiteY270" fmla="*/ 296408 h 1152527"/>
                <a:gd name="connsiteX271" fmla="*/ 5391804 w 5573920"/>
                <a:gd name="connsiteY271" fmla="*/ 290386 h 1152527"/>
                <a:gd name="connsiteX272" fmla="*/ 4821334 w 5573920"/>
                <a:gd name="connsiteY272" fmla="*/ 289382 h 1152527"/>
                <a:gd name="connsiteX273" fmla="*/ 4653324 w 5573920"/>
                <a:gd name="connsiteY273" fmla="*/ 290386 h 1152527"/>
                <a:gd name="connsiteX274" fmla="*/ 4631192 w 5573920"/>
                <a:gd name="connsiteY274" fmla="*/ 293397 h 1152527"/>
                <a:gd name="connsiteX275" fmla="*/ 4612077 w 5573920"/>
                <a:gd name="connsiteY275" fmla="*/ 301427 h 1152527"/>
                <a:gd name="connsiteX276" fmla="*/ 4600004 w 5573920"/>
                <a:gd name="connsiteY276" fmla="*/ 310460 h 1152527"/>
                <a:gd name="connsiteX277" fmla="*/ 4590950 w 5573920"/>
                <a:gd name="connsiteY277" fmla="*/ 320497 h 1152527"/>
                <a:gd name="connsiteX278" fmla="*/ 4581895 w 5573920"/>
                <a:gd name="connsiteY278" fmla="*/ 330534 h 1152527"/>
                <a:gd name="connsiteX279" fmla="*/ 4572841 w 5573920"/>
                <a:gd name="connsiteY279" fmla="*/ 347597 h 1152527"/>
                <a:gd name="connsiteX280" fmla="*/ 4567811 w 5573920"/>
                <a:gd name="connsiteY280" fmla="*/ 363656 h 1152527"/>
                <a:gd name="connsiteX281" fmla="*/ 4565799 w 5573920"/>
                <a:gd name="connsiteY281" fmla="*/ 379715 h 1152527"/>
                <a:gd name="connsiteX282" fmla="*/ 4564793 w 5573920"/>
                <a:gd name="connsiteY282" fmla="*/ 617592 h 1152527"/>
                <a:gd name="connsiteX283" fmla="*/ 4567811 w 5573920"/>
                <a:gd name="connsiteY283" fmla="*/ 630640 h 1152527"/>
                <a:gd name="connsiteX284" fmla="*/ 4573847 w 5573920"/>
                <a:gd name="connsiteY284" fmla="*/ 639673 h 1152527"/>
                <a:gd name="connsiteX285" fmla="*/ 4582902 w 5573920"/>
                <a:gd name="connsiteY285" fmla="*/ 646699 h 1152527"/>
                <a:gd name="connsiteX286" fmla="*/ 4592962 w 5573920"/>
                <a:gd name="connsiteY286" fmla="*/ 648706 h 1152527"/>
                <a:gd name="connsiteX287" fmla="*/ 4605035 w 5573920"/>
                <a:gd name="connsiteY287" fmla="*/ 648706 h 1152527"/>
                <a:gd name="connsiteX288" fmla="*/ 4618113 w 5573920"/>
                <a:gd name="connsiteY288" fmla="*/ 643688 h 1152527"/>
                <a:gd name="connsiteX289" fmla="*/ 4624149 w 5573920"/>
                <a:gd name="connsiteY289" fmla="*/ 634655 h 1152527"/>
                <a:gd name="connsiteX290" fmla="*/ 4629180 w 5573920"/>
                <a:gd name="connsiteY290" fmla="*/ 625621 h 1152527"/>
                <a:gd name="connsiteX291" fmla="*/ 4629180 w 5573920"/>
                <a:gd name="connsiteY291" fmla="*/ 405811 h 1152527"/>
                <a:gd name="connsiteX292" fmla="*/ 4645276 w 5573920"/>
                <a:gd name="connsiteY292" fmla="*/ 405811 h 1152527"/>
                <a:gd name="connsiteX293" fmla="*/ 4645276 w 5573920"/>
                <a:gd name="connsiteY293" fmla="*/ 994983 h 1152527"/>
                <a:gd name="connsiteX294" fmla="*/ 4650306 w 5573920"/>
                <a:gd name="connsiteY294" fmla="*/ 1011042 h 1152527"/>
                <a:gd name="connsiteX295" fmla="*/ 4656343 w 5573920"/>
                <a:gd name="connsiteY295" fmla="*/ 1018068 h 1152527"/>
                <a:gd name="connsiteX296" fmla="*/ 4665397 w 5573920"/>
                <a:gd name="connsiteY296" fmla="*/ 1025093 h 1152527"/>
                <a:gd name="connsiteX297" fmla="*/ 4672439 w 5573920"/>
                <a:gd name="connsiteY297" fmla="*/ 1028105 h 1152527"/>
                <a:gd name="connsiteX298" fmla="*/ 4684512 w 5573920"/>
                <a:gd name="connsiteY298" fmla="*/ 1030112 h 1152527"/>
                <a:gd name="connsiteX299" fmla="*/ 4697590 w 5573920"/>
                <a:gd name="connsiteY299" fmla="*/ 1030112 h 1152527"/>
                <a:gd name="connsiteX300" fmla="*/ 4709663 w 5573920"/>
                <a:gd name="connsiteY300" fmla="*/ 1026097 h 1152527"/>
                <a:gd name="connsiteX301" fmla="*/ 4718717 w 5573920"/>
                <a:gd name="connsiteY301" fmla="*/ 1018068 h 1152527"/>
                <a:gd name="connsiteX302" fmla="*/ 4725760 w 5573920"/>
                <a:gd name="connsiteY302" fmla="*/ 1010038 h 1152527"/>
                <a:gd name="connsiteX303" fmla="*/ 4729784 w 5573920"/>
                <a:gd name="connsiteY303" fmla="*/ 998997 h 1152527"/>
                <a:gd name="connsiteX304" fmla="*/ 4730790 w 5573920"/>
                <a:gd name="connsiteY304" fmla="*/ 988960 h 1152527"/>
                <a:gd name="connsiteX305" fmla="*/ 4729784 w 5573920"/>
                <a:gd name="connsiteY305" fmla="*/ 645695 h 1152527"/>
                <a:gd name="connsiteX306" fmla="*/ 4745880 w 5573920"/>
                <a:gd name="connsiteY306" fmla="*/ 646699 h 1152527"/>
                <a:gd name="connsiteX307" fmla="*/ 4745880 w 5573920"/>
                <a:gd name="connsiteY307" fmla="*/ 988960 h 1152527"/>
                <a:gd name="connsiteX308" fmla="*/ 4747892 w 5573920"/>
                <a:gd name="connsiteY308" fmla="*/ 1003012 h 1152527"/>
                <a:gd name="connsiteX309" fmla="*/ 4751917 w 5573920"/>
                <a:gd name="connsiteY309" fmla="*/ 1012045 h 1152527"/>
                <a:gd name="connsiteX310" fmla="*/ 4757953 w 5573920"/>
                <a:gd name="connsiteY310" fmla="*/ 1019071 h 1152527"/>
                <a:gd name="connsiteX311" fmla="*/ 4767007 w 5573920"/>
                <a:gd name="connsiteY311" fmla="*/ 1026097 h 1152527"/>
                <a:gd name="connsiteX312" fmla="*/ 4778074 w 5573920"/>
                <a:gd name="connsiteY312" fmla="*/ 1030112 h 1152527"/>
                <a:gd name="connsiteX313" fmla="*/ 4788134 w 5573920"/>
                <a:gd name="connsiteY313" fmla="*/ 1030112 h 1152527"/>
                <a:gd name="connsiteX314" fmla="*/ 4800206 w 5573920"/>
                <a:gd name="connsiteY314" fmla="*/ 1030112 h 1152527"/>
                <a:gd name="connsiteX315" fmla="*/ 4810267 w 5573920"/>
                <a:gd name="connsiteY315" fmla="*/ 1026097 h 1152527"/>
                <a:gd name="connsiteX316" fmla="*/ 4817309 w 5573920"/>
                <a:gd name="connsiteY316" fmla="*/ 1021079 h 1152527"/>
                <a:gd name="connsiteX317" fmla="*/ 4823345 w 5573920"/>
                <a:gd name="connsiteY317" fmla="*/ 1014053 h 1152527"/>
                <a:gd name="connsiteX318" fmla="*/ 4828376 w 5573920"/>
                <a:gd name="connsiteY318" fmla="*/ 1005020 h 1152527"/>
                <a:gd name="connsiteX319" fmla="*/ 4831394 w 5573920"/>
                <a:gd name="connsiteY319" fmla="*/ 992975 h 1152527"/>
                <a:gd name="connsiteX320" fmla="*/ 4831394 w 5573920"/>
                <a:gd name="connsiteY320" fmla="*/ 406815 h 1152527"/>
                <a:gd name="connsiteX321" fmla="*/ 4846484 w 5573920"/>
                <a:gd name="connsiteY321" fmla="*/ 406815 h 1152527"/>
                <a:gd name="connsiteX322" fmla="*/ 4845478 w 5573920"/>
                <a:gd name="connsiteY322" fmla="*/ 618595 h 1152527"/>
                <a:gd name="connsiteX323" fmla="*/ 4849502 w 5573920"/>
                <a:gd name="connsiteY323" fmla="*/ 632647 h 1152527"/>
                <a:gd name="connsiteX324" fmla="*/ 4856545 w 5573920"/>
                <a:gd name="connsiteY324" fmla="*/ 641681 h 1152527"/>
                <a:gd name="connsiteX325" fmla="*/ 4864593 w 5573920"/>
                <a:gd name="connsiteY325" fmla="*/ 646699 h 1152527"/>
                <a:gd name="connsiteX326" fmla="*/ 4873648 w 5573920"/>
                <a:gd name="connsiteY326" fmla="*/ 648706 h 1152527"/>
                <a:gd name="connsiteX327" fmla="*/ 4884714 w 5573920"/>
                <a:gd name="connsiteY327" fmla="*/ 648706 h 1152527"/>
                <a:gd name="connsiteX328" fmla="*/ 4894774 w 5573920"/>
                <a:gd name="connsiteY328" fmla="*/ 646699 h 1152527"/>
                <a:gd name="connsiteX329" fmla="*/ 4900811 w 5573920"/>
                <a:gd name="connsiteY329" fmla="*/ 639673 h 1152527"/>
                <a:gd name="connsiteX330" fmla="*/ 4907853 w 5573920"/>
                <a:gd name="connsiteY330" fmla="*/ 631644 h 1152527"/>
                <a:gd name="connsiteX331" fmla="*/ 4910871 w 5573920"/>
                <a:gd name="connsiteY331" fmla="*/ 618595 h 1152527"/>
                <a:gd name="connsiteX332" fmla="*/ 4910871 w 5573920"/>
                <a:gd name="connsiteY332" fmla="*/ 383730 h 1152527"/>
                <a:gd name="connsiteX333" fmla="*/ 4907853 w 5573920"/>
                <a:gd name="connsiteY333" fmla="*/ 361648 h 1152527"/>
                <a:gd name="connsiteX334" fmla="*/ 4901817 w 5573920"/>
                <a:gd name="connsiteY334" fmla="*/ 346593 h 1152527"/>
                <a:gd name="connsiteX335" fmla="*/ 4890750 w 5573920"/>
                <a:gd name="connsiteY335" fmla="*/ 326519 h 1152527"/>
                <a:gd name="connsiteX336" fmla="*/ 4879684 w 5573920"/>
                <a:gd name="connsiteY336" fmla="*/ 314475 h 1152527"/>
                <a:gd name="connsiteX337" fmla="*/ 4865599 w 5573920"/>
                <a:gd name="connsiteY337" fmla="*/ 303434 h 1152527"/>
                <a:gd name="connsiteX338" fmla="*/ 4852521 w 5573920"/>
                <a:gd name="connsiteY338" fmla="*/ 296408 h 1152527"/>
                <a:gd name="connsiteX339" fmla="*/ 4834412 w 5573920"/>
                <a:gd name="connsiteY339" fmla="*/ 290386 h 1152527"/>
                <a:gd name="connsiteX340" fmla="*/ 4263942 w 5573920"/>
                <a:gd name="connsiteY340" fmla="*/ 289382 h 1152527"/>
                <a:gd name="connsiteX341" fmla="*/ 4095932 w 5573920"/>
                <a:gd name="connsiteY341" fmla="*/ 290386 h 1152527"/>
                <a:gd name="connsiteX342" fmla="*/ 4073800 w 5573920"/>
                <a:gd name="connsiteY342" fmla="*/ 293397 h 1152527"/>
                <a:gd name="connsiteX343" fmla="*/ 4054685 w 5573920"/>
                <a:gd name="connsiteY343" fmla="*/ 301427 h 1152527"/>
                <a:gd name="connsiteX344" fmla="*/ 4042612 w 5573920"/>
                <a:gd name="connsiteY344" fmla="*/ 310460 h 1152527"/>
                <a:gd name="connsiteX345" fmla="*/ 4033558 w 5573920"/>
                <a:gd name="connsiteY345" fmla="*/ 320497 h 1152527"/>
                <a:gd name="connsiteX346" fmla="*/ 4024503 w 5573920"/>
                <a:gd name="connsiteY346" fmla="*/ 330534 h 1152527"/>
                <a:gd name="connsiteX347" fmla="*/ 4015449 w 5573920"/>
                <a:gd name="connsiteY347" fmla="*/ 347597 h 1152527"/>
                <a:gd name="connsiteX348" fmla="*/ 4010419 w 5573920"/>
                <a:gd name="connsiteY348" fmla="*/ 363656 h 1152527"/>
                <a:gd name="connsiteX349" fmla="*/ 4008407 w 5573920"/>
                <a:gd name="connsiteY349" fmla="*/ 379715 h 1152527"/>
                <a:gd name="connsiteX350" fmla="*/ 4007401 w 5573920"/>
                <a:gd name="connsiteY350" fmla="*/ 617592 h 1152527"/>
                <a:gd name="connsiteX351" fmla="*/ 4010419 w 5573920"/>
                <a:gd name="connsiteY351" fmla="*/ 630640 h 1152527"/>
                <a:gd name="connsiteX352" fmla="*/ 4016455 w 5573920"/>
                <a:gd name="connsiteY352" fmla="*/ 639673 h 1152527"/>
                <a:gd name="connsiteX353" fmla="*/ 4025510 w 5573920"/>
                <a:gd name="connsiteY353" fmla="*/ 646699 h 1152527"/>
                <a:gd name="connsiteX354" fmla="*/ 4035570 w 5573920"/>
                <a:gd name="connsiteY354" fmla="*/ 648706 h 1152527"/>
                <a:gd name="connsiteX355" fmla="*/ 4047643 w 5573920"/>
                <a:gd name="connsiteY355" fmla="*/ 648706 h 1152527"/>
                <a:gd name="connsiteX356" fmla="*/ 4060721 w 5573920"/>
                <a:gd name="connsiteY356" fmla="*/ 643688 h 1152527"/>
                <a:gd name="connsiteX357" fmla="*/ 4066757 w 5573920"/>
                <a:gd name="connsiteY357" fmla="*/ 634655 h 1152527"/>
                <a:gd name="connsiteX358" fmla="*/ 4071788 w 5573920"/>
                <a:gd name="connsiteY358" fmla="*/ 625621 h 1152527"/>
                <a:gd name="connsiteX359" fmla="*/ 4071788 w 5573920"/>
                <a:gd name="connsiteY359" fmla="*/ 405811 h 1152527"/>
                <a:gd name="connsiteX360" fmla="*/ 4087884 w 5573920"/>
                <a:gd name="connsiteY360" fmla="*/ 405811 h 1152527"/>
                <a:gd name="connsiteX361" fmla="*/ 4087884 w 5573920"/>
                <a:gd name="connsiteY361" fmla="*/ 994983 h 1152527"/>
                <a:gd name="connsiteX362" fmla="*/ 4092914 w 5573920"/>
                <a:gd name="connsiteY362" fmla="*/ 1011042 h 1152527"/>
                <a:gd name="connsiteX363" fmla="*/ 4098951 w 5573920"/>
                <a:gd name="connsiteY363" fmla="*/ 1018068 h 1152527"/>
                <a:gd name="connsiteX364" fmla="*/ 4108005 w 5573920"/>
                <a:gd name="connsiteY364" fmla="*/ 1025093 h 1152527"/>
                <a:gd name="connsiteX365" fmla="*/ 4115047 w 5573920"/>
                <a:gd name="connsiteY365" fmla="*/ 1028105 h 1152527"/>
                <a:gd name="connsiteX366" fmla="*/ 4127120 w 5573920"/>
                <a:gd name="connsiteY366" fmla="*/ 1030112 h 1152527"/>
                <a:gd name="connsiteX367" fmla="*/ 4140198 w 5573920"/>
                <a:gd name="connsiteY367" fmla="*/ 1030112 h 1152527"/>
                <a:gd name="connsiteX368" fmla="*/ 4152271 w 5573920"/>
                <a:gd name="connsiteY368" fmla="*/ 1026097 h 1152527"/>
                <a:gd name="connsiteX369" fmla="*/ 4161325 w 5573920"/>
                <a:gd name="connsiteY369" fmla="*/ 1018068 h 1152527"/>
                <a:gd name="connsiteX370" fmla="*/ 4168368 w 5573920"/>
                <a:gd name="connsiteY370" fmla="*/ 1010038 h 1152527"/>
                <a:gd name="connsiteX371" fmla="*/ 4172392 w 5573920"/>
                <a:gd name="connsiteY371" fmla="*/ 998997 h 1152527"/>
                <a:gd name="connsiteX372" fmla="*/ 4173398 w 5573920"/>
                <a:gd name="connsiteY372" fmla="*/ 988960 h 1152527"/>
                <a:gd name="connsiteX373" fmla="*/ 4172392 w 5573920"/>
                <a:gd name="connsiteY373" fmla="*/ 645695 h 1152527"/>
                <a:gd name="connsiteX374" fmla="*/ 4188488 w 5573920"/>
                <a:gd name="connsiteY374" fmla="*/ 646699 h 1152527"/>
                <a:gd name="connsiteX375" fmla="*/ 4188488 w 5573920"/>
                <a:gd name="connsiteY375" fmla="*/ 988960 h 1152527"/>
                <a:gd name="connsiteX376" fmla="*/ 4190500 w 5573920"/>
                <a:gd name="connsiteY376" fmla="*/ 1003012 h 1152527"/>
                <a:gd name="connsiteX377" fmla="*/ 4194525 w 5573920"/>
                <a:gd name="connsiteY377" fmla="*/ 1012045 h 1152527"/>
                <a:gd name="connsiteX378" fmla="*/ 4200561 w 5573920"/>
                <a:gd name="connsiteY378" fmla="*/ 1019071 h 1152527"/>
                <a:gd name="connsiteX379" fmla="*/ 4209615 w 5573920"/>
                <a:gd name="connsiteY379" fmla="*/ 1026097 h 1152527"/>
                <a:gd name="connsiteX380" fmla="*/ 4220682 w 5573920"/>
                <a:gd name="connsiteY380" fmla="*/ 1030112 h 1152527"/>
                <a:gd name="connsiteX381" fmla="*/ 4230742 w 5573920"/>
                <a:gd name="connsiteY381" fmla="*/ 1030112 h 1152527"/>
                <a:gd name="connsiteX382" fmla="*/ 4242814 w 5573920"/>
                <a:gd name="connsiteY382" fmla="*/ 1030112 h 1152527"/>
                <a:gd name="connsiteX383" fmla="*/ 4252875 w 5573920"/>
                <a:gd name="connsiteY383" fmla="*/ 1026097 h 1152527"/>
                <a:gd name="connsiteX384" fmla="*/ 4259917 w 5573920"/>
                <a:gd name="connsiteY384" fmla="*/ 1021079 h 1152527"/>
                <a:gd name="connsiteX385" fmla="*/ 4265953 w 5573920"/>
                <a:gd name="connsiteY385" fmla="*/ 1014053 h 1152527"/>
                <a:gd name="connsiteX386" fmla="*/ 4270984 w 5573920"/>
                <a:gd name="connsiteY386" fmla="*/ 1005020 h 1152527"/>
                <a:gd name="connsiteX387" fmla="*/ 4274002 w 5573920"/>
                <a:gd name="connsiteY387" fmla="*/ 992975 h 1152527"/>
                <a:gd name="connsiteX388" fmla="*/ 4274002 w 5573920"/>
                <a:gd name="connsiteY388" fmla="*/ 406815 h 1152527"/>
                <a:gd name="connsiteX389" fmla="*/ 4289092 w 5573920"/>
                <a:gd name="connsiteY389" fmla="*/ 406815 h 1152527"/>
                <a:gd name="connsiteX390" fmla="*/ 4288086 w 5573920"/>
                <a:gd name="connsiteY390" fmla="*/ 618595 h 1152527"/>
                <a:gd name="connsiteX391" fmla="*/ 4292110 w 5573920"/>
                <a:gd name="connsiteY391" fmla="*/ 632647 h 1152527"/>
                <a:gd name="connsiteX392" fmla="*/ 4299153 w 5573920"/>
                <a:gd name="connsiteY392" fmla="*/ 641681 h 1152527"/>
                <a:gd name="connsiteX393" fmla="*/ 4307201 w 5573920"/>
                <a:gd name="connsiteY393" fmla="*/ 646699 h 1152527"/>
                <a:gd name="connsiteX394" fmla="*/ 4316256 w 5573920"/>
                <a:gd name="connsiteY394" fmla="*/ 648706 h 1152527"/>
                <a:gd name="connsiteX395" fmla="*/ 4327322 w 5573920"/>
                <a:gd name="connsiteY395" fmla="*/ 648706 h 1152527"/>
                <a:gd name="connsiteX396" fmla="*/ 4337382 w 5573920"/>
                <a:gd name="connsiteY396" fmla="*/ 646699 h 1152527"/>
                <a:gd name="connsiteX397" fmla="*/ 4343419 w 5573920"/>
                <a:gd name="connsiteY397" fmla="*/ 639673 h 1152527"/>
                <a:gd name="connsiteX398" fmla="*/ 4350461 w 5573920"/>
                <a:gd name="connsiteY398" fmla="*/ 631644 h 1152527"/>
                <a:gd name="connsiteX399" fmla="*/ 4353479 w 5573920"/>
                <a:gd name="connsiteY399" fmla="*/ 618595 h 1152527"/>
                <a:gd name="connsiteX400" fmla="*/ 4353479 w 5573920"/>
                <a:gd name="connsiteY400" fmla="*/ 383730 h 1152527"/>
                <a:gd name="connsiteX401" fmla="*/ 4350461 w 5573920"/>
                <a:gd name="connsiteY401" fmla="*/ 361648 h 1152527"/>
                <a:gd name="connsiteX402" fmla="*/ 4344425 w 5573920"/>
                <a:gd name="connsiteY402" fmla="*/ 346593 h 1152527"/>
                <a:gd name="connsiteX403" fmla="*/ 4333358 w 5573920"/>
                <a:gd name="connsiteY403" fmla="*/ 326519 h 1152527"/>
                <a:gd name="connsiteX404" fmla="*/ 4322292 w 5573920"/>
                <a:gd name="connsiteY404" fmla="*/ 314475 h 1152527"/>
                <a:gd name="connsiteX405" fmla="*/ 4308207 w 5573920"/>
                <a:gd name="connsiteY405" fmla="*/ 303434 h 1152527"/>
                <a:gd name="connsiteX406" fmla="*/ 4295129 w 5573920"/>
                <a:gd name="connsiteY406" fmla="*/ 296408 h 1152527"/>
                <a:gd name="connsiteX407" fmla="*/ 4277020 w 5573920"/>
                <a:gd name="connsiteY407" fmla="*/ 290386 h 1152527"/>
                <a:gd name="connsiteX408" fmla="*/ 3706550 w 5573920"/>
                <a:gd name="connsiteY408" fmla="*/ 289382 h 1152527"/>
                <a:gd name="connsiteX409" fmla="*/ 3538540 w 5573920"/>
                <a:gd name="connsiteY409" fmla="*/ 290386 h 1152527"/>
                <a:gd name="connsiteX410" fmla="*/ 3516408 w 5573920"/>
                <a:gd name="connsiteY410" fmla="*/ 293397 h 1152527"/>
                <a:gd name="connsiteX411" fmla="*/ 3497293 w 5573920"/>
                <a:gd name="connsiteY411" fmla="*/ 301427 h 1152527"/>
                <a:gd name="connsiteX412" fmla="*/ 3485220 w 5573920"/>
                <a:gd name="connsiteY412" fmla="*/ 310460 h 1152527"/>
                <a:gd name="connsiteX413" fmla="*/ 3476166 w 5573920"/>
                <a:gd name="connsiteY413" fmla="*/ 320497 h 1152527"/>
                <a:gd name="connsiteX414" fmla="*/ 3467111 w 5573920"/>
                <a:gd name="connsiteY414" fmla="*/ 330534 h 1152527"/>
                <a:gd name="connsiteX415" fmla="*/ 3458057 w 5573920"/>
                <a:gd name="connsiteY415" fmla="*/ 347597 h 1152527"/>
                <a:gd name="connsiteX416" fmla="*/ 3453027 w 5573920"/>
                <a:gd name="connsiteY416" fmla="*/ 363656 h 1152527"/>
                <a:gd name="connsiteX417" fmla="*/ 3451015 w 5573920"/>
                <a:gd name="connsiteY417" fmla="*/ 379715 h 1152527"/>
                <a:gd name="connsiteX418" fmla="*/ 3450009 w 5573920"/>
                <a:gd name="connsiteY418" fmla="*/ 617592 h 1152527"/>
                <a:gd name="connsiteX419" fmla="*/ 3453027 w 5573920"/>
                <a:gd name="connsiteY419" fmla="*/ 630640 h 1152527"/>
                <a:gd name="connsiteX420" fmla="*/ 3459063 w 5573920"/>
                <a:gd name="connsiteY420" fmla="*/ 639673 h 1152527"/>
                <a:gd name="connsiteX421" fmla="*/ 3468118 w 5573920"/>
                <a:gd name="connsiteY421" fmla="*/ 646699 h 1152527"/>
                <a:gd name="connsiteX422" fmla="*/ 3478178 w 5573920"/>
                <a:gd name="connsiteY422" fmla="*/ 648706 h 1152527"/>
                <a:gd name="connsiteX423" fmla="*/ 3490251 w 5573920"/>
                <a:gd name="connsiteY423" fmla="*/ 648706 h 1152527"/>
                <a:gd name="connsiteX424" fmla="*/ 3503329 w 5573920"/>
                <a:gd name="connsiteY424" fmla="*/ 643688 h 1152527"/>
                <a:gd name="connsiteX425" fmla="*/ 3509365 w 5573920"/>
                <a:gd name="connsiteY425" fmla="*/ 634655 h 1152527"/>
                <a:gd name="connsiteX426" fmla="*/ 3514396 w 5573920"/>
                <a:gd name="connsiteY426" fmla="*/ 625621 h 1152527"/>
                <a:gd name="connsiteX427" fmla="*/ 3514396 w 5573920"/>
                <a:gd name="connsiteY427" fmla="*/ 405811 h 1152527"/>
                <a:gd name="connsiteX428" fmla="*/ 3530492 w 5573920"/>
                <a:gd name="connsiteY428" fmla="*/ 405811 h 1152527"/>
                <a:gd name="connsiteX429" fmla="*/ 3530492 w 5573920"/>
                <a:gd name="connsiteY429" fmla="*/ 994983 h 1152527"/>
                <a:gd name="connsiteX430" fmla="*/ 3535522 w 5573920"/>
                <a:gd name="connsiteY430" fmla="*/ 1011042 h 1152527"/>
                <a:gd name="connsiteX431" fmla="*/ 3541559 w 5573920"/>
                <a:gd name="connsiteY431" fmla="*/ 1018068 h 1152527"/>
                <a:gd name="connsiteX432" fmla="*/ 3550613 w 5573920"/>
                <a:gd name="connsiteY432" fmla="*/ 1025093 h 1152527"/>
                <a:gd name="connsiteX433" fmla="*/ 3557655 w 5573920"/>
                <a:gd name="connsiteY433" fmla="*/ 1028105 h 1152527"/>
                <a:gd name="connsiteX434" fmla="*/ 3569728 w 5573920"/>
                <a:gd name="connsiteY434" fmla="*/ 1030112 h 1152527"/>
                <a:gd name="connsiteX435" fmla="*/ 3582806 w 5573920"/>
                <a:gd name="connsiteY435" fmla="*/ 1030112 h 1152527"/>
                <a:gd name="connsiteX436" fmla="*/ 3594879 w 5573920"/>
                <a:gd name="connsiteY436" fmla="*/ 1026097 h 1152527"/>
                <a:gd name="connsiteX437" fmla="*/ 3603933 w 5573920"/>
                <a:gd name="connsiteY437" fmla="*/ 1018068 h 1152527"/>
                <a:gd name="connsiteX438" fmla="*/ 3610976 w 5573920"/>
                <a:gd name="connsiteY438" fmla="*/ 1010038 h 1152527"/>
                <a:gd name="connsiteX439" fmla="*/ 3615000 w 5573920"/>
                <a:gd name="connsiteY439" fmla="*/ 998997 h 1152527"/>
                <a:gd name="connsiteX440" fmla="*/ 3616006 w 5573920"/>
                <a:gd name="connsiteY440" fmla="*/ 988960 h 1152527"/>
                <a:gd name="connsiteX441" fmla="*/ 3615000 w 5573920"/>
                <a:gd name="connsiteY441" fmla="*/ 645695 h 1152527"/>
                <a:gd name="connsiteX442" fmla="*/ 3631096 w 5573920"/>
                <a:gd name="connsiteY442" fmla="*/ 646699 h 1152527"/>
                <a:gd name="connsiteX443" fmla="*/ 3631096 w 5573920"/>
                <a:gd name="connsiteY443" fmla="*/ 988960 h 1152527"/>
                <a:gd name="connsiteX444" fmla="*/ 3633108 w 5573920"/>
                <a:gd name="connsiteY444" fmla="*/ 1003012 h 1152527"/>
                <a:gd name="connsiteX445" fmla="*/ 3637133 w 5573920"/>
                <a:gd name="connsiteY445" fmla="*/ 1012045 h 1152527"/>
                <a:gd name="connsiteX446" fmla="*/ 3643169 w 5573920"/>
                <a:gd name="connsiteY446" fmla="*/ 1019071 h 1152527"/>
                <a:gd name="connsiteX447" fmla="*/ 3652223 w 5573920"/>
                <a:gd name="connsiteY447" fmla="*/ 1026097 h 1152527"/>
                <a:gd name="connsiteX448" fmla="*/ 3663290 w 5573920"/>
                <a:gd name="connsiteY448" fmla="*/ 1030112 h 1152527"/>
                <a:gd name="connsiteX449" fmla="*/ 3673350 w 5573920"/>
                <a:gd name="connsiteY449" fmla="*/ 1030112 h 1152527"/>
                <a:gd name="connsiteX450" fmla="*/ 3685422 w 5573920"/>
                <a:gd name="connsiteY450" fmla="*/ 1030112 h 1152527"/>
                <a:gd name="connsiteX451" fmla="*/ 3695483 w 5573920"/>
                <a:gd name="connsiteY451" fmla="*/ 1026097 h 1152527"/>
                <a:gd name="connsiteX452" fmla="*/ 3702525 w 5573920"/>
                <a:gd name="connsiteY452" fmla="*/ 1021079 h 1152527"/>
                <a:gd name="connsiteX453" fmla="*/ 3708561 w 5573920"/>
                <a:gd name="connsiteY453" fmla="*/ 1014053 h 1152527"/>
                <a:gd name="connsiteX454" fmla="*/ 3713592 w 5573920"/>
                <a:gd name="connsiteY454" fmla="*/ 1005020 h 1152527"/>
                <a:gd name="connsiteX455" fmla="*/ 3716610 w 5573920"/>
                <a:gd name="connsiteY455" fmla="*/ 992975 h 1152527"/>
                <a:gd name="connsiteX456" fmla="*/ 3716610 w 5573920"/>
                <a:gd name="connsiteY456" fmla="*/ 406815 h 1152527"/>
                <a:gd name="connsiteX457" fmla="*/ 3731700 w 5573920"/>
                <a:gd name="connsiteY457" fmla="*/ 406815 h 1152527"/>
                <a:gd name="connsiteX458" fmla="*/ 3730694 w 5573920"/>
                <a:gd name="connsiteY458" fmla="*/ 618595 h 1152527"/>
                <a:gd name="connsiteX459" fmla="*/ 3734718 w 5573920"/>
                <a:gd name="connsiteY459" fmla="*/ 632647 h 1152527"/>
                <a:gd name="connsiteX460" fmla="*/ 3741761 w 5573920"/>
                <a:gd name="connsiteY460" fmla="*/ 641681 h 1152527"/>
                <a:gd name="connsiteX461" fmla="*/ 3749809 w 5573920"/>
                <a:gd name="connsiteY461" fmla="*/ 646699 h 1152527"/>
                <a:gd name="connsiteX462" fmla="*/ 3758864 w 5573920"/>
                <a:gd name="connsiteY462" fmla="*/ 648706 h 1152527"/>
                <a:gd name="connsiteX463" fmla="*/ 3769930 w 5573920"/>
                <a:gd name="connsiteY463" fmla="*/ 648706 h 1152527"/>
                <a:gd name="connsiteX464" fmla="*/ 3779990 w 5573920"/>
                <a:gd name="connsiteY464" fmla="*/ 646699 h 1152527"/>
                <a:gd name="connsiteX465" fmla="*/ 3786027 w 5573920"/>
                <a:gd name="connsiteY465" fmla="*/ 639673 h 1152527"/>
                <a:gd name="connsiteX466" fmla="*/ 3793069 w 5573920"/>
                <a:gd name="connsiteY466" fmla="*/ 631644 h 1152527"/>
                <a:gd name="connsiteX467" fmla="*/ 3796087 w 5573920"/>
                <a:gd name="connsiteY467" fmla="*/ 618595 h 1152527"/>
                <a:gd name="connsiteX468" fmla="*/ 3796087 w 5573920"/>
                <a:gd name="connsiteY468" fmla="*/ 383730 h 1152527"/>
                <a:gd name="connsiteX469" fmla="*/ 3793069 w 5573920"/>
                <a:gd name="connsiteY469" fmla="*/ 361648 h 1152527"/>
                <a:gd name="connsiteX470" fmla="*/ 3787033 w 5573920"/>
                <a:gd name="connsiteY470" fmla="*/ 346593 h 1152527"/>
                <a:gd name="connsiteX471" fmla="*/ 3775966 w 5573920"/>
                <a:gd name="connsiteY471" fmla="*/ 326519 h 1152527"/>
                <a:gd name="connsiteX472" fmla="*/ 3764900 w 5573920"/>
                <a:gd name="connsiteY472" fmla="*/ 314475 h 1152527"/>
                <a:gd name="connsiteX473" fmla="*/ 3750815 w 5573920"/>
                <a:gd name="connsiteY473" fmla="*/ 303434 h 1152527"/>
                <a:gd name="connsiteX474" fmla="*/ 3737737 w 5573920"/>
                <a:gd name="connsiteY474" fmla="*/ 296408 h 1152527"/>
                <a:gd name="connsiteX475" fmla="*/ 3719628 w 5573920"/>
                <a:gd name="connsiteY475" fmla="*/ 290386 h 1152527"/>
                <a:gd name="connsiteX476" fmla="*/ 3149158 w 5573920"/>
                <a:gd name="connsiteY476" fmla="*/ 289382 h 1152527"/>
                <a:gd name="connsiteX477" fmla="*/ 2981148 w 5573920"/>
                <a:gd name="connsiteY477" fmla="*/ 290386 h 1152527"/>
                <a:gd name="connsiteX478" fmla="*/ 2959016 w 5573920"/>
                <a:gd name="connsiteY478" fmla="*/ 293397 h 1152527"/>
                <a:gd name="connsiteX479" fmla="*/ 2939901 w 5573920"/>
                <a:gd name="connsiteY479" fmla="*/ 301427 h 1152527"/>
                <a:gd name="connsiteX480" fmla="*/ 2927828 w 5573920"/>
                <a:gd name="connsiteY480" fmla="*/ 310460 h 1152527"/>
                <a:gd name="connsiteX481" fmla="*/ 2918774 w 5573920"/>
                <a:gd name="connsiteY481" fmla="*/ 320497 h 1152527"/>
                <a:gd name="connsiteX482" fmla="*/ 2909719 w 5573920"/>
                <a:gd name="connsiteY482" fmla="*/ 330534 h 1152527"/>
                <a:gd name="connsiteX483" fmla="*/ 2900665 w 5573920"/>
                <a:gd name="connsiteY483" fmla="*/ 347597 h 1152527"/>
                <a:gd name="connsiteX484" fmla="*/ 2895635 w 5573920"/>
                <a:gd name="connsiteY484" fmla="*/ 363656 h 1152527"/>
                <a:gd name="connsiteX485" fmla="*/ 2893623 w 5573920"/>
                <a:gd name="connsiteY485" fmla="*/ 379715 h 1152527"/>
                <a:gd name="connsiteX486" fmla="*/ 2892617 w 5573920"/>
                <a:gd name="connsiteY486" fmla="*/ 617592 h 1152527"/>
                <a:gd name="connsiteX487" fmla="*/ 2895635 w 5573920"/>
                <a:gd name="connsiteY487" fmla="*/ 630640 h 1152527"/>
                <a:gd name="connsiteX488" fmla="*/ 2901671 w 5573920"/>
                <a:gd name="connsiteY488" fmla="*/ 639673 h 1152527"/>
                <a:gd name="connsiteX489" fmla="*/ 2910726 w 5573920"/>
                <a:gd name="connsiteY489" fmla="*/ 646699 h 1152527"/>
                <a:gd name="connsiteX490" fmla="*/ 2920786 w 5573920"/>
                <a:gd name="connsiteY490" fmla="*/ 648706 h 1152527"/>
                <a:gd name="connsiteX491" fmla="*/ 2932859 w 5573920"/>
                <a:gd name="connsiteY491" fmla="*/ 648706 h 1152527"/>
                <a:gd name="connsiteX492" fmla="*/ 2945937 w 5573920"/>
                <a:gd name="connsiteY492" fmla="*/ 643688 h 1152527"/>
                <a:gd name="connsiteX493" fmla="*/ 2951973 w 5573920"/>
                <a:gd name="connsiteY493" fmla="*/ 634655 h 1152527"/>
                <a:gd name="connsiteX494" fmla="*/ 2957004 w 5573920"/>
                <a:gd name="connsiteY494" fmla="*/ 625621 h 1152527"/>
                <a:gd name="connsiteX495" fmla="*/ 2957004 w 5573920"/>
                <a:gd name="connsiteY495" fmla="*/ 405811 h 1152527"/>
                <a:gd name="connsiteX496" fmla="*/ 2973100 w 5573920"/>
                <a:gd name="connsiteY496" fmla="*/ 405811 h 1152527"/>
                <a:gd name="connsiteX497" fmla="*/ 2973100 w 5573920"/>
                <a:gd name="connsiteY497" fmla="*/ 994983 h 1152527"/>
                <a:gd name="connsiteX498" fmla="*/ 2978130 w 5573920"/>
                <a:gd name="connsiteY498" fmla="*/ 1011042 h 1152527"/>
                <a:gd name="connsiteX499" fmla="*/ 2984167 w 5573920"/>
                <a:gd name="connsiteY499" fmla="*/ 1018068 h 1152527"/>
                <a:gd name="connsiteX500" fmla="*/ 2993221 w 5573920"/>
                <a:gd name="connsiteY500" fmla="*/ 1025093 h 1152527"/>
                <a:gd name="connsiteX501" fmla="*/ 3000263 w 5573920"/>
                <a:gd name="connsiteY501" fmla="*/ 1028105 h 1152527"/>
                <a:gd name="connsiteX502" fmla="*/ 3012336 w 5573920"/>
                <a:gd name="connsiteY502" fmla="*/ 1030112 h 1152527"/>
                <a:gd name="connsiteX503" fmla="*/ 3025414 w 5573920"/>
                <a:gd name="connsiteY503" fmla="*/ 1030112 h 1152527"/>
                <a:gd name="connsiteX504" fmla="*/ 3037487 w 5573920"/>
                <a:gd name="connsiteY504" fmla="*/ 1026097 h 1152527"/>
                <a:gd name="connsiteX505" fmla="*/ 3046541 w 5573920"/>
                <a:gd name="connsiteY505" fmla="*/ 1018068 h 1152527"/>
                <a:gd name="connsiteX506" fmla="*/ 3053584 w 5573920"/>
                <a:gd name="connsiteY506" fmla="*/ 1010038 h 1152527"/>
                <a:gd name="connsiteX507" fmla="*/ 3057608 w 5573920"/>
                <a:gd name="connsiteY507" fmla="*/ 998997 h 1152527"/>
                <a:gd name="connsiteX508" fmla="*/ 3058614 w 5573920"/>
                <a:gd name="connsiteY508" fmla="*/ 988960 h 1152527"/>
                <a:gd name="connsiteX509" fmla="*/ 3057608 w 5573920"/>
                <a:gd name="connsiteY509" fmla="*/ 645695 h 1152527"/>
                <a:gd name="connsiteX510" fmla="*/ 3073704 w 5573920"/>
                <a:gd name="connsiteY510" fmla="*/ 646699 h 1152527"/>
                <a:gd name="connsiteX511" fmla="*/ 3073704 w 5573920"/>
                <a:gd name="connsiteY511" fmla="*/ 988960 h 1152527"/>
                <a:gd name="connsiteX512" fmla="*/ 3075716 w 5573920"/>
                <a:gd name="connsiteY512" fmla="*/ 1003012 h 1152527"/>
                <a:gd name="connsiteX513" fmla="*/ 3079741 w 5573920"/>
                <a:gd name="connsiteY513" fmla="*/ 1012045 h 1152527"/>
                <a:gd name="connsiteX514" fmla="*/ 3085777 w 5573920"/>
                <a:gd name="connsiteY514" fmla="*/ 1019071 h 1152527"/>
                <a:gd name="connsiteX515" fmla="*/ 3094831 w 5573920"/>
                <a:gd name="connsiteY515" fmla="*/ 1026097 h 1152527"/>
                <a:gd name="connsiteX516" fmla="*/ 3105898 w 5573920"/>
                <a:gd name="connsiteY516" fmla="*/ 1030112 h 1152527"/>
                <a:gd name="connsiteX517" fmla="*/ 3115958 w 5573920"/>
                <a:gd name="connsiteY517" fmla="*/ 1030112 h 1152527"/>
                <a:gd name="connsiteX518" fmla="*/ 3128030 w 5573920"/>
                <a:gd name="connsiteY518" fmla="*/ 1030112 h 1152527"/>
                <a:gd name="connsiteX519" fmla="*/ 3138091 w 5573920"/>
                <a:gd name="connsiteY519" fmla="*/ 1026097 h 1152527"/>
                <a:gd name="connsiteX520" fmla="*/ 3145133 w 5573920"/>
                <a:gd name="connsiteY520" fmla="*/ 1021079 h 1152527"/>
                <a:gd name="connsiteX521" fmla="*/ 3151169 w 5573920"/>
                <a:gd name="connsiteY521" fmla="*/ 1014053 h 1152527"/>
                <a:gd name="connsiteX522" fmla="*/ 3156200 w 5573920"/>
                <a:gd name="connsiteY522" fmla="*/ 1005020 h 1152527"/>
                <a:gd name="connsiteX523" fmla="*/ 3159218 w 5573920"/>
                <a:gd name="connsiteY523" fmla="*/ 992975 h 1152527"/>
                <a:gd name="connsiteX524" fmla="*/ 3159218 w 5573920"/>
                <a:gd name="connsiteY524" fmla="*/ 406815 h 1152527"/>
                <a:gd name="connsiteX525" fmla="*/ 3174308 w 5573920"/>
                <a:gd name="connsiteY525" fmla="*/ 406815 h 1152527"/>
                <a:gd name="connsiteX526" fmla="*/ 3173302 w 5573920"/>
                <a:gd name="connsiteY526" fmla="*/ 618595 h 1152527"/>
                <a:gd name="connsiteX527" fmla="*/ 3177326 w 5573920"/>
                <a:gd name="connsiteY527" fmla="*/ 632647 h 1152527"/>
                <a:gd name="connsiteX528" fmla="*/ 3184369 w 5573920"/>
                <a:gd name="connsiteY528" fmla="*/ 641681 h 1152527"/>
                <a:gd name="connsiteX529" fmla="*/ 3192417 w 5573920"/>
                <a:gd name="connsiteY529" fmla="*/ 646699 h 1152527"/>
                <a:gd name="connsiteX530" fmla="*/ 3201472 w 5573920"/>
                <a:gd name="connsiteY530" fmla="*/ 648706 h 1152527"/>
                <a:gd name="connsiteX531" fmla="*/ 3212538 w 5573920"/>
                <a:gd name="connsiteY531" fmla="*/ 648706 h 1152527"/>
                <a:gd name="connsiteX532" fmla="*/ 3222598 w 5573920"/>
                <a:gd name="connsiteY532" fmla="*/ 646699 h 1152527"/>
                <a:gd name="connsiteX533" fmla="*/ 3228635 w 5573920"/>
                <a:gd name="connsiteY533" fmla="*/ 639673 h 1152527"/>
                <a:gd name="connsiteX534" fmla="*/ 3235677 w 5573920"/>
                <a:gd name="connsiteY534" fmla="*/ 631644 h 1152527"/>
                <a:gd name="connsiteX535" fmla="*/ 3238695 w 5573920"/>
                <a:gd name="connsiteY535" fmla="*/ 618595 h 1152527"/>
                <a:gd name="connsiteX536" fmla="*/ 3238695 w 5573920"/>
                <a:gd name="connsiteY536" fmla="*/ 383730 h 1152527"/>
                <a:gd name="connsiteX537" fmla="*/ 3235677 w 5573920"/>
                <a:gd name="connsiteY537" fmla="*/ 361648 h 1152527"/>
                <a:gd name="connsiteX538" fmla="*/ 3229641 w 5573920"/>
                <a:gd name="connsiteY538" fmla="*/ 346593 h 1152527"/>
                <a:gd name="connsiteX539" fmla="*/ 3218574 w 5573920"/>
                <a:gd name="connsiteY539" fmla="*/ 326519 h 1152527"/>
                <a:gd name="connsiteX540" fmla="*/ 3207508 w 5573920"/>
                <a:gd name="connsiteY540" fmla="*/ 314475 h 1152527"/>
                <a:gd name="connsiteX541" fmla="*/ 3193423 w 5573920"/>
                <a:gd name="connsiteY541" fmla="*/ 303434 h 1152527"/>
                <a:gd name="connsiteX542" fmla="*/ 3180345 w 5573920"/>
                <a:gd name="connsiteY542" fmla="*/ 296408 h 1152527"/>
                <a:gd name="connsiteX543" fmla="*/ 3162236 w 5573920"/>
                <a:gd name="connsiteY543" fmla="*/ 290386 h 1152527"/>
                <a:gd name="connsiteX544" fmla="*/ 2591766 w 5573920"/>
                <a:gd name="connsiteY544" fmla="*/ 289382 h 1152527"/>
                <a:gd name="connsiteX545" fmla="*/ 2423756 w 5573920"/>
                <a:gd name="connsiteY545" fmla="*/ 290386 h 1152527"/>
                <a:gd name="connsiteX546" fmla="*/ 2401624 w 5573920"/>
                <a:gd name="connsiteY546" fmla="*/ 293397 h 1152527"/>
                <a:gd name="connsiteX547" fmla="*/ 2382509 w 5573920"/>
                <a:gd name="connsiteY547" fmla="*/ 301427 h 1152527"/>
                <a:gd name="connsiteX548" fmla="*/ 2370436 w 5573920"/>
                <a:gd name="connsiteY548" fmla="*/ 310460 h 1152527"/>
                <a:gd name="connsiteX549" fmla="*/ 2361382 w 5573920"/>
                <a:gd name="connsiteY549" fmla="*/ 320497 h 1152527"/>
                <a:gd name="connsiteX550" fmla="*/ 2352327 w 5573920"/>
                <a:gd name="connsiteY550" fmla="*/ 330534 h 1152527"/>
                <a:gd name="connsiteX551" fmla="*/ 2343273 w 5573920"/>
                <a:gd name="connsiteY551" fmla="*/ 347597 h 1152527"/>
                <a:gd name="connsiteX552" fmla="*/ 2338243 w 5573920"/>
                <a:gd name="connsiteY552" fmla="*/ 363656 h 1152527"/>
                <a:gd name="connsiteX553" fmla="*/ 2336231 w 5573920"/>
                <a:gd name="connsiteY553" fmla="*/ 379715 h 1152527"/>
                <a:gd name="connsiteX554" fmla="*/ 2335225 w 5573920"/>
                <a:gd name="connsiteY554" fmla="*/ 617592 h 1152527"/>
                <a:gd name="connsiteX555" fmla="*/ 2338243 w 5573920"/>
                <a:gd name="connsiteY555" fmla="*/ 630640 h 1152527"/>
                <a:gd name="connsiteX556" fmla="*/ 2344279 w 5573920"/>
                <a:gd name="connsiteY556" fmla="*/ 639673 h 1152527"/>
                <a:gd name="connsiteX557" fmla="*/ 2353334 w 5573920"/>
                <a:gd name="connsiteY557" fmla="*/ 646699 h 1152527"/>
                <a:gd name="connsiteX558" fmla="*/ 2363394 w 5573920"/>
                <a:gd name="connsiteY558" fmla="*/ 648706 h 1152527"/>
                <a:gd name="connsiteX559" fmla="*/ 2375467 w 5573920"/>
                <a:gd name="connsiteY559" fmla="*/ 648706 h 1152527"/>
                <a:gd name="connsiteX560" fmla="*/ 2388545 w 5573920"/>
                <a:gd name="connsiteY560" fmla="*/ 643688 h 1152527"/>
                <a:gd name="connsiteX561" fmla="*/ 2394581 w 5573920"/>
                <a:gd name="connsiteY561" fmla="*/ 634655 h 1152527"/>
                <a:gd name="connsiteX562" fmla="*/ 2399612 w 5573920"/>
                <a:gd name="connsiteY562" fmla="*/ 625621 h 1152527"/>
                <a:gd name="connsiteX563" fmla="*/ 2399612 w 5573920"/>
                <a:gd name="connsiteY563" fmla="*/ 405811 h 1152527"/>
                <a:gd name="connsiteX564" fmla="*/ 2415708 w 5573920"/>
                <a:gd name="connsiteY564" fmla="*/ 405811 h 1152527"/>
                <a:gd name="connsiteX565" fmla="*/ 2415708 w 5573920"/>
                <a:gd name="connsiteY565" fmla="*/ 994983 h 1152527"/>
                <a:gd name="connsiteX566" fmla="*/ 2420738 w 5573920"/>
                <a:gd name="connsiteY566" fmla="*/ 1011042 h 1152527"/>
                <a:gd name="connsiteX567" fmla="*/ 2426775 w 5573920"/>
                <a:gd name="connsiteY567" fmla="*/ 1018068 h 1152527"/>
                <a:gd name="connsiteX568" fmla="*/ 2435829 w 5573920"/>
                <a:gd name="connsiteY568" fmla="*/ 1025093 h 1152527"/>
                <a:gd name="connsiteX569" fmla="*/ 2442871 w 5573920"/>
                <a:gd name="connsiteY569" fmla="*/ 1028105 h 1152527"/>
                <a:gd name="connsiteX570" fmla="*/ 2454944 w 5573920"/>
                <a:gd name="connsiteY570" fmla="*/ 1030112 h 1152527"/>
                <a:gd name="connsiteX571" fmla="*/ 2468022 w 5573920"/>
                <a:gd name="connsiteY571" fmla="*/ 1030112 h 1152527"/>
                <a:gd name="connsiteX572" fmla="*/ 2480095 w 5573920"/>
                <a:gd name="connsiteY572" fmla="*/ 1026097 h 1152527"/>
                <a:gd name="connsiteX573" fmla="*/ 2489149 w 5573920"/>
                <a:gd name="connsiteY573" fmla="*/ 1018068 h 1152527"/>
                <a:gd name="connsiteX574" fmla="*/ 2496192 w 5573920"/>
                <a:gd name="connsiteY574" fmla="*/ 1010038 h 1152527"/>
                <a:gd name="connsiteX575" fmla="*/ 2500216 w 5573920"/>
                <a:gd name="connsiteY575" fmla="*/ 998997 h 1152527"/>
                <a:gd name="connsiteX576" fmla="*/ 2501222 w 5573920"/>
                <a:gd name="connsiteY576" fmla="*/ 988960 h 1152527"/>
                <a:gd name="connsiteX577" fmla="*/ 2500216 w 5573920"/>
                <a:gd name="connsiteY577" fmla="*/ 645695 h 1152527"/>
                <a:gd name="connsiteX578" fmla="*/ 2516312 w 5573920"/>
                <a:gd name="connsiteY578" fmla="*/ 646699 h 1152527"/>
                <a:gd name="connsiteX579" fmla="*/ 2516312 w 5573920"/>
                <a:gd name="connsiteY579" fmla="*/ 988960 h 1152527"/>
                <a:gd name="connsiteX580" fmla="*/ 2518324 w 5573920"/>
                <a:gd name="connsiteY580" fmla="*/ 1003012 h 1152527"/>
                <a:gd name="connsiteX581" fmla="*/ 2522349 w 5573920"/>
                <a:gd name="connsiteY581" fmla="*/ 1012045 h 1152527"/>
                <a:gd name="connsiteX582" fmla="*/ 2528385 w 5573920"/>
                <a:gd name="connsiteY582" fmla="*/ 1019071 h 1152527"/>
                <a:gd name="connsiteX583" fmla="*/ 2537439 w 5573920"/>
                <a:gd name="connsiteY583" fmla="*/ 1026097 h 1152527"/>
                <a:gd name="connsiteX584" fmla="*/ 2548506 w 5573920"/>
                <a:gd name="connsiteY584" fmla="*/ 1030112 h 1152527"/>
                <a:gd name="connsiteX585" fmla="*/ 2558566 w 5573920"/>
                <a:gd name="connsiteY585" fmla="*/ 1030112 h 1152527"/>
                <a:gd name="connsiteX586" fmla="*/ 2570638 w 5573920"/>
                <a:gd name="connsiteY586" fmla="*/ 1030112 h 1152527"/>
                <a:gd name="connsiteX587" fmla="*/ 2580699 w 5573920"/>
                <a:gd name="connsiteY587" fmla="*/ 1026097 h 1152527"/>
                <a:gd name="connsiteX588" fmla="*/ 2587741 w 5573920"/>
                <a:gd name="connsiteY588" fmla="*/ 1021079 h 1152527"/>
                <a:gd name="connsiteX589" fmla="*/ 2593777 w 5573920"/>
                <a:gd name="connsiteY589" fmla="*/ 1014053 h 1152527"/>
                <a:gd name="connsiteX590" fmla="*/ 2598808 w 5573920"/>
                <a:gd name="connsiteY590" fmla="*/ 1005020 h 1152527"/>
                <a:gd name="connsiteX591" fmla="*/ 2601826 w 5573920"/>
                <a:gd name="connsiteY591" fmla="*/ 992975 h 1152527"/>
                <a:gd name="connsiteX592" fmla="*/ 2601826 w 5573920"/>
                <a:gd name="connsiteY592" fmla="*/ 406815 h 1152527"/>
                <a:gd name="connsiteX593" fmla="*/ 2616916 w 5573920"/>
                <a:gd name="connsiteY593" fmla="*/ 406815 h 1152527"/>
                <a:gd name="connsiteX594" fmla="*/ 2615910 w 5573920"/>
                <a:gd name="connsiteY594" fmla="*/ 618595 h 1152527"/>
                <a:gd name="connsiteX595" fmla="*/ 2619934 w 5573920"/>
                <a:gd name="connsiteY595" fmla="*/ 632647 h 1152527"/>
                <a:gd name="connsiteX596" fmla="*/ 2626977 w 5573920"/>
                <a:gd name="connsiteY596" fmla="*/ 641681 h 1152527"/>
                <a:gd name="connsiteX597" fmla="*/ 2635025 w 5573920"/>
                <a:gd name="connsiteY597" fmla="*/ 646699 h 1152527"/>
                <a:gd name="connsiteX598" fmla="*/ 2644080 w 5573920"/>
                <a:gd name="connsiteY598" fmla="*/ 648706 h 1152527"/>
                <a:gd name="connsiteX599" fmla="*/ 2655146 w 5573920"/>
                <a:gd name="connsiteY599" fmla="*/ 648706 h 1152527"/>
                <a:gd name="connsiteX600" fmla="*/ 2665206 w 5573920"/>
                <a:gd name="connsiteY600" fmla="*/ 646699 h 1152527"/>
                <a:gd name="connsiteX601" fmla="*/ 2671243 w 5573920"/>
                <a:gd name="connsiteY601" fmla="*/ 639673 h 1152527"/>
                <a:gd name="connsiteX602" fmla="*/ 2678285 w 5573920"/>
                <a:gd name="connsiteY602" fmla="*/ 631644 h 1152527"/>
                <a:gd name="connsiteX603" fmla="*/ 2681303 w 5573920"/>
                <a:gd name="connsiteY603" fmla="*/ 618595 h 1152527"/>
                <a:gd name="connsiteX604" fmla="*/ 2681303 w 5573920"/>
                <a:gd name="connsiteY604" fmla="*/ 383730 h 1152527"/>
                <a:gd name="connsiteX605" fmla="*/ 2678285 w 5573920"/>
                <a:gd name="connsiteY605" fmla="*/ 361648 h 1152527"/>
                <a:gd name="connsiteX606" fmla="*/ 2672249 w 5573920"/>
                <a:gd name="connsiteY606" fmla="*/ 346593 h 1152527"/>
                <a:gd name="connsiteX607" fmla="*/ 2661182 w 5573920"/>
                <a:gd name="connsiteY607" fmla="*/ 326519 h 1152527"/>
                <a:gd name="connsiteX608" fmla="*/ 2650116 w 5573920"/>
                <a:gd name="connsiteY608" fmla="*/ 314475 h 1152527"/>
                <a:gd name="connsiteX609" fmla="*/ 2636031 w 5573920"/>
                <a:gd name="connsiteY609" fmla="*/ 303434 h 1152527"/>
                <a:gd name="connsiteX610" fmla="*/ 2622953 w 5573920"/>
                <a:gd name="connsiteY610" fmla="*/ 296408 h 1152527"/>
                <a:gd name="connsiteX611" fmla="*/ 2604844 w 5573920"/>
                <a:gd name="connsiteY611" fmla="*/ 290386 h 1152527"/>
                <a:gd name="connsiteX612" fmla="*/ 2034374 w 5573920"/>
                <a:gd name="connsiteY612" fmla="*/ 289382 h 1152527"/>
                <a:gd name="connsiteX613" fmla="*/ 1866364 w 5573920"/>
                <a:gd name="connsiteY613" fmla="*/ 290386 h 1152527"/>
                <a:gd name="connsiteX614" fmla="*/ 1844232 w 5573920"/>
                <a:gd name="connsiteY614" fmla="*/ 293397 h 1152527"/>
                <a:gd name="connsiteX615" fmla="*/ 1825117 w 5573920"/>
                <a:gd name="connsiteY615" fmla="*/ 301427 h 1152527"/>
                <a:gd name="connsiteX616" fmla="*/ 1813044 w 5573920"/>
                <a:gd name="connsiteY616" fmla="*/ 310460 h 1152527"/>
                <a:gd name="connsiteX617" fmla="*/ 1803990 w 5573920"/>
                <a:gd name="connsiteY617" fmla="*/ 320497 h 1152527"/>
                <a:gd name="connsiteX618" fmla="*/ 1794935 w 5573920"/>
                <a:gd name="connsiteY618" fmla="*/ 330534 h 1152527"/>
                <a:gd name="connsiteX619" fmla="*/ 1785881 w 5573920"/>
                <a:gd name="connsiteY619" fmla="*/ 347597 h 1152527"/>
                <a:gd name="connsiteX620" fmla="*/ 1780851 w 5573920"/>
                <a:gd name="connsiteY620" fmla="*/ 363656 h 1152527"/>
                <a:gd name="connsiteX621" fmla="*/ 1778839 w 5573920"/>
                <a:gd name="connsiteY621" fmla="*/ 379715 h 1152527"/>
                <a:gd name="connsiteX622" fmla="*/ 1777833 w 5573920"/>
                <a:gd name="connsiteY622" fmla="*/ 617592 h 1152527"/>
                <a:gd name="connsiteX623" fmla="*/ 1780851 w 5573920"/>
                <a:gd name="connsiteY623" fmla="*/ 630640 h 1152527"/>
                <a:gd name="connsiteX624" fmla="*/ 1786887 w 5573920"/>
                <a:gd name="connsiteY624" fmla="*/ 639673 h 1152527"/>
                <a:gd name="connsiteX625" fmla="*/ 1795942 w 5573920"/>
                <a:gd name="connsiteY625" fmla="*/ 646699 h 1152527"/>
                <a:gd name="connsiteX626" fmla="*/ 1806002 w 5573920"/>
                <a:gd name="connsiteY626" fmla="*/ 648706 h 1152527"/>
                <a:gd name="connsiteX627" fmla="*/ 1818075 w 5573920"/>
                <a:gd name="connsiteY627" fmla="*/ 648706 h 1152527"/>
                <a:gd name="connsiteX628" fmla="*/ 1831153 w 5573920"/>
                <a:gd name="connsiteY628" fmla="*/ 643688 h 1152527"/>
                <a:gd name="connsiteX629" fmla="*/ 1837189 w 5573920"/>
                <a:gd name="connsiteY629" fmla="*/ 634655 h 1152527"/>
                <a:gd name="connsiteX630" fmla="*/ 1842220 w 5573920"/>
                <a:gd name="connsiteY630" fmla="*/ 625621 h 1152527"/>
                <a:gd name="connsiteX631" fmla="*/ 1842220 w 5573920"/>
                <a:gd name="connsiteY631" fmla="*/ 405811 h 1152527"/>
                <a:gd name="connsiteX632" fmla="*/ 1858316 w 5573920"/>
                <a:gd name="connsiteY632" fmla="*/ 405811 h 1152527"/>
                <a:gd name="connsiteX633" fmla="*/ 1858316 w 5573920"/>
                <a:gd name="connsiteY633" fmla="*/ 994983 h 1152527"/>
                <a:gd name="connsiteX634" fmla="*/ 1863346 w 5573920"/>
                <a:gd name="connsiteY634" fmla="*/ 1011042 h 1152527"/>
                <a:gd name="connsiteX635" fmla="*/ 1869383 w 5573920"/>
                <a:gd name="connsiteY635" fmla="*/ 1018068 h 1152527"/>
                <a:gd name="connsiteX636" fmla="*/ 1878437 w 5573920"/>
                <a:gd name="connsiteY636" fmla="*/ 1025093 h 1152527"/>
                <a:gd name="connsiteX637" fmla="*/ 1885479 w 5573920"/>
                <a:gd name="connsiteY637" fmla="*/ 1028105 h 1152527"/>
                <a:gd name="connsiteX638" fmla="*/ 1897552 w 5573920"/>
                <a:gd name="connsiteY638" fmla="*/ 1030112 h 1152527"/>
                <a:gd name="connsiteX639" fmla="*/ 1910630 w 5573920"/>
                <a:gd name="connsiteY639" fmla="*/ 1030112 h 1152527"/>
                <a:gd name="connsiteX640" fmla="*/ 1922703 w 5573920"/>
                <a:gd name="connsiteY640" fmla="*/ 1026097 h 1152527"/>
                <a:gd name="connsiteX641" fmla="*/ 1931757 w 5573920"/>
                <a:gd name="connsiteY641" fmla="*/ 1018068 h 1152527"/>
                <a:gd name="connsiteX642" fmla="*/ 1938800 w 5573920"/>
                <a:gd name="connsiteY642" fmla="*/ 1010038 h 1152527"/>
                <a:gd name="connsiteX643" fmla="*/ 1942824 w 5573920"/>
                <a:gd name="connsiteY643" fmla="*/ 998997 h 1152527"/>
                <a:gd name="connsiteX644" fmla="*/ 1943830 w 5573920"/>
                <a:gd name="connsiteY644" fmla="*/ 988960 h 1152527"/>
                <a:gd name="connsiteX645" fmla="*/ 1942824 w 5573920"/>
                <a:gd name="connsiteY645" fmla="*/ 645695 h 1152527"/>
                <a:gd name="connsiteX646" fmla="*/ 1958920 w 5573920"/>
                <a:gd name="connsiteY646" fmla="*/ 646699 h 1152527"/>
                <a:gd name="connsiteX647" fmla="*/ 1958920 w 5573920"/>
                <a:gd name="connsiteY647" fmla="*/ 988960 h 1152527"/>
                <a:gd name="connsiteX648" fmla="*/ 1960932 w 5573920"/>
                <a:gd name="connsiteY648" fmla="*/ 1003012 h 1152527"/>
                <a:gd name="connsiteX649" fmla="*/ 1964957 w 5573920"/>
                <a:gd name="connsiteY649" fmla="*/ 1012045 h 1152527"/>
                <a:gd name="connsiteX650" fmla="*/ 1970993 w 5573920"/>
                <a:gd name="connsiteY650" fmla="*/ 1019071 h 1152527"/>
                <a:gd name="connsiteX651" fmla="*/ 1980047 w 5573920"/>
                <a:gd name="connsiteY651" fmla="*/ 1026097 h 1152527"/>
                <a:gd name="connsiteX652" fmla="*/ 1991114 w 5573920"/>
                <a:gd name="connsiteY652" fmla="*/ 1030112 h 1152527"/>
                <a:gd name="connsiteX653" fmla="*/ 2001174 w 5573920"/>
                <a:gd name="connsiteY653" fmla="*/ 1030112 h 1152527"/>
                <a:gd name="connsiteX654" fmla="*/ 2013246 w 5573920"/>
                <a:gd name="connsiteY654" fmla="*/ 1030112 h 1152527"/>
                <a:gd name="connsiteX655" fmla="*/ 2023307 w 5573920"/>
                <a:gd name="connsiteY655" fmla="*/ 1026097 h 1152527"/>
                <a:gd name="connsiteX656" fmla="*/ 2030349 w 5573920"/>
                <a:gd name="connsiteY656" fmla="*/ 1021079 h 1152527"/>
                <a:gd name="connsiteX657" fmla="*/ 2036385 w 5573920"/>
                <a:gd name="connsiteY657" fmla="*/ 1014053 h 1152527"/>
                <a:gd name="connsiteX658" fmla="*/ 2041416 w 5573920"/>
                <a:gd name="connsiteY658" fmla="*/ 1005020 h 1152527"/>
                <a:gd name="connsiteX659" fmla="*/ 2044434 w 5573920"/>
                <a:gd name="connsiteY659" fmla="*/ 992975 h 1152527"/>
                <a:gd name="connsiteX660" fmla="*/ 2044434 w 5573920"/>
                <a:gd name="connsiteY660" fmla="*/ 406815 h 1152527"/>
                <a:gd name="connsiteX661" fmla="*/ 2059524 w 5573920"/>
                <a:gd name="connsiteY661" fmla="*/ 406815 h 1152527"/>
                <a:gd name="connsiteX662" fmla="*/ 2058518 w 5573920"/>
                <a:gd name="connsiteY662" fmla="*/ 618595 h 1152527"/>
                <a:gd name="connsiteX663" fmla="*/ 2062542 w 5573920"/>
                <a:gd name="connsiteY663" fmla="*/ 632647 h 1152527"/>
                <a:gd name="connsiteX664" fmla="*/ 2069585 w 5573920"/>
                <a:gd name="connsiteY664" fmla="*/ 641681 h 1152527"/>
                <a:gd name="connsiteX665" fmla="*/ 2077633 w 5573920"/>
                <a:gd name="connsiteY665" fmla="*/ 646699 h 1152527"/>
                <a:gd name="connsiteX666" fmla="*/ 2086688 w 5573920"/>
                <a:gd name="connsiteY666" fmla="*/ 648706 h 1152527"/>
                <a:gd name="connsiteX667" fmla="*/ 2097754 w 5573920"/>
                <a:gd name="connsiteY667" fmla="*/ 648706 h 1152527"/>
                <a:gd name="connsiteX668" fmla="*/ 2107814 w 5573920"/>
                <a:gd name="connsiteY668" fmla="*/ 646699 h 1152527"/>
                <a:gd name="connsiteX669" fmla="*/ 2113851 w 5573920"/>
                <a:gd name="connsiteY669" fmla="*/ 639673 h 1152527"/>
                <a:gd name="connsiteX670" fmla="*/ 2120893 w 5573920"/>
                <a:gd name="connsiteY670" fmla="*/ 631644 h 1152527"/>
                <a:gd name="connsiteX671" fmla="*/ 2123911 w 5573920"/>
                <a:gd name="connsiteY671" fmla="*/ 618595 h 1152527"/>
                <a:gd name="connsiteX672" fmla="*/ 2123911 w 5573920"/>
                <a:gd name="connsiteY672" fmla="*/ 383730 h 1152527"/>
                <a:gd name="connsiteX673" fmla="*/ 2120893 w 5573920"/>
                <a:gd name="connsiteY673" fmla="*/ 361648 h 1152527"/>
                <a:gd name="connsiteX674" fmla="*/ 2114857 w 5573920"/>
                <a:gd name="connsiteY674" fmla="*/ 346593 h 1152527"/>
                <a:gd name="connsiteX675" fmla="*/ 2103790 w 5573920"/>
                <a:gd name="connsiteY675" fmla="*/ 326519 h 1152527"/>
                <a:gd name="connsiteX676" fmla="*/ 2092724 w 5573920"/>
                <a:gd name="connsiteY676" fmla="*/ 314475 h 1152527"/>
                <a:gd name="connsiteX677" fmla="*/ 2078639 w 5573920"/>
                <a:gd name="connsiteY677" fmla="*/ 303434 h 1152527"/>
                <a:gd name="connsiteX678" fmla="*/ 2065561 w 5573920"/>
                <a:gd name="connsiteY678" fmla="*/ 296408 h 1152527"/>
                <a:gd name="connsiteX679" fmla="*/ 2047452 w 5573920"/>
                <a:gd name="connsiteY679" fmla="*/ 290386 h 1152527"/>
                <a:gd name="connsiteX680" fmla="*/ 836087 w 5573920"/>
                <a:gd name="connsiteY680" fmla="*/ 122415 h 1152527"/>
                <a:gd name="connsiteX681" fmla="*/ 763229 w 5573920"/>
                <a:gd name="connsiteY681" fmla="*/ 195274 h 1152527"/>
                <a:gd name="connsiteX682" fmla="*/ 836087 w 5573920"/>
                <a:gd name="connsiteY682" fmla="*/ 268133 h 1152527"/>
                <a:gd name="connsiteX683" fmla="*/ 908946 w 5573920"/>
                <a:gd name="connsiteY683" fmla="*/ 195274 h 1152527"/>
                <a:gd name="connsiteX684" fmla="*/ 887986 w 5573920"/>
                <a:gd name="connsiteY684" fmla="*/ 143375 h 1152527"/>
                <a:gd name="connsiteX685" fmla="*/ 836087 w 5573920"/>
                <a:gd name="connsiteY685" fmla="*/ 122415 h 1152527"/>
                <a:gd name="connsiteX686" fmla="*/ 278695 w 5573920"/>
                <a:gd name="connsiteY686" fmla="*/ 122415 h 1152527"/>
                <a:gd name="connsiteX687" fmla="*/ 205837 w 5573920"/>
                <a:gd name="connsiteY687" fmla="*/ 195274 h 1152527"/>
                <a:gd name="connsiteX688" fmla="*/ 278695 w 5573920"/>
                <a:gd name="connsiteY688" fmla="*/ 268133 h 1152527"/>
                <a:gd name="connsiteX689" fmla="*/ 351554 w 5573920"/>
                <a:gd name="connsiteY689" fmla="*/ 195274 h 1152527"/>
                <a:gd name="connsiteX690" fmla="*/ 330594 w 5573920"/>
                <a:gd name="connsiteY690" fmla="*/ 143375 h 1152527"/>
                <a:gd name="connsiteX691" fmla="*/ 278695 w 5573920"/>
                <a:gd name="connsiteY691" fmla="*/ 122415 h 1152527"/>
                <a:gd name="connsiteX692" fmla="*/ 1393479 w 5573920"/>
                <a:gd name="connsiteY692" fmla="*/ 122414 h 1152527"/>
                <a:gd name="connsiteX693" fmla="*/ 1320621 w 5573920"/>
                <a:gd name="connsiteY693" fmla="*/ 195273 h 1152527"/>
                <a:gd name="connsiteX694" fmla="*/ 1393479 w 5573920"/>
                <a:gd name="connsiteY694" fmla="*/ 268132 h 1152527"/>
                <a:gd name="connsiteX695" fmla="*/ 1466338 w 5573920"/>
                <a:gd name="connsiteY695" fmla="*/ 195273 h 1152527"/>
                <a:gd name="connsiteX696" fmla="*/ 1445378 w 5573920"/>
                <a:gd name="connsiteY696" fmla="*/ 143374 h 1152527"/>
                <a:gd name="connsiteX697" fmla="*/ 1393479 w 5573920"/>
                <a:gd name="connsiteY697" fmla="*/ 122414 h 1152527"/>
                <a:gd name="connsiteX698" fmla="*/ 5295224 w 5573920"/>
                <a:gd name="connsiteY698" fmla="*/ 122413 h 1152527"/>
                <a:gd name="connsiteX699" fmla="*/ 5222365 w 5573920"/>
                <a:gd name="connsiteY699" fmla="*/ 195272 h 1152527"/>
                <a:gd name="connsiteX700" fmla="*/ 5295224 w 5573920"/>
                <a:gd name="connsiteY700" fmla="*/ 268131 h 1152527"/>
                <a:gd name="connsiteX701" fmla="*/ 5368082 w 5573920"/>
                <a:gd name="connsiteY701" fmla="*/ 195272 h 1152527"/>
                <a:gd name="connsiteX702" fmla="*/ 5347123 w 5573920"/>
                <a:gd name="connsiteY702" fmla="*/ 143373 h 1152527"/>
                <a:gd name="connsiteX703" fmla="*/ 5295224 w 5573920"/>
                <a:gd name="connsiteY703" fmla="*/ 122413 h 1152527"/>
                <a:gd name="connsiteX704" fmla="*/ 4737831 w 5573920"/>
                <a:gd name="connsiteY704" fmla="*/ 122413 h 1152527"/>
                <a:gd name="connsiteX705" fmla="*/ 4664972 w 5573920"/>
                <a:gd name="connsiteY705" fmla="*/ 195272 h 1152527"/>
                <a:gd name="connsiteX706" fmla="*/ 4737831 w 5573920"/>
                <a:gd name="connsiteY706" fmla="*/ 268131 h 1152527"/>
                <a:gd name="connsiteX707" fmla="*/ 4810690 w 5573920"/>
                <a:gd name="connsiteY707" fmla="*/ 195272 h 1152527"/>
                <a:gd name="connsiteX708" fmla="*/ 4789730 w 5573920"/>
                <a:gd name="connsiteY708" fmla="*/ 143373 h 1152527"/>
                <a:gd name="connsiteX709" fmla="*/ 4737831 w 5573920"/>
                <a:gd name="connsiteY709" fmla="*/ 122413 h 1152527"/>
                <a:gd name="connsiteX710" fmla="*/ 4180439 w 5573920"/>
                <a:gd name="connsiteY710" fmla="*/ 122413 h 1152527"/>
                <a:gd name="connsiteX711" fmla="*/ 4107580 w 5573920"/>
                <a:gd name="connsiteY711" fmla="*/ 195272 h 1152527"/>
                <a:gd name="connsiteX712" fmla="*/ 4180439 w 5573920"/>
                <a:gd name="connsiteY712" fmla="*/ 268131 h 1152527"/>
                <a:gd name="connsiteX713" fmla="*/ 4253298 w 5573920"/>
                <a:gd name="connsiteY713" fmla="*/ 195272 h 1152527"/>
                <a:gd name="connsiteX714" fmla="*/ 4232338 w 5573920"/>
                <a:gd name="connsiteY714" fmla="*/ 143373 h 1152527"/>
                <a:gd name="connsiteX715" fmla="*/ 4180439 w 5573920"/>
                <a:gd name="connsiteY715" fmla="*/ 122413 h 1152527"/>
                <a:gd name="connsiteX716" fmla="*/ 3623047 w 5573920"/>
                <a:gd name="connsiteY716" fmla="*/ 122413 h 1152527"/>
                <a:gd name="connsiteX717" fmla="*/ 3550188 w 5573920"/>
                <a:gd name="connsiteY717" fmla="*/ 195272 h 1152527"/>
                <a:gd name="connsiteX718" fmla="*/ 3623047 w 5573920"/>
                <a:gd name="connsiteY718" fmla="*/ 268131 h 1152527"/>
                <a:gd name="connsiteX719" fmla="*/ 3695906 w 5573920"/>
                <a:gd name="connsiteY719" fmla="*/ 195272 h 1152527"/>
                <a:gd name="connsiteX720" fmla="*/ 3674946 w 5573920"/>
                <a:gd name="connsiteY720" fmla="*/ 143373 h 1152527"/>
                <a:gd name="connsiteX721" fmla="*/ 3623047 w 5573920"/>
                <a:gd name="connsiteY721" fmla="*/ 122413 h 1152527"/>
                <a:gd name="connsiteX722" fmla="*/ 3065655 w 5573920"/>
                <a:gd name="connsiteY722" fmla="*/ 122413 h 1152527"/>
                <a:gd name="connsiteX723" fmla="*/ 2992796 w 5573920"/>
                <a:gd name="connsiteY723" fmla="*/ 195272 h 1152527"/>
                <a:gd name="connsiteX724" fmla="*/ 3065655 w 5573920"/>
                <a:gd name="connsiteY724" fmla="*/ 268131 h 1152527"/>
                <a:gd name="connsiteX725" fmla="*/ 3138514 w 5573920"/>
                <a:gd name="connsiteY725" fmla="*/ 195272 h 1152527"/>
                <a:gd name="connsiteX726" fmla="*/ 3117554 w 5573920"/>
                <a:gd name="connsiteY726" fmla="*/ 143373 h 1152527"/>
                <a:gd name="connsiteX727" fmla="*/ 3065655 w 5573920"/>
                <a:gd name="connsiteY727" fmla="*/ 122413 h 1152527"/>
                <a:gd name="connsiteX728" fmla="*/ 2508263 w 5573920"/>
                <a:gd name="connsiteY728" fmla="*/ 122413 h 1152527"/>
                <a:gd name="connsiteX729" fmla="*/ 2435404 w 5573920"/>
                <a:gd name="connsiteY729" fmla="*/ 195272 h 1152527"/>
                <a:gd name="connsiteX730" fmla="*/ 2508263 w 5573920"/>
                <a:gd name="connsiteY730" fmla="*/ 268131 h 1152527"/>
                <a:gd name="connsiteX731" fmla="*/ 2581122 w 5573920"/>
                <a:gd name="connsiteY731" fmla="*/ 195272 h 1152527"/>
                <a:gd name="connsiteX732" fmla="*/ 2560162 w 5573920"/>
                <a:gd name="connsiteY732" fmla="*/ 143373 h 1152527"/>
                <a:gd name="connsiteX733" fmla="*/ 2508263 w 5573920"/>
                <a:gd name="connsiteY733" fmla="*/ 122413 h 1152527"/>
                <a:gd name="connsiteX734" fmla="*/ 1950871 w 5573920"/>
                <a:gd name="connsiteY734" fmla="*/ 122413 h 1152527"/>
                <a:gd name="connsiteX735" fmla="*/ 1878012 w 5573920"/>
                <a:gd name="connsiteY735" fmla="*/ 195272 h 1152527"/>
                <a:gd name="connsiteX736" fmla="*/ 1950871 w 5573920"/>
                <a:gd name="connsiteY736" fmla="*/ 268131 h 1152527"/>
                <a:gd name="connsiteX737" fmla="*/ 2023730 w 5573920"/>
                <a:gd name="connsiteY737" fmla="*/ 195272 h 1152527"/>
                <a:gd name="connsiteX738" fmla="*/ 2002770 w 5573920"/>
                <a:gd name="connsiteY738" fmla="*/ 143373 h 1152527"/>
                <a:gd name="connsiteX739" fmla="*/ 1950871 w 5573920"/>
                <a:gd name="connsiteY739" fmla="*/ 122413 h 1152527"/>
                <a:gd name="connsiteX740" fmla="*/ 1672176 w 5573920"/>
                <a:gd name="connsiteY740" fmla="*/ 0 h 1152527"/>
                <a:gd name="connsiteX741" fmla="*/ 2229568 w 5573920"/>
                <a:gd name="connsiteY741" fmla="*/ 0 h 1152527"/>
                <a:gd name="connsiteX742" fmla="*/ 2786960 w 5573920"/>
                <a:gd name="connsiteY742" fmla="*/ 0 h 1152527"/>
                <a:gd name="connsiteX743" fmla="*/ 3344352 w 5573920"/>
                <a:gd name="connsiteY743" fmla="*/ 0 h 1152527"/>
                <a:gd name="connsiteX744" fmla="*/ 3901744 w 5573920"/>
                <a:gd name="connsiteY744" fmla="*/ 0 h 1152527"/>
                <a:gd name="connsiteX745" fmla="*/ 4459136 w 5573920"/>
                <a:gd name="connsiteY745" fmla="*/ 0 h 1152527"/>
                <a:gd name="connsiteX746" fmla="*/ 5016528 w 5573920"/>
                <a:gd name="connsiteY746" fmla="*/ 0 h 1152527"/>
                <a:gd name="connsiteX747" fmla="*/ 5573920 w 5573920"/>
                <a:gd name="connsiteY747" fmla="*/ 0 h 1152527"/>
                <a:gd name="connsiteX748" fmla="*/ 5573920 w 5573920"/>
                <a:gd name="connsiteY748" fmla="*/ 1152525 h 1152527"/>
                <a:gd name="connsiteX749" fmla="*/ 5016528 w 5573920"/>
                <a:gd name="connsiteY749" fmla="*/ 1152525 h 1152527"/>
                <a:gd name="connsiteX750" fmla="*/ 4459136 w 5573920"/>
                <a:gd name="connsiteY750" fmla="*/ 1152525 h 1152527"/>
                <a:gd name="connsiteX751" fmla="*/ 3901744 w 5573920"/>
                <a:gd name="connsiteY751" fmla="*/ 1152525 h 1152527"/>
                <a:gd name="connsiteX752" fmla="*/ 3344352 w 5573920"/>
                <a:gd name="connsiteY752" fmla="*/ 1152525 h 1152527"/>
                <a:gd name="connsiteX753" fmla="*/ 2786960 w 5573920"/>
                <a:gd name="connsiteY753" fmla="*/ 1152525 h 1152527"/>
                <a:gd name="connsiteX754" fmla="*/ 2229568 w 5573920"/>
                <a:gd name="connsiteY754" fmla="*/ 1152525 h 1152527"/>
                <a:gd name="connsiteX755" fmla="*/ 1672176 w 5573920"/>
                <a:gd name="connsiteY755" fmla="*/ 1152525 h 1152527"/>
                <a:gd name="connsiteX756" fmla="*/ 1672176 w 5573920"/>
                <a:gd name="connsiteY756" fmla="*/ 1152526 h 1152527"/>
                <a:gd name="connsiteX757" fmla="*/ 1114784 w 5573920"/>
                <a:gd name="connsiteY757" fmla="*/ 1152526 h 1152527"/>
                <a:gd name="connsiteX758" fmla="*/ 1114784 w 5573920"/>
                <a:gd name="connsiteY758" fmla="*/ 1152527 h 1152527"/>
                <a:gd name="connsiteX759" fmla="*/ 557392 w 5573920"/>
                <a:gd name="connsiteY759" fmla="*/ 1152527 h 1152527"/>
                <a:gd name="connsiteX760" fmla="*/ 0 w 5573920"/>
                <a:gd name="connsiteY760" fmla="*/ 1152527 h 1152527"/>
                <a:gd name="connsiteX761" fmla="*/ 0 w 5573920"/>
                <a:gd name="connsiteY761" fmla="*/ 2 h 1152527"/>
                <a:gd name="connsiteX762" fmla="*/ 557392 w 5573920"/>
                <a:gd name="connsiteY762" fmla="*/ 2 h 1152527"/>
                <a:gd name="connsiteX763" fmla="*/ 1114784 w 5573920"/>
                <a:gd name="connsiteY763" fmla="*/ 2 h 1152527"/>
                <a:gd name="connsiteX764" fmla="*/ 1114784 w 5573920"/>
                <a:gd name="connsiteY764" fmla="*/ 1 h 1152527"/>
                <a:gd name="connsiteX765" fmla="*/ 1672176 w 5573920"/>
                <a:gd name="connsiteY765" fmla="*/ 1 h 115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Lst>
              <a:rect l="l" t="t" r="r" b="b"/>
              <a:pathLst>
                <a:path w="5573920" h="1152527">
                  <a:moveTo>
                    <a:pt x="919590" y="289384"/>
                  </a:moveTo>
                  <a:lnTo>
                    <a:pt x="751581" y="290388"/>
                  </a:lnTo>
                  <a:lnTo>
                    <a:pt x="729448" y="293399"/>
                  </a:lnTo>
                  <a:lnTo>
                    <a:pt x="710333" y="301429"/>
                  </a:lnTo>
                  <a:lnTo>
                    <a:pt x="698260" y="310462"/>
                  </a:lnTo>
                  <a:lnTo>
                    <a:pt x="689206" y="320499"/>
                  </a:lnTo>
                  <a:lnTo>
                    <a:pt x="680152" y="330536"/>
                  </a:lnTo>
                  <a:lnTo>
                    <a:pt x="671097" y="347599"/>
                  </a:lnTo>
                  <a:lnTo>
                    <a:pt x="666067" y="363658"/>
                  </a:lnTo>
                  <a:lnTo>
                    <a:pt x="664055" y="379717"/>
                  </a:lnTo>
                  <a:lnTo>
                    <a:pt x="663049" y="617594"/>
                  </a:lnTo>
                  <a:lnTo>
                    <a:pt x="666067" y="630642"/>
                  </a:lnTo>
                  <a:lnTo>
                    <a:pt x="672103" y="639675"/>
                  </a:lnTo>
                  <a:lnTo>
                    <a:pt x="681158" y="646701"/>
                  </a:lnTo>
                  <a:lnTo>
                    <a:pt x="691218" y="648708"/>
                  </a:lnTo>
                  <a:lnTo>
                    <a:pt x="703291" y="648708"/>
                  </a:lnTo>
                  <a:lnTo>
                    <a:pt x="716369" y="643690"/>
                  </a:lnTo>
                  <a:lnTo>
                    <a:pt x="722405" y="634657"/>
                  </a:lnTo>
                  <a:lnTo>
                    <a:pt x="727436" y="625623"/>
                  </a:lnTo>
                  <a:lnTo>
                    <a:pt x="727436" y="405813"/>
                  </a:lnTo>
                  <a:lnTo>
                    <a:pt x="743532" y="405813"/>
                  </a:lnTo>
                  <a:lnTo>
                    <a:pt x="743532" y="994985"/>
                  </a:lnTo>
                  <a:lnTo>
                    <a:pt x="748563" y="1011044"/>
                  </a:lnTo>
                  <a:lnTo>
                    <a:pt x="754599" y="1018070"/>
                  </a:lnTo>
                  <a:lnTo>
                    <a:pt x="763653" y="1025095"/>
                  </a:lnTo>
                  <a:lnTo>
                    <a:pt x="770695" y="1028107"/>
                  </a:lnTo>
                  <a:lnTo>
                    <a:pt x="782768" y="1030114"/>
                  </a:lnTo>
                  <a:lnTo>
                    <a:pt x="795846" y="1030114"/>
                  </a:lnTo>
                  <a:lnTo>
                    <a:pt x="807919" y="1026099"/>
                  </a:lnTo>
                  <a:lnTo>
                    <a:pt x="816973" y="1018070"/>
                  </a:lnTo>
                  <a:lnTo>
                    <a:pt x="824016" y="1010040"/>
                  </a:lnTo>
                  <a:lnTo>
                    <a:pt x="828040" y="998999"/>
                  </a:lnTo>
                  <a:lnTo>
                    <a:pt x="829046" y="988962"/>
                  </a:lnTo>
                  <a:lnTo>
                    <a:pt x="828040" y="645697"/>
                  </a:lnTo>
                  <a:lnTo>
                    <a:pt x="844136" y="646701"/>
                  </a:lnTo>
                  <a:lnTo>
                    <a:pt x="844136" y="988962"/>
                  </a:lnTo>
                  <a:lnTo>
                    <a:pt x="846149" y="1003014"/>
                  </a:lnTo>
                  <a:lnTo>
                    <a:pt x="850173" y="1012047"/>
                  </a:lnTo>
                  <a:lnTo>
                    <a:pt x="856209" y="1019073"/>
                  </a:lnTo>
                  <a:lnTo>
                    <a:pt x="865263" y="1026099"/>
                  </a:lnTo>
                  <a:lnTo>
                    <a:pt x="876330" y="1030114"/>
                  </a:lnTo>
                  <a:lnTo>
                    <a:pt x="886390" y="1030114"/>
                  </a:lnTo>
                  <a:lnTo>
                    <a:pt x="898463" y="1030114"/>
                  </a:lnTo>
                  <a:lnTo>
                    <a:pt x="908523" y="1026099"/>
                  </a:lnTo>
                  <a:lnTo>
                    <a:pt x="915565" y="1021081"/>
                  </a:lnTo>
                  <a:lnTo>
                    <a:pt x="921602" y="1014055"/>
                  </a:lnTo>
                  <a:lnTo>
                    <a:pt x="926632" y="1005022"/>
                  </a:lnTo>
                  <a:lnTo>
                    <a:pt x="929650" y="992977"/>
                  </a:lnTo>
                  <a:lnTo>
                    <a:pt x="929650" y="406817"/>
                  </a:lnTo>
                  <a:lnTo>
                    <a:pt x="944741" y="406817"/>
                  </a:lnTo>
                  <a:lnTo>
                    <a:pt x="943734" y="618597"/>
                  </a:lnTo>
                  <a:lnTo>
                    <a:pt x="947759" y="632649"/>
                  </a:lnTo>
                  <a:lnTo>
                    <a:pt x="954801" y="641683"/>
                  </a:lnTo>
                  <a:lnTo>
                    <a:pt x="962849" y="646701"/>
                  </a:lnTo>
                  <a:lnTo>
                    <a:pt x="971904" y="648708"/>
                  </a:lnTo>
                  <a:lnTo>
                    <a:pt x="982970" y="648708"/>
                  </a:lnTo>
                  <a:lnTo>
                    <a:pt x="993031" y="646701"/>
                  </a:lnTo>
                  <a:lnTo>
                    <a:pt x="999067" y="639675"/>
                  </a:lnTo>
                  <a:lnTo>
                    <a:pt x="1006109" y="631646"/>
                  </a:lnTo>
                  <a:lnTo>
                    <a:pt x="1009127" y="618597"/>
                  </a:lnTo>
                  <a:lnTo>
                    <a:pt x="1009127" y="383732"/>
                  </a:lnTo>
                  <a:lnTo>
                    <a:pt x="1006109" y="361650"/>
                  </a:lnTo>
                  <a:lnTo>
                    <a:pt x="1000073" y="346595"/>
                  </a:lnTo>
                  <a:lnTo>
                    <a:pt x="989006" y="326521"/>
                  </a:lnTo>
                  <a:lnTo>
                    <a:pt x="977940" y="314477"/>
                  </a:lnTo>
                  <a:lnTo>
                    <a:pt x="963855" y="303436"/>
                  </a:lnTo>
                  <a:lnTo>
                    <a:pt x="950777" y="296410"/>
                  </a:lnTo>
                  <a:lnTo>
                    <a:pt x="932668" y="290388"/>
                  </a:lnTo>
                  <a:close/>
                  <a:moveTo>
                    <a:pt x="362198" y="289384"/>
                  </a:moveTo>
                  <a:lnTo>
                    <a:pt x="194189" y="290388"/>
                  </a:lnTo>
                  <a:lnTo>
                    <a:pt x="172056" y="293399"/>
                  </a:lnTo>
                  <a:lnTo>
                    <a:pt x="152941" y="301429"/>
                  </a:lnTo>
                  <a:lnTo>
                    <a:pt x="140868" y="310462"/>
                  </a:lnTo>
                  <a:lnTo>
                    <a:pt x="131814" y="320499"/>
                  </a:lnTo>
                  <a:lnTo>
                    <a:pt x="122760" y="330536"/>
                  </a:lnTo>
                  <a:lnTo>
                    <a:pt x="113705" y="347599"/>
                  </a:lnTo>
                  <a:lnTo>
                    <a:pt x="108675" y="363658"/>
                  </a:lnTo>
                  <a:lnTo>
                    <a:pt x="106663" y="379717"/>
                  </a:lnTo>
                  <a:lnTo>
                    <a:pt x="105657" y="617594"/>
                  </a:lnTo>
                  <a:lnTo>
                    <a:pt x="108675" y="630642"/>
                  </a:lnTo>
                  <a:lnTo>
                    <a:pt x="114711" y="639675"/>
                  </a:lnTo>
                  <a:lnTo>
                    <a:pt x="123766" y="646701"/>
                  </a:lnTo>
                  <a:lnTo>
                    <a:pt x="133826" y="648708"/>
                  </a:lnTo>
                  <a:lnTo>
                    <a:pt x="145899" y="648708"/>
                  </a:lnTo>
                  <a:lnTo>
                    <a:pt x="158977" y="643690"/>
                  </a:lnTo>
                  <a:lnTo>
                    <a:pt x="165013" y="634657"/>
                  </a:lnTo>
                  <a:lnTo>
                    <a:pt x="170044" y="625623"/>
                  </a:lnTo>
                  <a:lnTo>
                    <a:pt x="170044" y="405813"/>
                  </a:lnTo>
                  <a:lnTo>
                    <a:pt x="186140" y="405813"/>
                  </a:lnTo>
                  <a:lnTo>
                    <a:pt x="186140" y="994985"/>
                  </a:lnTo>
                  <a:lnTo>
                    <a:pt x="191171" y="1011044"/>
                  </a:lnTo>
                  <a:lnTo>
                    <a:pt x="197207" y="1018070"/>
                  </a:lnTo>
                  <a:lnTo>
                    <a:pt x="206261" y="1025095"/>
                  </a:lnTo>
                  <a:lnTo>
                    <a:pt x="213303" y="1028107"/>
                  </a:lnTo>
                  <a:lnTo>
                    <a:pt x="225376" y="1030114"/>
                  </a:lnTo>
                  <a:lnTo>
                    <a:pt x="238454" y="1030114"/>
                  </a:lnTo>
                  <a:lnTo>
                    <a:pt x="250527" y="1026099"/>
                  </a:lnTo>
                  <a:lnTo>
                    <a:pt x="259581" y="1018070"/>
                  </a:lnTo>
                  <a:lnTo>
                    <a:pt x="266624" y="1010040"/>
                  </a:lnTo>
                  <a:lnTo>
                    <a:pt x="270648" y="998999"/>
                  </a:lnTo>
                  <a:lnTo>
                    <a:pt x="271654" y="988962"/>
                  </a:lnTo>
                  <a:lnTo>
                    <a:pt x="270648" y="645697"/>
                  </a:lnTo>
                  <a:lnTo>
                    <a:pt x="286744" y="646701"/>
                  </a:lnTo>
                  <a:lnTo>
                    <a:pt x="286744" y="988962"/>
                  </a:lnTo>
                  <a:lnTo>
                    <a:pt x="288757" y="1003014"/>
                  </a:lnTo>
                  <a:lnTo>
                    <a:pt x="292781" y="1012047"/>
                  </a:lnTo>
                  <a:lnTo>
                    <a:pt x="298817" y="1019073"/>
                  </a:lnTo>
                  <a:lnTo>
                    <a:pt x="307871" y="1026099"/>
                  </a:lnTo>
                  <a:lnTo>
                    <a:pt x="318938" y="1030114"/>
                  </a:lnTo>
                  <a:lnTo>
                    <a:pt x="328998" y="1030114"/>
                  </a:lnTo>
                  <a:lnTo>
                    <a:pt x="341071" y="1030114"/>
                  </a:lnTo>
                  <a:lnTo>
                    <a:pt x="351131" y="1026099"/>
                  </a:lnTo>
                  <a:lnTo>
                    <a:pt x="358173" y="1021081"/>
                  </a:lnTo>
                  <a:lnTo>
                    <a:pt x="364210" y="1014055"/>
                  </a:lnTo>
                  <a:lnTo>
                    <a:pt x="369240" y="1005022"/>
                  </a:lnTo>
                  <a:lnTo>
                    <a:pt x="372258" y="992977"/>
                  </a:lnTo>
                  <a:lnTo>
                    <a:pt x="372258" y="406817"/>
                  </a:lnTo>
                  <a:lnTo>
                    <a:pt x="387349" y="406817"/>
                  </a:lnTo>
                  <a:lnTo>
                    <a:pt x="386342" y="618597"/>
                  </a:lnTo>
                  <a:lnTo>
                    <a:pt x="390367" y="632649"/>
                  </a:lnTo>
                  <a:lnTo>
                    <a:pt x="397409" y="641683"/>
                  </a:lnTo>
                  <a:lnTo>
                    <a:pt x="405457" y="646701"/>
                  </a:lnTo>
                  <a:lnTo>
                    <a:pt x="414512" y="648708"/>
                  </a:lnTo>
                  <a:lnTo>
                    <a:pt x="425578" y="648708"/>
                  </a:lnTo>
                  <a:lnTo>
                    <a:pt x="435639" y="646701"/>
                  </a:lnTo>
                  <a:lnTo>
                    <a:pt x="441675" y="639675"/>
                  </a:lnTo>
                  <a:lnTo>
                    <a:pt x="448717" y="631646"/>
                  </a:lnTo>
                  <a:lnTo>
                    <a:pt x="451735" y="618597"/>
                  </a:lnTo>
                  <a:lnTo>
                    <a:pt x="451735" y="383732"/>
                  </a:lnTo>
                  <a:lnTo>
                    <a:pt x="448717" y="361650"/>
                  </a:lnTo>
                  <a:lnTo>
                    <a:pt x="442681" y="346595"/>
                  </a:lnTo>
                  <a:lnTo>
                    <a:pt x="431614" y="326521"/>
                  </a:lnTo>
                  <a:lnTo>
                    <a:pt x="420548" y="314477"/>
                  </a:lnTo>
                  <a:lnTo>
                    <a:pt x="406463" y="303436"/>
                  </a:lnTo>
                  <a:lnTo>
                    <a:pt x="393385" y="296410"/>
                  </a:lnTo>
                  <a:lnTo>
                    <a:pt x="375276" y="290388"/>
                  </a:lnTo>
                  <a:close/>
                  <a:moveTo>
                    <a:pt x="1476982" y="289383"/>
                  </a:moveTo>
                  <a:lnTo>
                    <a:pt x="1308973" y="290387"/>
                  </a:lnTo>
                  <a:lnTo>
                    <a:pt x="1286840" y="293398"/>
                  </a:lnTo>
                  <a:lnTo>
                    <a:pt x="1267725" y="301428"/>
                  </a:lnTo>
                  <a:lnTo>
                    <a:pt x="1255652" y="310461"/>
                  </a:lnTo>
                  <a:lnTo>
                    <a:pt x="1246598" y="320498"/>
                  </a:lnTo>
                  <a:lnTo>
                    <a:pt x="1237544" y="330535"/>
                  </a:lnTo>
                  <a:lnTo>
                    <a:pt x="1228489" y="347598"/>
                  </a:lnTo>
                  <a:lnTo>
                    <a:pt x="1223459" y="363657"/>
                  </a:lnTo>
                  <a:lnTo>
                    <a:pt x="1221447" y="379716"/>
                  </a:lnTo>
                  <a:lnTo>
                    <a:pt x="1220441" y="617593"/>
                  </a:lnTo>
                  <a:lnTo>
                    <a:pt x="1223459" y="630641"/>
                  </a:lnTo>
                  <a:lnTo>
                    <a:pt x="1229495" y="639674"/>
                  </a:lnTo>
                  <a:lnTo>
                    <a:pt x="1238550" y="646700"/>
                  </a:lnTo>
                  <a:lnTo>
                    <a:pt x="1248610" y="648707"/>
                  </a:lnTo>
                  <a:lnTo>
                    <a:pt x="1260683" y="648707"/>
                  </a:lnTo>
                  <a:lnTo>
                    <a:pt x="1273761" y="643689"/>
                  </a:lnTo>
                  <a:lnTo>
                    <a:pt x="1279797" y="634656"/>
                  </a:lnTo>
                  <a:lnTo>
                    <a:pt x="1284828" y="625622"/>
                  </a:lnTo>
                  <a:lnTo>
                    <a:pt x="1284828" y="405812"/>
                  </a:lnTo>
                  <a:lnTo>
                    <a:pt x="1300924" y="405812"/>
                  </a:lnTo>
                  <a:lnTo>
                    <a:pt x="1300924" y="994984"/>
                  </a:lnTo>
                  <a:lnTo>
                    <a:pt x="1305955" y="1011043"/>
                  </a:lnTo>
                  <a:lnTo>
                    <a:pt x="1311991" y="1018069"/>
                  </a:lnTo>
                  <a:lnTo>
                    <a:pt x="1321045" y="1025094"/>
                  </a:lnTo>
                  <a:lnTo>
                    <a:pt x="1328087" y="1028106"/>
                  </a:lnTo>
                  <a:lnTo>
                    <a:pt x="1340160" y="1030113"/>
                  </a:lnTo>
                  <a:lnTo>
                    <a:pt x="1353238" y="1030113"/>
                  </a:lnTo>
                  <a:lnTo>
                    <a:pt x="1365311" y="1026098"/>
                  </a:lnTo>
                  <a:lnTo>
                    <a:pt x="1374365" y="1018069"/>
                  </a:lnTo>
                  <a:lnTo>
                    <a:pt x="1381408" y="1010039"/>
                  </a:lnTo>
                  <a:lnTo>
                    <a:pt x="1385432" y="998998"/>
                  </a:lnTo>
                  <a:lnTo>
                    <a:pt x="1386438" y="988961"/>
                  </a:lnTo>
                  <a:lnTo>
                    <a:pt x="1385432" y="645696"/>
                  </a:lnTo>
                  <a:lnTo>
                    <a:pt x="1401528" y="646700"/>
                  </a:lnTo>
                  <a:lnTo>
                    <a:pt x="1401528" y="988961"/>
                  </a:lnTo>
                  <a:lnTo>
                    <a:pt x="1403541" y="1003013"/>
                  </a:lnTo>
                  <a:lnTo>
                    <a:pt x="1407565" y="1012046"/>
                  </a:lnTo>
                  <a:lnTo>
                    <a:pt x="1413601" y="1019072"/>
                  </a:lnTo>
                  <a:lnTo>
                    <a:pt x="1422655" y="1026098"/>
                  </a:lnTo>
                  <a:lnTo>
                    <a:pt x="1433722" y="1030113"/>
                  </a:lnTo>
                  <a:lnTo>
                    <a:pt x="1443782" y="1030113"/>
                  </a:lnTo>
                  <a:lnTo>
                    <a:pt x="1455855" y="1030113"/>
                  </a:lnTo>
                  <a:lnTo>
                    <a:pt x="1465915" y="1026098"/>
                  </a:lnTo>
                  <a:lnTo>
                    <a:pt x="1472957" y="1021080"/>
                  </a:lnTo>
                  <a:lnTo>
                    <a:pt x="1478994" y="1014054"/>
                  </a:lnTo>
                  <a:lnTo>
                    <a:pt x="1484024" y="1005021"/>
                  </a:lnTo>
                  <a:lnTo>
                    <a:pt x="1487042" y="992976"/>
                  </a:lnTo>
                  <a:lnTo>
                    <a:pt x="1487042" y="406816"/>
                  </a:lnTo>
                  <a:lnTo>
                    <a:pt x="1502133" y="406816"/>
                  </a:lnTo>
                  <a:lnTo>
                    <a:pt x="1501126" y="618596"/>
                  </a:lnTo>
                  <a:lnTo>
                    <a:pt x="1505151" y="632648"/>
                  </a:lnTo>
                  <a:lnTo>
                    <a:pt x="1512193" y="641682"/>
                  </a:lnTo>
                  <a:lnTo>
                    <a:pt x="1520241" y="646700"/>
                  </a:lnTo>
                  <a:lnTo>
                    <a:pt x="1529296" y="648707"/>
                  </a:lnTo>
                  <a:lnTo>
                    <a:pt x="1540362" y="648707"/>
                  </a:lnTo>
                  <a:lnTo>
                    <a:pt x="1550423" y="646700"/>
                  </a:lnTo>
                  <a:lnTo>
                    <a:pt x="1556459" y="639674"/>
                  </a:lnTo>
                  <a:lnTo>
                    <a:pt x="1563501" y="631645"/>
                  </a:lnTo>
                  <a:lnTo>
                    <a:pt x="1566519" y="618596"/>
                  </a:lnTo>
                  <a:lnTo>
                    <a:pt x="1566519" y="383731"/>
                  </a:lnTo>
                  <a:lnTo>
                    <a:pt x="1563501" y="361649"/>
                  </a:lnTo>
                  <a:lnTo>
                    <a:pt x="1557465" y="346594"/>
                  </a:lnTo>
                  <a:lnTo>
                    <a:pt x="1546398" y="326520"/>
                  </a:lnTo>
                  <a:lnTo>
                    <a:pt x="1535332" y="314476"/>
                  </a:lnTo>
                  <a:lnTo>
                    <a:pt x="1521247" y="303435"/>
                  </a:lnTo>
                  <a:lnTo>
                    <a:pt x="1508169" y="296409"/>
                  </a:lnTo>
                  <a:lnTo>
                    <a:pt x="1490060" y="290387"/>
                  </a:lnTo>
                  <a:close/>
                  <a:moveTo>
                    <a:pt x="5378726" y="289382"/>
                  </a:moveTo>
                  <a:lnTo>
                    <a:pt x="5210717" y="290386"/>
                  </a:lnTo>
                  <a:lnTo>
                    <a:pt x="5188584" y="293397"/>
                  </a:lnTo>
                  <a:lnTo>
                    <a:pt x="5169469" y="301427"/>
                  </a:lnTo>
                  <a:lnTo>
                    <a:pt x="5157397" y="310460"/>
                  </a:lnTo>
                  <a:lnTo>
                    <a:pt x="5148342" y="320497"/>
                  </a:lnTo>
                  <a:lnTo>
                    <a:pt x="5139288" y="330534"/>
                  </a:lnTo>
                  <a:lnTo>
                    <a:pt x="5130234" y="347597"/>
                  </a:lnTo>
                  <a:lnTo>
                    <a:pt x="5125204" y="363656"/>
                  </a:lnTo>
                  <a:lnTo>
                    <a:pt x="5123191" y="379715"/>
                  </a:lnTo>
                  <a:lnTo>
                    <a:pt x="5122185" y="617592"/>
                  </a:lnTo>
                  <a:lnTo>
                    <a:pt x="5125204" y="630640"/>
                  </a:lnTo>
                  <a:lnTo>
                    <a:pt x="5131240" y="639673"/>
                  </a:lnTo>
                  <a:lnTo>
                    <a:pt x="5140294" y="646699"/>
                  </a:lnTo>
                  <a:lnTo>
                    <a:pt x="5150354" y="648706"/>
                  </a:lnTo>
                  <a:lnTo>
                    <a:pt x="5162427" y="648706"/>
                  </a:lnTo>
                  <a:lnTo>
                    <a:pt x="5175506" y="643688"/>
                  </a:lnTo>
                  <a:lnTo>
                    <a:pt x="5181542" y="634655"/>
                  </a:lnTo>
                  <a:lnTo>
                    <a:pt x="5186572" y="625621"/>
                  </a:lnTo>
                  <a:lnTo>
                    <a:pt x="5186572" y="405811"/>
                  </a:lnTo>
                  <a:lnTo>
                    <a:pt x="5202669" y="405811"/>
                  </a:lnTo>
                  <a:lnTo>
                    <a:pt x="5202669" y="994983"/>
                  </a:lnTo>
                  <a:lnTo>
                    <a:pt x="5207699" y="1011042"/>
                  </a:lnTo>
                  <a:lnTo>
                    <a:pt x="5213735" y="1018068"/>
                  </a:lnTo>
                  <a:lnTo>
                    <a:pt x="5222789" y="1025093"/>
                  </a:lnTo>
                  <a:lnTo>
                    <a:pt x="5229832" y="1028105"/>
                  </a:lnTo>
                  <a:lnTo>
                    <a:pt x="5241904" y="1030112"/>
                  </a:lnTo>
                  <a:lnTo>
                    <a:pt x="5254983" y="1030112"/>
                  </a:lnTo>
                  <a:lnTo>
                    <a:pt x="5267055" y="1026097"/>
                  </a:lnTo>
                  <a:lnTo>
                    <a:pt x="5276110" y="1018068"/>
                  </a:lnTo>
                  <a:lnTo>
                    <a:pt x="5283152" y="1010038"/>
                  </a:lnTo>
                  <a:lnTo>
                    <a:pt x="5287176" y="998997"/>
                  </a:lnTo>
                  <a:lnTo>
                    <a:pt x="5288182" y="988960"/>
                  </a:lnTo>
                  <a:lnTo>
                    <a:pt x="5287176" y="645695"/>
                  </a:lnTo>
                  <a:lnTo>
                    <a:pt x="5303273" y="646699"/>
                  </a:lnTo>
                  <a:lnTo>
                    <a:pt x="5303273" y="988960"/>
                  </a:lnTo>
                  <a:lnTo>
                    <a:pt x="5305285" y="1003012"/>
                  </a:lnTo>
                  <a:lnTo>
                    <a:pt x="5309309" y="1012045"/>
                  </a:lnTo>
                  <a:lnTo>
                    <a:pt x="5315345" y="1019071"/>
                  </a:lnTo>
                  <a:lnTo>
                    <a:pt x="5324400" y="1026097"/>
                  </a:lnTo>
                  <a:lnTo>
                    <a:pt x="5335466" y="1030112"/>
                  </a:lnTo>
                  <a:lnTo>
                    <a:pt x="5345527" y="1030112"/>
                  </a:lnTo>
                  <a:lnTo>
                    <a:pt x="5357599" y="1030112"/>
                  </a:lnTo>
                  <a:lnTo>
                    <a:pt x="5367660" y="1026097"/>
                  </a:lnTo>
                  <a:lnTo>
                    <a:pt x="5374702" y="1021079"/>
                  </a:lnTo>
                  <a:lnTo>
                    <a:pt x="5380738" y="1014053"/>
                  </a:lnTo>
                  <a:lnTo>
                    <a:pt x="5385768" y="1005020"/>
                  </a:lnTo>
                  <a:lnTo>
                    <a:pt x="5388786" y="992975"/>
                  </a:lnTo>
                  <a:lnTo>
                    <a:pt x="5388786" y="406815"/>
                  </a:lnTo>
                  <a:lnTo>
                    <a:pt x="5403877" y="406815"/>
                  </a:lnTo>
                  <a:lnTo>
                    <a:pt x="5402871" y="618595"/>
                  </a:lnTo>
                  <a:lnTo>
                    <a:pt x="5406895" y="632647"/>
                  </a:lnTo>
                  <a:lnTo>
                    <a:pt x="5413937" y="641681"/>
                  </a:lnTo>
                  <a:lnTo>
                    <a:pt x="5421986" y="646699"/>
                  </a:lnTo>
                  <a:lnTo>
                    <a:pt x="5431040" y="648706"/>
                  </a:lnTo>
                  <a:lnTo>
                    <a:pt x="5442107" y="648706"/>
                  </a:lnTo>
                  <a:lnTo>
                    <a:pt x="5452167" y="646699"/>
                  </a:lnTo>
                  <a:lnTo>
                    <a:pt x="5458203" y="639673"/>
                  </a:lnTo>
                  <a:lnTo>
                    <a:pt x="5465246" y="631644"/>
                  </a:lnTo>
                  <a:lnTo>
                    <a:pt x="5468264" y="618595"/>
                  </a:lnTo>
                  <a:lnTo>
                    <a:pt x="5468264" y="383730"/>
                  </a:lnTo>
                  <a:lnTo>
                    <a:pt x="5465246" y="361648"/>
                  </a:lnTo>
                  <a:lnTo>
                    <a:pt x="5459209" y="346593"/>
                  </a:lnTo>
                  <a:lnTo>
                    <a:pt x="5448143" y="326519"/>
                  </a:lnTo>
                  <a:lnTo>
                    <a:pt x="5437076" y="314475"/>
                  </a:lnTo>
                  <a:lnTo>
                    <a:pt x="5422992" y="303434"/>
                  </a:lnTo>
                  <a:lnTo>
                    <a:pt x="5409913" y="296408"/>
                  </a:lnTo>
                  <a:lnTo>
                    <a:pt x="5391804" y="290386"/>
                  </a:lnTo>
                  <a:close/>
                  <a:moveTo>
                    <a:pt x="4821334" y="289382"/>
                  </a:moveTo>
                  <a:lnTo>
                    <a:pt x="4653324" y="290386"/>
                  </a:lnTo>
                  <a:lnTo>
                    <a:pt x="4631192" y="293397"/>
                  </a:lnTo>
                  <a:lnTo>
                    <a:pt x="4612077" y="301427"/>
                  </a:lnTo>
                  <a:lnTo>
                    <a:pt x="4600004" y="310460"/>
                  </a:lnTo>
                  <a:lnTo>
                    <a:pt x="4590950" y="320497"/>
                  </a:lnTo>
                  <a:lnTo>
                    <a:pt x="4581895" y="330534"/>
                  </a:lnTo>
                  <a:lnTo>
                    <a:pt x="4572841" y="347597"/>
                  </a:lnTo>
                  <a:lnTo>
                    <a:pt x="4567811" y="363656"/>
                  </a:lnTo>
                  <a:lnTo>
                    <a:pt x="4565799" y="379715"/>
                  </a:lnTo>
                  <a:lnTo>
                    <a:pt x="4564793" y="617592"/>
                  </a:lnTo>
                  <a:lnTo>
                    <a:pt x="4567811" y="630640"/>
                  </a:lnTo>
                  <a:lnTo>
                    <a:pt x="4573847" y="639673"/>
                  </a:lnTo>
                  <a:lnTo>
                    <a:pt x="4582902" y="646699"/>
                  </a:lnTo>
                  <a:lnTo>
                    <a:pt x="4592962" y="648706"/>
                  </a:lnTo>
                  <a:lnTo>
                    <a:pt x="4605035" y="648706"/>
                  </a:lnTo>
                  <a:lnTo>
                    <a:pt x="4618113" y="643688"/>
                  </a:lnTo>
                  <a:lnTo>
                    <a:pt x="4624149" y="634655"/>
                  </a:lnTo>
                  <a:lnTo>
                    <a:pt x="4629180" y="625621"/>
                  </a:lnTo>
                  <a:lnTo>
                    <a:pt x="4629180" y="405811"/>
                  </a:lnTo>
                  <a:lnTo>
                    <a:pt x="4645276" y="405811"/>
                  </a:lnTo>
                  <a:lnTo>
                    <a:pt x="4645276" y="994983"/>
                  </a:lnTo>
                  <a:lnTo>
                    <a:pt x="4650306" y="1011042"/>
                  </a:lnTo>
                  <a:lnTo>
                    <a:pt x="4656343" y="1018068"/>
                  </a:lnTo>
                  <a:lnTo>
                    <a:pt x="4665397" y="1025093"/>
                  </a:lnTo>
                  <a:lnTo>
                    <a:pt x="4672439" y="1028105"/>
                  </a:lnTo>
                  <a:lnTo>
                    <a:pt x="4684512" y="1030112"/>
                  </a:lnTo>
                  <a:lnTo>
                    <a:pt x="4697590" y="1030112"/>
                  </a:lnTo>
                  <a:lnTo>
                    <a:pt x="4709663" y="1026097"/>
                  </a:lnTo>
                  <a:lnTo>
                    <a:pt x="4718717" y="1018068"/>
                  </a:lnTo>
                  <a:lnTo>
                    <a:pt x="4725760" y="1010038"/>
                  </a:lnTo>
                  <a:lnTo>
                    <a:pt x="4729784" y="998997"/>
                  </a:lnTo>
                  <a:lnTo>
                    <a:pt x="4730790" y="988960"/>
                  </a:lnTo>
                  <a:lnTo>
                    <a:pt x="4729784" y="645695"/>
                  </a:lnTo>
                  <a:lnTo>
                    <a:pt x="4745880" y="646699"/>
                  </a:lnTo>
                  <a:lnTo>
                    <a:pt x="4745880" y="988960"/>
                  </a:lnTo>
                  <a:lnTo>
                    <a:pt x="4747892" y="1003012"/>
                  </a:lnTo>
                  <a:lnTo>
                    <a:pt x="4751917" y="1012045"/>
                  </a:lnTo>
                  <a:lnTo>
                    <a:pt x="4757953" y="1019071"/>
                  </a:lnTo>
                  <a:lnTo>
                    <a:pt x="4767007" y="1026097"/>
                  </a:lnTo>
                  <a:lnTo>
                    <a:pt x="4778074" y="1030112"/>
                  </a:lnTo>
                  <a:lnTo>
                    <a:pt x="4788134" y="1030112"/>
                  </a:lnTo>
                  <a:lnTo>
                    <a:pt x="4800206" y="1030112"/>
                  </a:lnTo>
                  <a:lnTo>
                    <a:pt x="4810267" y="1026097"/>
                  </a:lnTo>
                  <a:lnTo>
                    <a:pt x="4817309" y="1021079"/>
                  </a:lnTo>
                  <a:lnTo>
                    <a:pt x="4823345" y="1014053"/>
                  </a:lnTo>
                  <a:lnTo>
                    <a:pt x="4828376" y="1005020"/>
                  </a:lnTo>
                  <a:lnTo>
                    <a:pt x="4831394" y="992975"/>
                  </a:lnTo>
                  <a:lnTo>
                    <a:pt x="4831394" y="406815"/>
                  </a:lnTo>
                  <a:lnTo>
                    <a:pt x="4846484" y="406815"/>
                  </a:lnTo>
                  <a:lnTo>
                    <a:pt x="4845478" y="618595"/>
                  </a:lnTo>
                  <a:lnTo>
                    <a:pt x="4849502" y="632647"/>
                  </a:lnTo>
                  <a:lnTo>
                    <a:pt x="4856545" y="641681"/>
                  </a:lnTo>
                  <a:lnTo>
                    <a:pt x="4864593" y="646699"/>
                  </a:lnTo>
                  <a:lnTo>
                    <a:pt x="4873648" y="648706"/>
                  </a:lnTo>
                  <a:lnTo>
                    <a:pt x="4884714" y="648706"/>
                  </a:lnTo>
                  <a:lnTo>
                    <a:pt x="4894774" y="646699"/>
                  </a:lnTo>
                  <a:lnTo>
                    <a:pt x="4900811" y="639673"/>
                  </a:lnTo>
                  <a:lnTo>
                    <a:pt x="4907853" y="631644"/>
                  </a:lnTo>
                  <a:lnTo>
                    <a:pt x="4910871" y="618595"/>
                  </a:lnTo>
                  <a:lnTo>
                    <a:pt x="4910871" y="383730"/>
                  </a:lnTo>
                  <a:lnTo>
                    <a:pt x="4907853" y="361648"/>
                  </a:lnTo>
                  <a:lnTo>
                    <a:pt x="4901817" y="346593"/>
                  </a:lnTo>
                  <a:lnTo>
                    <a:pt x="4890750" y="326519"/>
                  </a:lnTo>
                  <a:lnTo>
                    <a:pt x="4879684" y="314475"/>
                  </a:lnTo>
                  <a:lnTo>
                    <a:pt x="4865599" y="303434"/>
                  </a:lnTo>
                  <a:lnTo>
                    <a:pt x="4852521" y="296408"/>
                  </a:lnTo>
                  <a:lnTo>
                    <a:pt x="4834412" y="290386"/>
                  </a:lnTo>
                  <a:close/>
                  <a:moveTo>
                    <a:pt x="4263942" y="289382"/>
                  </a:moveTo>
                  <a:lnTo>
                    <a:pt x="4095932" y="290386"/>
                  </a:lnTo>
                  <a:lnTo>
                    <a:pt x="4073800" y="293397"/>
                  </a:lnTo>
                  <a:lnTo>
                    <a:pt x="4054685" y="301427"/>
                  </a:lnTo>
                  <a:lnTo>
                    <a:pt x="4042612" y="310460"/>
                  </a:lnTo>
                  <a:lnTo>
                    <a:pt x="4033558" y="320497"/>
                  </a:lnTo>
                  <a:lnTo>
                    <a:pt x="4024503" y="330534"/>
                  </a:lnTo>
                  <a:lnTo>
                    <a:pt x="4015449" y="347597"/>
                  </a:lnTo>
                  <a:lnTo>
                    <a:pt x="4010419" y="363656"/>
                  </a:lnTo>
                  <a:lnTo>
                    <a:pt x="4008407" y="379715"/>
                  </a:lnTo>
                  <a:lnTo>
                    <a:pt x="4007401" y="617592"/>
                  </a:lnTo>
                  <a:lnTo>
                    <a:pt x="4010419" y="630640"/>
                  </a:lnTo>
                  <a:lnTo>
                    <a:pt x="4016455" y="639673"/>
                  </a:lnTo>
                  <a:lnTo>
                    <a:pt x="4025510" y="646699"/>
                  </a:lnTo>
                  <a:lnTo>
                    <a:pt x="4035570" y="648706"/>
                  </a:lnTo>
                  <a:lnTo>
                    <a:pt x="4047643" y="648706"/>
                  </a:lnTo>
                  <a:lnTo>
                    <a:pt x="4060721" y="643688"/>
                  </a:lnTo>
                  <a:lnTo>
                    <a:pt x="4066757" y="634655"/>
                  </a:lnTo>
                  <a:lnTo>
                    <a:pt x="4071788" y="625621"/>
                  </a:lnTo>
                  <a:lnTo>
                    <a:pt x="4071788" y="405811"/>
                  </a:lnTo>
                  <a:lnTo>
                    <a:pt x="4087884" y="405811"/>
                  </a:lnTo>
                  <a:lnTo>
                    <a:pt x="4087884" y="994983"/>
                  </a:lnTo>
                  <a:lnTo>
                    <a:pt x="4092914" y="1011042"/>
                  </a:lnTo>
                  <a:lnTo>
                    <a:pt x="4098951" y="1018068"/>
                  </a:lnTo>
                  <a:lnTo>
                    <a:pt x="4108005" y="1025093"/>
                  </a:lnTo>
                  <a:lnTo>
                    <a:pt x="4115047" y="1028105"/>
                  </a:lnTo>
                  <a:lnTo>
                    <a:pt x="4127120" y="1030112"/>
                  </a:lnTo>
                  <a:lnTo>
                    <a:pt x="4140198" y="1030112"/>
                  </a:lnTo>
                  <a:lnTo>
                    <a:pt x="4152271" y="1026097"/>
                  </a:lnTo>
                  <a:lnTo>
                    <a:pt x="4161325" y="1018068"/>
                  </a:lnTo>
                  <a:lnTo>
                    <a:pt x="4168368" y="1010038"/>
                  </a:lnTo>
                  <a:lnTo>
                    <a:pt x="4172392" y="998997"/>
                  </a:lnTo>
                  <a:lnTo>
                    <a:pt x="4173398" y="988960"/>
                  </a:lnTo>
                  <a:lnTo>
                    <a:pt x="4172392" y="645695"/>
                  </a:lnTo>
                  <a:lnTo>
                    <a:pt x="4188488" y="646699"/>
                  </a:lnTo>
                  <a:lnTo>
                    <a:pt x="4188488" y="988960"/>
                  </a:lnTo>
                  <a:lnTo>
                    <a:pt x="4190500" y="1003012"/>
                  </a:lnTo>
                  <a:lnTo>
                    <a:pt x="4194525" y="1012045"/>
                  </a:lnTo>
                  <a:lnTo>
                    <a:pt x="4200561" y="1019071"/>
                  </a:lnTo>
                  <a:lnTo>
                    <a:pt x="4209615" y="1026097"/>
                  </a:lnTo>
                  <a:lnTo>
                    <a:pt x="4220682" y="1030112"/>
                  </a:lnTo>
                  <a:lnTo>
                    <a:pt x="4230742" y="1030112"/>
                  </a:lnTo>
                  <a:lnTo>
                    <a:pt x="4242814" y="1030112"/>
                  </a:lnTo>
                  <a:lnTo>
                    <a:pt x="4252875" y="1026097"/>
                  </a:lnTo>
                  <a:lnTo>
                    <a:pt x="4259917" y="1021079"/>
                  </a:lnTo>
                  <a:lnTo>
                    <a:pt x="4265953" y="1014053"/>
                  </a:lnTo>
                  <a:lnTo>
                    <a:pt x="4270984" y="1005020"/>
                  </a:lnTo>
                  <a:lnTo>
                    <a:pt x="4274002" y="992975"/>
                  </a:lnTo>
                  <a:lnTo>
                    <a:pt x="4274002" y="406815"/>
                  </a:lnTo>
                  <a:lnTo>
                    <a:pt x="4289092" y="406815"/>
                  </a:lnTo>
                  <a:lnTo>
                    <a:pt x="4288086" y="618595"/>
                  </a:lnTo>
                  <a:lnTo>
                    <a:pt x="4292110" y="632647"/>
                  </a:lnTo>
                  <a:lnTo>
                    <a:pt x="4299153" y="641681"/>
                  </a:lnTo>
                  <a:lnTo>
                    <a:pt x="4307201" y="646699"/>
                  </a:lnTo>
                  <a:lnTo>
                    <a:pt x="4316256" y="648706"/>
                  </a:lnTo>
                  <a:lnTo>
                    <a:pt x="4327322" y="648706"/>
                  </a:lnTo>
                  <a:lnTo>
                    <a:pt x="4337382" y="646699"/>
                  </a:lnTo>
                  <a:lnTo>
                    <a:pt x="4343419" y="639673"/>
                  </a:lnTo>
                  <a:lnTo>
                    <a:pt x="4350461" y="631644"/>
                  </a:lnTo>
                  <a:lnTo>
                    <a:pt x="4353479" y="618595"/>
                  </a:lnTo>
                  <a:lnTo>
                    <a:pt x="4353479" y="383730"/>
                  </a:lnTo>
                  <a:lnTo>
                    <a:pt x="4350461" y="361648"/>
                  </a:lnTo>
                  <a:lnTo>
                    <a:pt x="4344425" y="346593"/>
                  </a:lnTo>
                  <a:lnTo>
                    <a:pt x="4333358" y="326519"/>
                  </a:lnTo>
                  <a:lnTo>
                    <a:pt x="4322292" y="314475"/>
                  </a:lnTo>
                  <a:lnTo>
                    <a:pt x="4308207" y="303434"/>
                  </a:lnTo>
                  <a:lnTo>
                    <a:pt x="4295129" y="296408"/>
                  </a:lnTo>
                  <a:lnTo>
                    <a:pt x="4277020" y="290386"/>
                  </a:lnTo>
                  <a:close/>
                  <a:moveTo>
                    <a:pt x="3706550" y="289382"/>
                  </a:moveTo>
                  <a:lnTo>
                    <a:pt x="3538540" y="290386"/>
                  </a:lnTo>
                  <a:lnTo>
                    <a:pt x="3516408" y="293397"/>
                  </a:lnTo>
                  <a:lnTo>
                    <a:pt x="3497293" y="301427"/>
                  </a:lnTo>
                  <a:lnTo>
                    <a:pt x="3485220" y="310460"/>
                  </a:lnTo>
                  <a:lnTo>
                    <a:pt x="3476166" y="320497"/>
                  </a:lnTo>
                  <a:lnTo>
                    <a:pt x="3467111" y="330534"/>
                  </a:lnTo>
                  <a:lnTo>
                    <a:pt x="3458057" y="347597"/>
                  </a:lnTo>
                  <a:lnTo>
                    <a:pt x="3453027" y="363656"/>
                  </a:lnTo>
                  <a:lnTo>
                    <a:pt x="3451015" y="379715"/>
                  </a:lnTo>
                  <a:lnTo>
                    <a:pt x="3450009" y="617592"/>
                  </a:lnTo>
                  <a:lnTo>
                    <a:pt x="3453027" y="630640"/>
                  </a:lnTo>
                  <a:lnTo>
                    <a:pt x="3459063" y="639673"/>
                  </a:lnTo>
                  <a:lnTo>
                    <a:pt x="3468118" y="646699"/>
                  </a:lnTo>
                  <a:lnTo>
                    <a:pt x="3478178" y="648706"/>
                  </a:lnTo>
                  <a:lnTo>
                    <a:pt x="3490251" y="648706"/>
                  </a:lnTo>
                  <a:lnTo>
                    <a:pt x="3503329" y="643688"/>
                  </a:lnTo>
                  <a:lnTo>
                    <a:pt x="3509365" y="634655"/>
                  </a:lnTo>
                  <a:lnTo>
                    <a:pt x="3514396" y="625621"/>
                  </a:lnTo>
                  <a:lnTo>
                    <a:pt x="3514396" y="405811"/>
                  </a:lnTo>
                  <a:lnTo>
                    <a:pt x="3530492" y="405811"/>
                  </a:lnTo>
                  <a:lnTo>
                    <a:pt x="3530492" y="994983"/>
                  </a:lnTo>
                  <a:lnTo>
                    <a:pt x="3535522" y="1011042"/>
                  </a:lnTo>
                  <a:lnTo>
                    <a:pt x="3541559" y="1018068"/>
                  </a:lnTo>
                  <a:lnTo>
                    <a:pt x="3550613" y="1025093"/>
                  </a:lnTo>
                  <a:lnTo>
                    <a:pt x="3557655" y="1028105"/>
                  </a:lnTo>
                  <a:lnTo>
                    <a:pt x="3569728" y="1030112"/>
                  </a:lnTo>
                  <a:lnTo>
                    <a:pt x="3582806" y="1030112"/>
                  </a:lnTo>
                  <a:lnTo>
                    <a:pt x="3594879" y="1026097"/>
                  </a:lnTo>
                  <a:lnTo>
                    <a:pt x="3603933" y="1018068"/>
                  </a:lnTo>
                  <a:lnTo>
                    <a:pt x="3610976" y="1010038"/>
                  </a:lnTo>
                  <a:lnTo>
                    <a:pt x="3615000" y="998997"/>
                  </a:lnTo>
                  <a:lnTo>
                    <a:pt x="3616006" y="988960"/>
                  </a:lnTo>
                  <a:lnTo>
                    <a:pt x="3615000" y="645695"/>
                  </a:lnTo>
                  <a:lnTo>
                    <a:pt x="3631096" y="646699"/>
                  </a:lnTo>
                  <a:lnTo>
                    <a:pt x="3631096" y="988960"/>
                  </a:lnTo>
                  <a:lnTo>
                    <a:pt x="3633108" y="1003012"/>
                  </a:lnTo>
                  <a:lnTo>
                    <a:pt x="3637133" y="1012045"/>
                  </a:lnTo>
                  <a:lnTo>
                    <a:pt x="3643169" y="1019071"/>
                  </a:lnTo>
                  <a:lnTo>
                    <a:pt x="3652223" y="1026097"/>
                  </a:lnTo>
                  <a:lnTo>
                    <a:pt x="3663290" y="1030112"/>
                  </a:lnTo>
                  <a:lnTo>
                    <a:pt x="3673350" y="1030112"/>
                  </a:lnTo>
                  <a:lnTo>
                    <a:pt x="3685422" y="1030112"/>
                  </a:lnTo>
                  <a:lnTo>
                    <a:pt x="3695483" y="1026097"/>
                  </a:lnTo>
                  <a:lnTo>
                    <a:pt x="3702525" y="1021079"/>
                  </a:lnTo>
                  <a:lnTo>
                    <a:pt x="3708561" y="1014053"/>
                  </a:lnTo>
                  <a:lnTo>
                    <a:pt x="3713592" y="1005020"/>
                  </a:lnTo>
                  <a:lnTo>
                    <a:pt x="3716610" y="992975"/>
                  </a:lnTo>
                  <a:lnTo>
                    <a:pt x="3716610" y="406815"/>
                  </a:lnTo>
                  <a:lnTo>
                    <a:pt x="3731700" y="406815"/>
                  </a:lnTo>
                  <a:lnTo>
                    <a:pt x="3730694" y="618595"/>
                  </a:lnTo>
                  <a:lnTo>
                    <a:pt x="3734718" y="632647"/>
                  </a:lnTo>
                  <a:lnTo>
                    <a:pt x="3741761" y="641681"/>
                  </a:lnTo>
                  <a:lnTo>
                    <a:pt x="3749809" y="646699"/>
                  </a:lnTo>
                  <a:lnTo>
                    <a:pt x="3758864" y="648706"/>
                  </a:lnTo>
                  <a:lnTo>
                    <a:pt x="3769930" y="648706"/>
                  </a:lnTo>
                  <a:lnTo>
                    <a:pt x="3779990" y="646699"/>
                  </a:lnTo>
                  <a:lnTo>
                    <a:pt x="3786027" y="639673"/>
                  </a:lnTo>
                  <a:lnTo>
                    <a:pt x="3793069" y="631644"/>
                  </a:lnTo>
                  <a:lnTo>
                    <a:pt x="3796087" y="618595"/>
                  </a:lnTo>
                  <a:lnTo>
                    <a:pt x="3796087" y="383730"/>
                  </a:lnTo>
                  <a:lnTo>
                    <a:pt x="3793069" y="361648"/>
                  </a:lnTo>
                  <a:lnTo>
                    <a:pt x="3787033" y="346593"/>
                  </a:lnTo>
                  <a:lnTo>
                    <a:pt x="3775966" y="326519"/>
                  </a:lnTo>
                  <a:lnTo>
                    <a:pt x="3764900" y="314475"/>
                  </a:lnTo>
                  <a:lnTo>
                    <a:pt x="3750815" y="303434"/>
                  </a:lnTo>
                  <a:lnTo>
                    <a:pt x="3737737" y="296408"/>
                  </a:lnTo>
                  <a:lnTo>
                    <a:pt x="3719628" y="290386"/>
                  </a:lnTo>
                  <a:close/>
                  <a:moveTo>
                    <a:pt x="3149158" y="289382"/>
                  </a:moveTo>
                  <a:lnTo>
                    <a:pt x="2981148" y="290386"/>
                  </a:lnTo>
                  <a:lnTo>
                    <a:pt x="2959016" y="293397"/>
                  </a:lnTo>
                  <a:lnTo>
                    <a:pt x="2939901" y="301427"/>
                  </a:lnTo>
                  <a:lnTo>
                    <a:pt x="2927828" y="310460"/>
                  </a:lnTo>
                  <a:lnTo>
                    <a:pt x="2918774" y="320497"/>
                  </a:lnTo>
                  <a:lnTo>
                    <a:pt x="2909719" y="330534"/>
                  </a:lnTo>
                  <a:lnTo>
                    <a:pt x="2900665" y="347597"/>
                  </a:lnTo>
                  <a:lnTo>
                    <a:pt x="2895635" y="363656"/>
                  </a:lnTo>
                  <a:lnTo>
                    <a:pt x="2893623" y="379715"/>
                  </a:lnTo>
                  <a:lnTo>
                    <a:pt x="2892617" y="617592"/>
                  </a:lnTo>
                  <a:lnTo>
                    <a:pt x="2895635" y="630640"/>
                  </a:lnTo>
                  <a:lnTo>
                    <a:pt x="2901671" y="639673"/>
                  </a:lnTo>
                  <a:lnTo>
                    <a:pt x="2910726" y="646699"/>
                  </a:lnTo>
                  <a:lnTo>
                    <a:pt x="2920786" y="648706"/>
                  </a:lnTo>
                  <a:lnTo>
                    <a:pt x="2932859" y="648706"/>
                  </a:lnTo>
                  <a:lnTo>
                    <a:pt x="2945937" y="643688"/>
                  </a:lnTo>
                  <a:lnTo>
                    <a:pt x="2951973" y="634655"/>
                  </a:lnTo>
                  <a:lnTo>
                    <a:pt x="2957004" y="625621"/>
                  </a:lnTo>
                  <a:lnTo>
                    <a:pt x="2957004" y="405811"/>
                  </a:lnTo>
                  <a:lnTo>
                    <a:pt x="2973100" y="405811"/>
                  </a:lnTo>
                  <a:lnTo>
                    <a:pt x="2973100" y="994983"/>
                  </a:lnTo>
                  <a:lnTo>
                    <a:pt x="2978130" y="1011042"/>
                  </a:lnTo>
                  <a:lnTo>
                    <a:pt x="2984167" y="1018068"/>
                  </a:lnTo>
                  <a:lnTo>
                    <a:pt x="2993221" y="1025093"/>
                  </a:lnTo>
                  <a:lnTo>
                    <a:pt x="3000263" y="1028105"/>
                  </a:lnTo>
                  <a:lnTo>
                    <a:pt x="3012336" y="1030112"/>
                  </a:lnTo>
                  <a:lnTo>
                    <a:pt x="3025414" y="1030112"/>
                  </a:lnTo>
                  <a:lnTo>
                    <a:pt x="3037487" y="1026097"/>
                  </a:lnTo>
                  <a:lnTo>
                    <a:pt x="3046541" y="1018068"/>
                  </a:lnTo>
                  <a:lnTo>
                    <a:pt x="3053584" y="1010038"/>
                  </a:lnTo>
                  <a:lnTo>
                    <a:pt x="3057608" y="998997"/>
                  </a:lnTo>
                  <a:lnTo>
                    <a:pt x="3058614" y="988960"/>
                  </a:lnTo>
                  <a:lnTo>
                    <a:pt x="3057608" y="645695"/>
                  </a:lnTo>
                  <a:lnTo>
                    <a:pt x="3073704" y="646699"/>
                  </a:lnTo>
                  <a:lnTo>
                    <a:pt x="3073704" y="988960"/>
                  </a:lnTo>
                  <a:lnTo>
                    <a:pt x="3075716" y="1003012"/>
                  </a:lnTo>
                  <a:lnTo>
                    <a:pt x="3079741" y="1012045"/>
                  </a:lnTo>
                  <a:lnTo>
                    <a:pt x="3085777" y="1019071"/>
                  </a:lnTo>
                  <a:lnTo>
                    <a:pt x="3094831" y="1026097"/>
                  </a:lnTo>
                  <a:lnTo>
                    <a:pt x="3105898" y="1030112"/>
                  </a:lnTo>
                  <a:lnTo>
                    <a:pt x="3115958" y="1030112"/>
                  </a:lnTo>
                  <a:lnTo>
                    <a:pt x="3128030" y="1030112"/>
                  </a:lnTo>
                  <a:lnTo>
                    <a:pt x="3138091" y="1026097"/>
                  </a:lnTo>
                  <a:lnTo>
                    <a:pt x="3145133" y="1021079"/>
                  </a:lnTo>
                  <a:lnTo>
                    <a:pt x="3151169" y="1014053"/>
                  </a:lnTo>
                  <a:lnTo>
                    <a:pt x="3156200" y="1005020"/>
                  </a:lnTo>
                  <a:lnTo>
                    <a:pt x="3159218" y="992975"/>
                  </a:lnTo>
                  <a:lnTo>
                    <a:pt x="3159218" y="406815"/>
                  </a:lnTo>
                  <a:lnTo>
                    <a:pt x="3174308" y="406815"/>
                  </a:lnTo>
                  <a:lnTo>
                    <a:pt x="3173302" y="618595"/>
                  </a:lnTo>
                  <a:lnTo>
                    <a:pt x="3177326" y="632647"/>
                  </a:lnTo>
                  <a:lnTo>
                    <a:pt x="3184369" y="641681"/>
                  </a:lnTo>
                  <a:lnTo>
                    <a:pt x="3192417" y="646699"/>
                  </a:lnTo>
                  <a:lnTo>
                    <a:pt x="3201472" y="648706"/>
                  </a:lnTo>
                  <a:lnTo>
                    <a:pt x="3212538" y="648706"/>
                  </a:lnTo>
                  <a:lnTo>
                    <a:pt x="3222598" y="646699"/>
                  </a:lnTo>
                  <a:lnTo>
                    <a:pt x="3228635" y="639673"/>
                  </a:lnTo>
                  <a:lnTo>
                    <a:pt x="3235677" y="631644"/>
                  </a:lnTo>
                  <a:lnTo>
                    <a:pt x="3238695" y="618595"/>
                  </a:lnTo>
                  <a:lnTo>
                    <a:pt x="3238695" y="383730"/>
                  </a:lnTo>
                  <a:lnTo>
                    <a:pt x="3235677" y="361648"/>
                  </a:lnTo>
                  <a:lnTo>
                    <a:pt x="3229641" y="346593"/>
                  </a:lnTo>
                  <a:lnTo>
                    <a:pt x="3218574" y="326519"/>
                  </a:lnTo>
                  <a:lnTo>
                    <a:pt x="3207508" y="314475"/>
                  </a:lnTo>
                  <a:lnTo>
                    <a:pt x="3193423" y="303434"/>
                  </a:lnTo>
                  <a:lnTo>
                    <a:pt x="3180345" y="296408"/>
                  </a:lnTo>
                  <a:lnTo>
                    <a:pt x="3162236" y="290386"/>
                  </a:lnTo>
                  <a:close/>
                  <a:moveTo>
                    <a:pt x="2591766" y="289382"/>
                  </a:moveTo>
                  <a:lnTo>
                    <a:pt x="2423756" y="290386"/>
                  </a:lnTo>
                  <a:lnTo>
                    <a:pt x="2401624" y="293397"/>
                  </a:lnTo>
                  <a:lnTo>
                    <a:pt x="2382509" y="301427"/>
                  </a:lnTo>
                  <a:lnTo>
                    <a:pt x="2370436" y="310460"/>
                  </a:lnTo>
                  <a:lnTo>
                    <a:pt x="2361382" y="320497"/>
                  </a:lnTo>
                  <a:lnTo>
                    <a:pt x="2352327" y="330534"/>
                  </a:lnTo>
                  <a:lnTo>
                    <a:pt x="2343273" y="347597"/>
                  </a:lnTo>
                  <a:lnTo>
                    <a:pt x="2338243" y="363656"/>
                  </a:lnTo>
                  <a:lnTo>
                    <a:pt x="2336231" y="379715"/>
                  </a:lnTo>
                  <a:lnTo>
                    <a:pt x="2335225" y="617592"/>
                  </a:lnTo>
                  <a:lnTo>
                    <a:pt x="2338243" y="630640"/>
                  </a:lnTo>
                  <a:lnTo>
                    <a:pt x="2344279" y="639673"/>
                  </a:lnTo>
                  <a:lnTo>
                    <a:pt x="2353334" y="646699"/>
                  </a:lnTo>
                  <a:lnTo>
                    <a:pt x="2363394" y="648706"/>
                  </a:lnTo>
                  <a:lnTo>
                    <a:pt x="2375467" y="648706"/>
                  </a:lnTo>
                  <a:lnTo>
                    <a:pt x="2388545" y="643688"/>
                  </a:lnTo>
                  <a:lnTo>
                    <a:pt x="2394581" y="634655"/>
                  </a:lnTo>
                  <a:lnTo>
                    <a:pt x="2399612" y="625621"/>
                  </a:lnTo>
                  <a:lnTo>
                    <a:pt x="2399612" y="405811"/>
                  </a:lnTo>
                  <a:lnTo>
                    <a:pt x="2415708" y="405811"/>
                  </a:lnTo>
                  <a:lnTo>
                    <a:pt x="2415708" y="994983"/>
                  </a:lnTo>
                  <a:lnTo>
                    <a:pt x="2420738" y="1011042"/>
                  </a:lnTo>
                  <a:lnTo>
                    <a:pt x="2426775" y="1018068"/>
                  </a:lnTo>
                  <a:lnTo>
                    <a:pt x="2435829" y="1025093"/>
                  </a:lnTo>
                  <a:lnTo>
                    <a:pt x="2442871" y="1028105"/>
                  </a:lnTo>
                  <a:lnTo>
                    <a:pt x="2454944" y="1030112"/>
                  </a:lnTo>
                  <a:lnTo>
                    <a:pt x="2468022" y="1030112"/>
                  </a:lnTo>
                  <a:lnTo>
                    <a:pt x="2480095" y="1026097"/>
                  </a:lnTo>
                  <a:lnTo>
                    <a:pt x="2489149" y="1018068"/>
                  </a:lnTo>
                  <a:lnTo>
                    <a:pt x="2496192" y="1010038"/>
                  </a:lnTo>
                  <a:lnTo>
                    <a:pt x="2500216" y="998997"/>
                  </a:lnTo>
                  <a:lnTo>
                    <a:pt x="2501222" y="988960"/>
                  </a:lnTo>
                  <a:lnTo>
                    <a:pt x="2500216" y="645695"/>
                  </a:lnTo>
                  <a:lnTo>
                    <a:pt x="2516312" y="646699"/>
                  </a:lnTo>
                  <a:lnTo>
                    <a:pt x="2516312" y="988960"/>
                  </a:lnTo>
                  <a:lnTo>
                    <a:pt x="2518324" y="1003012"/>
                  </a:lnTo>
                  <a:lnTo>
                    <a:pt x="2522349" y="1012045"/>
                  </a:lnTo>
                  <a:lnTo>
                    <a:pt x="2528385" y="1019071"/>
                  </a:lnTo>
                  <a:lnTo>
                    <a:pt x="2537439" y="1026097"/>
                  </a:lnTo>
                  <a:lnTo>
                    <a:pt x="2548506" y="1030112"/>
                  </a:lnTo>
                  <a:lnTo>
                    <a:pt x="2558566" y="1030112"/>
                  </a:lnTo>
                  <a:lnTo>
                    <a:pt x="2570638" y="1030112"/>
                  </a:lnTo>
                  <a:lnTo>
                    <a:pt x="2580699" y="1026097"/>
                  </a:lnTo>
                  <a:lnTo>
                    <a:pt x="2587741" y="1021079"/>
                  </a:lnTo>
                  <a:lnTo>
                    <a:pt x="2593777" y="1014053"/>
                  </a:lnTo>
                  <a:lnTo>
                    <a:pt x="2598808" y="1005020"/>
                  </a:lnTo>
                  <a:lnTo>
                    <a:pt x="2601826" y="992975"/>
                  </a:lnTo>
                  <a:lnTo>
                    <a:pt x="2601826" y="406815"/>
                  </a:lnTo>
                  <a:lnTo>
                    <a:pt x="2616916" y="406815"/>
                  </a:lnTo>
                  <a:lnTo>
                    <a:pt x="2615910" y="618595"/>
                  </a:lnTo>
                  <a:lnTo>
                    <a:pt x="2619934" y="632647"/>
                  </a:lnTo>
                  <a:lnTo>
                    <a:pt x="2626977" y="641681"/>
                  </a:lnTo>
                  <a:lnTo>
                    <a:pt x="2635025" y="646699"/>
                  </a:lnTo>
                  <a:lnTo>
                    <a:pt x="2644080" y="648706"/>
                  </a:lnTo>
                  <a:lnTo>
                    <a:pt x="2655146" y="648706"/>
                  </a:lnTo>
                  <a:lnTo>
                    <a:pt x="2665206" y="646699"/>
                  </a:lnTo>
                  <a:lnTo>
                    <a:pt x="2671243" y="639673"/>
                  </a:lnTo>
                  <a:lnTo>
                    <a:pt x="2678285" y="631644"/>
                  </a:lnTo>
                  <a:lnTo>
                    <a:pt x="2681303" y="618595"/>
                  </a:lnTo>
                  <a:lnTo>
                    <a:pt x="2681303" y="383730"/>
                  </a:lnTo>
                  <a:lnTo>
                    <a:pt x="2678285" y="361648"/>
                  </a:lnTo>
                  <a:lnTo>
                    <a:pt x="2672249" y="346593"/>
                  </a:lnTo>
                  <a:lnTo>
                    <a:pt x="2661182" y="326519"/>
                  </a:lnTo>
                  <a:lnTo>
                    <a:pt x="2650116" y="314475"/>
                  </a:lnTo>
                  <a:lnTo>
                    <a:pt x="2636031" y="303434"/>
                  </a:lnTo>
                  <a:lnTo>
                    <a:pt x="2622953" y="296408"/>
                  </a:lnTo>
                  <a:lnTo>
                    <a:pt x="2604844" y="290386"/>
                  </a:lnTo>
                  <a:close/>
                  <a:moveTo>
                    <a:pt x="2034374" y="289382"/>
                  </a:moveTo>
                  <a:lnTo>
                    <a:pt x="1866364" y="290386"/>
                  </a:lnTo>
                  <a:lnTo>
                    <a:pt x="1844232" y="293397"/>
                  </a:lnTo>
                  <a:lnTo>
                    <a:pt x="1825117" y="301427"/>
                  </a:lnTo>
                  <a:lnTo>
                    <a:pt x="1813044" y="310460"/>
                  </a:lnTo>
                  <a:lnTo>
                    <a:pt x="1803990" y="320497"/>
                  </a:lnTo>
                  <a:lnTo>
                    <a:pt x="1794935" y="330534"/>
                  </a:lnTo>
                  <a:lnTo>
                    <a:pt x="1785881" y="347597"/>
                  </a:lnTo>
                  <a:lnTo>
                    <a:pt x="1780851" y="363656"/>
                  </a:lnTo>
                  <a:lnTo>
                    <a:pt x="1778839" y="379715"/>
                  </a:lnTo>
                  <a:lnTo>
                    <a:pt x="1777833" y="617592"/>
                  </a:lnTo>
                  <a:lnTo>
                    <a:pt x="1780851" y="630640"/>
                  </a:lnTo>
                  <a:lnTo>
                    <a:pt x="1786887" y="639673"/>
                  </a:lnTo>
                  <a:lnTo>
                    <a:pt x="1795942" y="646699"/>
                  </a:lnTo>
                  <a:lnTo>
                    <a:pt x="1806002" y="648706"/>
                  </a:lnTo>
                  <a:lnTo>
                    <a:pt x="1818075" y="648706"/>
                  </a:lnTo>
                  <a:lnTo>
                    <a:pt x="1831153" y="643688"/>
                  </a:lnTo>
                  <a:lnTo>
                    <a:pt x="1837189" y="634655"/>
                  </a:lnTo>
                  <a:lnTo>
                    <a:pt x="1842220" y="625621"/>
                  </a:lnTo>
                  <a:lnTo>
                    <a:pt x="1842220" y="405811"/>
                  </a:lnTo>
                  <a:lnTo>
                    <a:pt x="1858316" y="405811"/>
                  </a:lnTo>
                  <a:lnTo>
                    <a:pt x="1858316" y="994983"/>
                  </a:lnTo>
                  <a:lnTo>
                    <a:pt x="1863346" y="1011042"/>
                  </a:lnTo>
                  <a:lnTo>
                    <a:pt x="1869383" y="1018068"/>
                  </a:lnTo>
                  <a:lnTo>
                    <a:pt x="1878437" y="1025093"/>
                  </a:lnTo>
                  <a:lnTo>
                    <a:pt x="1885479" y="1028105"/>
                  </a:lnTo>
                  <a:lnTo>
                    <a:pt x="1897552" y="1030112"/>
                  </a:lnTo>
                  <a:lnTo>
                    <a:pt x="1910630" y="1030112"/>
                  </a:lnTo>
                  <a:lnTo>
                    <a:pt x="1922703" y="1026097"/>
                  </a:lnTo>
                  <a:lnTo>
                    <a:pt x="1931757" y="1018068"/>
                  </a:lnTo>
                  <a:lnTo>
                    <a:pt x="1938800" y="1010038"/>
                  </a:lnTo>
                  <a:lnTo>
                    <a:pt x="1942824" y="998997"/>
                  </a:lnTo>
                  <a:lnTo>
                    <a:pt x="1943830" y="988960"/>
                  </a:lnTo>
                  <a:lnTo>
                    <a:pt x="1942824" y="645695"/>
                  </a:lnTo>
                  <a:lnTo>
                    <a:pt x="1958920" y="646699"/>
                  </a:lnTo>
                  <a:lnTo>
                    <a:pt x="1958920" y="988960"/>
                  </a:lnTo>
                  <a:lnTo>
                    <a:pt x="1960932" y="1003012"/>
                  </a:lnTo>
                  <a:lnTo>
                    <a:pt x="1964957" y="1012045"/>
                  </a:lnTo>
                  <a:lnTo>
                    <a:pt x="1970993" y="1019071"/>
                  </a:lnTo>
                  <a:lnTo>
                    <a:pt x="1980047" y="1026097"/>
                  </a:lnTo>
                  <a:lnTo>
                    <a:pt x="1991114" y="1030112"/>
                  </a:lnTo>
                  <a:lnTo>
                    <a:pt x="2001174" y="1030112"/>
                  </a:lnTo>
                  <a:lnTo>
                    <a:pt x="2013246" y="1030112"/>
                  </a:lnTo>
                  <a:lnTo>
                    <a:pt x="2023307" y="1026097"/>
                  </a:lnTo>
                  <a:lnTo>
                    <a:pt x="2030349" y="1021079"/>
                  </a:lnTo>
                  <a:lnTo>
                    <a:pt x="2036385" y="1014053"/>
                  </a:lnTo>
                  <a:lnTo>
                    <a:pt x="2041416" y="1005020"/>
                  </a:lnTo>
                  <a:lnTo>
                    <a:pt x="2044434" y="992975"/>
                  </a:lnTo>
                  <a:lnTo>
                    <a:pt x="2044434" y="406815"/>
                  </a:lnTo>
                  <a:lnTo>
                    <a:pt x="2059524" y="406815"/>
                  </a:lnTo>
                  <a:lnTo>
                    <a:pt x="2058518" y="618595"/>
                  </a:lnTo>
                  <a:lnTo>
                    <a:pt x="2062542" y="632647"/>
                  </a:lnTo>
                  <a:lnTo>
                    <a:pt x="2069585" y="641681"/>
                  </a:lnTo>
                  <a:lnTo>
                    <a:pt x="2077633" y="646699"/>
                  </a:lnTo>
                  <a:lnTo>
                    <a:pt x="2086688" y="648706"/>
                  </a:lnTo>
                  <a:lnTo>
                    <a:pt x="2097754" y="648706"/>
                  </a:lnTo>
                  <a:lnTo>
                    <a:pt x="2107814" y="646699"/>
                  </a:lnTo>
                  <a:lnTo>
                    <a:pt x="2113851" y="639673"/>
                  </a:lnTo>
                  <a:lnTo>
                    <a:pt x="2120893" y="631644"/>
                  </a:lnTo>
                  <a:lnTo>
                    <a:pt x="2123911" y="618595"/>
                  </a:lnTo>
                  <a:lnTo>
                    <a:pt x="2123911" y="383730"/>
                  </a:lnTo>
                  <a:lnTo>
                    <a:pt x="2120893" y="361648"/>
                  </a:lnTo>
                  <a:lnTo>
                    <a:pt x="2114857" y="346593"/>
                  </a:lnTo>
                  <a:lnTo>
                    <a:pt x="2103790" y="326519"/>
                  </a:lnTo>
                  <a:lnTo>
                    <a:pt x="2092724" y="314475"/>
                  </a:lnTo>
                  <a:lnTo>
                    <a:pt x="2078639" y="303434"/>
                  </a:lnTo>
                  <a:lnTo>
                    <a:pt x="2065561" y="296408"/>
                  </a:lnTo>
                  <a:lnTo>
                    <a:pt x="2047452" y="290386"/>
                  </a:lnTo>
                  <a:close/>
                  <a:moveTo>
                    <a:pt x="836087" y="122415"/>
                  </a:moveTo>
                  <a:cubicBezTo>
                    <a:pt x="796165" y="122415"/>
                    <a:pt x="763229" y="154353"/>
                    <a:pt x="763229" y="195274"/>
                  </a:cubicBezTo>
                  <a:cubicBezTo>
                    <a:pt x="763229" y="235197"/>
                    <a:pt x="796165" y="268133"/>
                    <a:pt x="836087" y="268133"/>
                  </a:cubicBezTo>
                  <a:cubicBezTo>
                    <a:pt x="877008" y="268133"/>
                    <a:pt x="908946" y="235197"/>
                    <a:pt x="908946" y="195274"/>
                  </a:cubicBezTo>
                  <a:cubicBezTo>
                    <a:pt x="908946" y="175313"/>
                    <a:pt x="901959" y="157348"/>
                    <a:pt x="887986" y="143375"/>
                  </a:cubicBezTo>
                  <a:cubicBezTo>
                    <a:pt x="874014" y="129402"/>
                    <a:pt x="856048" y="122415"/>
                    <a:pt x="836087" y="122415"/>
                  </a:cubicBezTo>
                  <a:close/>
                  <a:moveTo>
                    <a:pt x="278695" y="122415"/>
                  </a:moveTo>
                  <a:cubicBezTo>
                    <a:pt x="238773" y="122415"/>
                    <a:pt x="205837" y="154353"/>
                    <a:pt x="205837" y="195274"/>
                  </a:cubicBezTo>
                  <a:cubicBezTo>
                    <a:pt x="205837" y="235197"/>
                    <a:pt x="238773" y="268133"/>
                    <a:pt x="278695" y="268133"/>
                  </a:cubicBezTo>
                  <a:cubicBezTo>
                    <a:pt x="319616" y="268133"/>
                    <a:pt x="351554" y="235197"/>
                    <a:pt x="351554" y="195274"/>
                  </a:cubicBezTo>
                  <a:cubicBezTo>
                    <a:pt x="351554" y="175313"/>
                    <a:pt x="344567" y="157348"/>
                    <a:pt x="330594" y="143375"/>
                  </a:cubicBezTo>
                  <a:cubicBezTo>
                    <a:pt x="316622" y="129402"/>
                    <a:pt x="298656" y="122415"/>
                    <a:pt x="278695" y="122415"/>
                  </a:cubicBezTo>
                  <a:close/>
                  <a:moveTo>
                    <a:pt x="1393479" y="122414"/>
                  </a:moveTo>
                  <a:cubicBezTo>
                    <a:pt x="1353557" y="122414"/>
                    <a:pt x="1320621" y="154352"/>
                    <a:pt x="1320621" y="195273"/>
                  </a:cubicBezTo>
                  <a:cubicBezTo>
                    <a:pt x="1320621" y="235196"/>
                    <a:pt x="1353557" y="268132"/>
                    <a:pt x="1393479" y="268132"/>
                  </a:cubicBezTo>
                  <a:cubicBezTo>
                    <a:pt x="1434400" y="268132"/>
                    <a:pt x="1466338" y="235196"/>
                    <a:pt x="1466338" y="195273"/>
                  </a:cubicBezTo>
                  <a:cubicBezTo>
                    <a:pt x="1466338" y="175312"/>
                    <a:pt x="1459351" y="157347"/>
                    <a:pt x="1445378" y="143374"/>
                  </a:cubicBezTo>
                  <a:cubicBezTo>
                    <a:pt x="1431406" y="129401"/>
                    <a:pt x="1413440" y="122414"/>
                    <a:pt x="1393479" y="122414"/>
                  </a:cubicBezTo>
                  <a:close/>
                  <a:moveTo>
                    <a:pt x="5295224" y="122413"/>
                  </a:moveTo>
                  <a:cubicBezTo>
                    <a:pt x="5255301" y="122413"/>
                    <a:pt x="5222365" y="154351"/>
                    <a:pt x="5222365" y="195272"/>
                  </a:cubicBezTo>
                  <a:cubicBezTo>
                    <a:pt x="5222365" y="235195"/>
                    <a:pt x="5255301" y="268131"/>
                    <a:pt x="5295224" y="268131"/>
                  </a:cubicBezTo>
                  <a:cubicBezTo>
                    <a:pt x="5336144" y="268131"/>
                    <a:pt x="5368082" y="235195"/>
                    <a:pt x="5368082" y="195272"/>
                  </a:cubicBezTo>
                  <a:cubicBezTo>
                    <a:pt x="5368082" y="175311"/>
                    <a:pt x="5361096" y="157346"/>
                    <a:pt x="5347123" y="143373"/>
                  </a:cubicBezTo>
                  <a:cubicBezTo>
                    <a:pt x="5333150" y="129400"/>
                    <a:pt x="5315185" y="122413"/>
                    <a:pt x="5295224" y="122413"/>
                  </a:cubicBezTo>
                  <a:close/>
                  <a:moveTo>
                    <a:pt x="4737831" y="122413"/>
                  </a:moveTo>
                  <a:cubicBezTo>
                    <a:pt x="4697908" y="122413"/>
                    <a:pt x="4664972" y="154351"/>
                    <a:pt x="4664972" y="195272"/>
                  </a:cubicBezTo>
                  <a:cubicBezTo>
                    <a:pt x="4664972" y="235195"/>
                    <a:pt x="4697908" y="268131"/>
                    <a:pt x="4737831" y="268131"/>
                  </a:cubicBezTo>
                  <a:cubicBezTo>
                    <a:pt x="4778752" y="268131"/>
                    <a:pt x="4810690" y="235195"/>
                    <a:pt x="4810690" y="195272"/>
                  </a:cubicBezTo>
                  <a:cubicBezTo>
                    <a:pt x="4810690" y="175311"/>
                    <a:pt x="4803703" y="157346"/>
                    <a:pt x="4789730" y="143373"/>
                  </a:cubicBezTo>
                  <a:cubicBezTo>
                    <a:pt x="4775757" y="129400"/>
                    <a:pt x="4757792" y="122413"/>
                    <a:pt x="4737831" y="122413"/>
                  </a:cubicBezTo>
                  <a:close/>
                  <a:moveTo>
                    <a:pt x="4180439" y="122413"/>
                  </a:moveTo>
                  <a:cubicBezTo>
                    <a:pt x="4140516" y="122413"/>
                    <a:pt x="4107580" y="154351"/>
                    <a:pt x="4107580" y="195272"/>
                  </a:cubicBezTo>
                  <a:cubicBezTo>
                    <a:pt x="4107580" y="235195"/>
                    <a:pt x="4140516" y="268131"/>
                    <a:pt x="4180439" y="268131"/>
                  </a:cubicBezTo>
                  <a:cubicBezTo>
                    <a:pt x="4221360" y="268131"/>
                    <a:pt x="4253298" y="235195"/>
                    <a:pt x="4253298" y="195272"/>
                  </a:cubicBezTo>
                  <a:cubicBezTo>
                    <a:pt x="4253298" y="175311"/>
                    <a:pt x="4246311" y="157346"/>
                    <a:pt x="4232338" y="143373"/>
                  </a:cubicBezTo>
                  <a:cubicBezTo>
                    <a:pt x="4218365" y="129400"/>
                    <a:pt x="4200400" y="122413"/>
                    <a:pt x="4180439" y="122413"/>
                  </a:cubicBezTo>
                  <a:close/>
                  <a:moveTo>
                    <a:pt x="3623047" y="122413"/>
                  </a:moveTo>
                  <a:cubicBezTo>
                    <a:pt x="3583124" y="122413"/>
                    <a:pt x="3550188" y="154351"/>
                    <a:pt x="3550188" y="195272"/>
                  </a:cubicBezTo>
                  <a:cubicBezTo>
                    <a:pt x="3550188" y="235195"/>
                    <a:pt x="3583124" y="268131"/>
                    <a:pt x="3623047" y="268131"/>
                  </a:cubicBezTo>
                  <a:cubicBezTo>
                    <a:pt x="3663968" y="268131"/>
                    <a:pt x="3695906" y="235195"/>
                    <a:pt x="3695906" y="195272"/>
                  </a:cubicBezTo>
                  <a:cubicBezTo>
                    <a:pt x="3695906" y="175311"/>
                    <a:pt x="3688919" y="157346"/>
                    <a:pt x="3674946" y="143373"/>
                  </a:cubicBezTo>
                  <a:cubicBezTo>
                    <a:pt x="3660973" y="129400"/>
                    <a:pt x="3643008" y="122413"/>
                    <a:pt x="3623047" y="122413"/>
                  </a:cubicBezTo>
                  <a:close/>
                  <a:moveTo>
                    <a:pt x="3065655" y="122413"/>
                  </a:moveTo>
                  <a:cubicBezTo>
                    <a:pt x="3025732" y="122413"/>
                    <a:pt x="2992796" y="154351"/>
                    <a:pt x="2992796" y="195272"/>
                  </a:cubicBezTo>
                  <a:cubicBezTo>
                    <a:pt x="2992796" y="235195"/>
                    <a:pt x="3025732" y="268131"/>
                    <a:pt x="3065655" y="268131"/>
                  </a:cubicBezTo>
                  <a:cubicBezTo>
                    <a:pt x="3106576" y="268131"/>
                    <a:pt x="3138514" y="235195"/>
                    <a:pt x="3138514" y="195272"/>
                  </a:cubicBezTo>
                  <a:cubicBezTo>
                    <a:pt x="3138514" y="175311"/>
                    <a:pt x="3131527" y="157346"/>
                    <a:pt x="3117554" y="143373"/>
                  </a:cubicBezTo>
                  <a:cubicBezTo>
                    <a:pt x="3103581" y="129400"/>
                    <a:pt x="3085616" y="122413"/>
                    <a:pt x="3065655" y="122413"/>
                  </a:cubicBezTo>
                  <a:close/>
                  <a:moveTo>
                    <a:pt x="2508263" y="122413"/>
                  </a:moveTo>
                  <a:cubicBezTo>
                    <a:pt x="2468340" y="122413"/>
                    <a:pt x="2435404" y="154351"/>
                    <a:pt x="2435404" y="195272"/>
                  </a:cubicBezTo>
                  <a:cubicBezTo>
                    <a:pt x="2435404" y="235195"/>
                    <a:pt x="2468340" y="268131"/>
                    <a:pt x="2508263" y="268131"/>
                  </a:cubicBezTo>
                  <a:cubicBezTo>
                    <a:pt x="2549184" y="268131"/>
                    <a:pt x="2581122" y="235195"/>
                    <a:pt x="2581122" y="195272"/>
                  </a:cubicBezTo>
                  <a:cubicBezTo>
                    <a:pt x="2581122" y="175311"/>
                    <a:pt x="2574135" y="157346"/>
                    <a:pt x="2560162" y="143373"/>
                  </a:cubicBezTo>
                  <a:cubicBezTo>
                    <a:pt x="2546189" y="129400"/>
                    <a:pt x="2528224" y="122413"/>
                    <a:pt x="2508263" y="122413"/>
                  </a:cubicBezTo>
                  <a:close/>
                  <a:moveTo>
                    <a:pt x="1950871" y="122413"/>
                  </a:moveTo>
                  <a:cubicBezTo>
                    <a:pt x="1910948" y="122413"/>
                    <a:pt x="1878012" y="154351"/>
                    <a:pt x="1878012" y="195272"/>
                  </a:cubicBezTo>
                  <a:cubicBezTo>
                    <a:pt x="1878012" y="235195"/>
                    <a:pt x="1910948" y="268131"/>
                    <a:pt x="1950871" y="268131"/>
                  </a:cubicBezTo>
                  <a:cubicBezTo>
                    <a:pt x="1991792" y="268131"/>
                    <a:pt x="2023730" y="235195"/>
                    <a:pt x="2023730" y="195272"/>
                  </a:cubicBezTo>
                  <a:cubicBezTo>
                    <a:pt x="2023730" y="175311"/>
                    <a:pt x="2016743" y="157346"/>
                    <a:pt x="2002770" y="143373"/>
                  </a:cubicBezTo>
                  <a:cubicBezTo>
                    <a:pt x="1988797" y="129400"/>
                    <a:pt x="1970832" y="122413"/>
                    <a:pt x="1950871" y="122413"/>
                  </a:cubicBezTo>
                  <a:close/>
                  <a:moveTo>
                    <a:pt x="1672176" y="0"/>
                  </a:moveTo>
                  <a:lnTo>
                    <a:pt x="2229568" y="0"/>
                  </a:lnTo>
                  <a:lnTo>
                    <a:pt x="2786960" y="0"/>
                  </a:lnTo>
                  <a:lnTo>
                    <a:pt x="3344352" y="0"/>
                  </a:lnTo>
                  <a:lnTo>
                    <a:pt x="3901744" y="0"/>
                  </a:lnTo>
                  <a:lnTo>
                    <a:pt x="4459136" y="0"/>
                  </a:lnTo>
                  <a:lnTo>
                    <a:pt x="5016528" y="0"/>
                  </a:lnTo>
                  <a:lnTo>
                    <a:pt x="5573920" y="0"/>
                  </a:lnTo>
                  <a:lnTo>
                    <a:pt x="5573920" y="1152525"/>
                  </a:lnTo>
                  <a:lnTo>
                    <a:pt x="5016528" y="1152525"/>
                  </a:lnTo>
                  <a:lnTo>
                    <a:pt x="4459136" y="1152525"/>
                  </a:lnTo>
                  <a:lnTo>
                    <a:pt x="3901744" y="1152525"/>
                  </a:lnTo>
                  <a:lnTo>
                    <a:pt x="3344352" y="1152525"/>
                  </a:lnTo>
                  <a:lnTo>
                    <a:pt x="2786960" y="1152525"/>
                  </a:lnTo>
                  <a:lnTo>
                    <a:pt x="2229568" y="1152525"/>
                  </a:lnTo>
                  <a:lnTo>
                    <a:pt x="1672176" y="1152525"/>
                  </a:lnTo>
                  <a:lnTo>
                    <a:pt x="1672176" y="1152526"/>
                  </a:lnTo>
                  <a:lnTo>
                    <a:pt x="1114784" y="1152526"/>
                  </a:lnTo>
                  <a:lnTo>
                    <a:pt x="1114784" y="1152527"/>
                  </a:lnTo>
                  <a:lnTo>
                    <a:pt x="557392" y="1152527"/>
                  </a:lnTo>
                  <a:lnTo>
                    <a:pt x="0" y="1152527"/>
                  </a:lnTo>
                  <a:lnTo>
                    <a:pt x="0" y="2"/>
                  </a:lnTo>
                  <a:lnTo>
                    <a:pt x="557392" y="2"/>
                  </a:lnTo>
                  <a:lnTo>
                    <a:pt x="1114784" y="2"/>
                  </a:lnTo>
                  <a:lnTo>
                    <a:pt x="1114784" y="1"/>
                  </a:lnTo>
                  <a:lnTo>
                    <a:pt x="1672176" y="1"/>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767171"/>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9B45ABB-7D47-407A-8F9B-EAC1EF8FCD9E}"/>
                </a:ext>
              </a:extLst>
            </p:cNvPr>
            <p:cNvSpPr/>
            <p:nvPr/>
          </p:nvSpPr>
          <p:spPr>
            <a:xfrm>
              <a:off x="4847366" y="653194"/>
              <a:ext cx="341922" cy="2541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6A8"/>
                  </a:solidFill>
                  <a:effectLst/>
                  <a:uLnTx/>
                  <a:uFillTx/>
                  <a:latin typeface="Calibri Light" panose="020F0302020204030204"/>
                  <a:ea typeface="Karla" pitchFamily="2" charset="0"/>
                  <a:cs typeface="+mn-cs"/>
                </a:rPr>
                <a:t>71%</a:t>
              </a:r>
              <a:endParaRPr kumimoji="0" lang="en-US" sz="2800" b="0" i="0" u="none" strike="noStrike" kern="1200" cap="none" spc="0" normalizeH="0" baseline="0" noProof="0">
                <a:ln>
                  <a:noFill/>
                </a:ln>
                <a:solidFill>
                  <a:srgbClr val="0076A8"/>
                </a:solidFill>
                <a:effectLst/>
                <a:uLnTx/>
                <a:uFillTx/>
                <a:latin typeface="Calibri Light" panose="020F0302020204030204"/>
                <a:cs typeface="+mn-cs"/>
              </a:endParaRPr>
            </a:p>
          </p:txBody>
        </p:sp>
        <p:sp>
          <p:nvSpPr>
            <p:cNvPr id="21" name="Rectangle 20">
              <a:extLst>
                <a:ext uri="{FF2B5EF4-FFF2-40B4-BE49-F238E27FC236}">
                  <a16:creationId xmlns:a16="http://schemas.microsoft.com/office/drawing/2014/main" id="{FB040B80-2DEC-4F6E-A9C5-42F932EFEB98}"/>
                </a:ext>
              </a:extLst>
            </p:cNvPr>
            <p:cNvSpPr/>
            <p:nvPr/>
          </p:nvSpPr>
          <p:spPr>
            <a:xfrm>
              <a:off x="3427773" y="1643923"/>
              <a:ext cx="1761515" cy="34065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76A8"/>
                  </a:solidFill>
                  <a:effectLst/>
                  <a:uLnTx/>
                  <a:uFillTx/>
                  <a:latin typeface="Calibri Light" panose="020F0302020204030204"/>
                  <a:ea typeface="Karla" pitchFamily="2" charset="0"/>
                  <a:cs typeface="+mn-cs"/>
                </a:rPr>
                <a:t>353 </a:t>
              </a:r>
              <a:r>
                <a:rPr kumimoji="0" lang="en-US" sz="2400" b="1" i="0" u="none" strike="noStrike" kern="1200" cap="none" spc="0" normalizeH="0" baseline="0" noProof="0">
                  <a:ln>
                    <a:noFill/>
                  </a:ln>
                  <a:solidFill>
                    <a:srgbClr val="767171"/>
                  </a:solidFill>
                  <a:effectLst/>
                  <a:uLnTx/>
                  <a:uFillTx/>
                  <a:latin typeface="Calibri Light" panose="020F0302020204030204"/>
                  <a:cs typeface="+mn-cs"/>
                </a:rPr>
                <a:t>Registrants</a:t>
              </a:r>
              <a:endParaRPr kumimoji="0" lang="en-US" sz="2400" b="0" i="0" u="none" strike="noStrike" kern="1200" cap="none" spc="0" normalizeH="0" baseline="0" noProof="0">
                <a:ln>
                  <a:noFill/>
                </a:ln>
                <a:solidFill>
                  <a:srgbClr val="767171"/>
                </a:solidFill>
                <a:effectLst/>
                <a:uLnTx/>
                <a:uFillTx/>
                <a:latin typeface="Calibri Light" panose="020F0302020204030204"/>
                <a:cs typeface="+mn-cs"/>
              </a:endParaRPr>
            </a:p>
          </p:txBody>
        </p:sp>
      </p:grpSp>
      <p:sp>
        <p:nvSpPr>
          <p:cNvPr id="22" name="Rectangle 21">
            <a:extLst>
              <a:ext uri="{FF2B5EF4-FFF2-40B4-BE49-F238E27FC236}">
                <a16:creationId xmlns:a16="http://schemas.microsoft.com/office/drawing/2014/main" id="{3283CF8F-6156-4BE0-AF92-7408DE1A84FA}"/>
              </a:ext>
            </a:extLst>
          </p:cNvPr>
          <p:cNvSpPr/>
          <p:nvPr/>
        </p:nvSpPr>
        <p:spPr>
          <a:xfrm>
            <a:off x="3603275" y="4537296"/>
            <a:ext cx="1623521" cy="9541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6A8"/>
                </a:solidFill>
                <a:effectLst/>
                <a:uLnTx/>
                <a:uFillTx/>
                <a:latin typeface="Calibri Light" panose="020F0302020204030204"/>
                <a:ea typeface="Karla" pitchFamily="2" charset="0"/>
                <a:cs typeface="+mn-cs"/>
              </a:rPr>
              <a:t>252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67171"/>
                </a:solidFill>
                <a:effectLst/>
                <a:uLnTx/>
                <a:uFillTx/>
                <a:latin typeface="Calibri Light" panose="020F0302020204030204"/>
                <a:cs typeface="+mn-cs"/>
              </a:rPr>
              <a:t>Attendees</a:t>
            </a:r>
            <a:endParaRPr kumimoji="0" lang="en-US" sz="2800" b="0" i="0" u="none" strike="noStrike" kern="1200" cap="none" spc="0" normalizeH="0" baseline="0" noProof="0">
              <a:ln>
                <a:noFill/>
              </a:ln>
              <a:solidFill>
                <a:srgbClr val="767171"/>
              </a:solidFill>
              <a:effectLst/>
              <a:uLnTx/>
              <a:uFillTx/>
              <a:latin typeface="Calibri Light" panose="020F0302020204030204"/>
              <a:cs typeface="+mn-cs"/>
            </a:endParaRPr>
          </a:p>
        </p:txBody>
      </p:sp>
      <p:pic>
        <p:nvPicPr>
          <p:cNvPr id="1026" name="Picture 2" descr="Image result for webinar icon">
            <a:extLst>
              <a:ext uri="{FF2B5EF4-FFF2-40B4-BE49-F238E27FC236}">
                <a16:creationId xmlns:a16="http://schemas.microsoft.com/office/drawing/2014/main" id="{12498947-B783-4B7B-8F6A-71358DC5FE00}"/>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8393" y="4163171"/>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ime icon">
            <a:extLst>
              <a:ext uri="{FF2B5EF4-FFF2-40B4-BE49-F238E27FC236}">
                <a16:creationId xmlns:a16="http://schemas.microsoft.com/office/drawing/2014/main" id="{BCC437EE-EAC4-4D64-BAA5-7726FF97600E}"/>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76058" y="1761414"/>
            <a:ext cx="1290198" cy="135670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3E094FDB-6737-422E-B3E0-F227304CE3D2}"/>
              </a:ext>
            </a:extLst>
          </p:cNvPr>
          <p:cNvSpPr/>
          <p:nvPr/>
        </p:nvSpPr>
        <p:spPr>
          <a:xfrm>
            <a:off x="2642130" y="2024820"/>
            <a:ext cx="2202526" cy="9541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6A8"/>
                </a:solidFill>
                <a:effectLst/>
                <a:uLnTx/>
                <a:uFillTx/>
                <a:latin typeface="Calibri Light" panose="020F0302020204030204"/>
                <a:ea typeface="Karla" pitchFamily="2" charset="0"/>
                <a:cs typeface="+mn-cs"/>
              </a:rPr>
              <a:t>Webinar Held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6A8"/>
                </a:solidFill>
                <a:effectLst/>
                <a:uLnTx/>
                <a:uFillTx/>
                <a:latin typeface="Calibri Light" panose="020F0302020204030204"/>
                <a:ea typeface="Karla" pitchFamily="2" charset="0"/>
                <a:cs typeface="+mn-cs"/>
              </a:rPr>
              <a:t>10/2/2019</a:t>
            </a:r>
            <a:endParaRPr kumimoji="0" lang="en-US" sz="2800" b="0" i="0" u="none" strike="noStrike" kern="1200" cap="none" spc="0" normalizeH="0" baseline="0" noProof="0">
              <a:ln>
                <a:noFill/>
              </a:ln>
              <a:solidFill>
                <a:srgbClr val="767171"/>
              </a:solidFill>
              <a:effectLst/>
              <a:uLnTx/>
              <a:uFillTx/>
              <a:latin typeface="Calibri Light" panose="020F0302020204030204"/>
              <a:cs typeface="+mn-cs"/>
            </a:endParaRPr>
          </a:p>
        </p:txBody>
      </p:sp>
      <p:sp>
        <p:nvSpPr>
          <p:cNvPr id="2" name="Title 1">
            <a:extLst>
              <a:ext uri="{FF2B5EF4-FFF2-40B4-BE49-F238E27FC236}">
                <a16:creationId xmlns:a16="http://schemas.microsoft.com/office/drawing/2014/main" id="{32BFB2F8-1C36-4F8C-B759-648C35EFD41A}"/>
              </a:ext>
            </a:extLst>
          </p:cNvPr>
          <p:cNvSpPr>
            <a:spLocks noGrp="1"/>
          </p:cNvSpPr>
          <p:nvPr>
            <p:ph type="title"/>
          </p:nvPr>
        </p:nvSpPr>
        <p:spPr/>
        <p:txBody>
          <a:bodyPr/>
          <a:lstStyle/>
          <a:p>
            <a:r>
              <a:rPr lang="en-US">
                <a:latin typeface="+mj-lt"/>
              </a:rPr>
              <a:t>Deliverable</a:t>
            </a:r>
            <a:r>
              <a:rPr lang="en-US"/>
              <a:t> 2: Deliver Training Webinar and Videos </a:t>
            </a:r>
          </a:p>
        </p:txBody>
      </p:sp>
      <p:pic>
        <p:nvPicPr>
          <p:cNvPr id="25" name="Picture 24">
            <a:extLst>
              <a:ext uri="{FF2B5EF4-FFF2-40B4-BE49-F238E27FC236}">
                <a16:creationId xmlns:a16="http://schemas.microsoft.com/office/drawing/2014/main" id="{DF562731-7978-4E48-B7E6-0AEE46615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0200" y="1966057"/>
            <a:ext cx="1081710" cy="1071632"/>
          </a:xfrm>
          <a:prstGeom prst="rect">
            <a:avLst/>
          </a:prstGeom>
        </p:spPr>
      </p:pic>
      <p:sp>
        <p:nvSpPr>
          <p:cNvPr id="26" name="Rectangle 25">
            <a:extLst>
              <a:ext uri="{FF2B5EF4-FFF2-40B4-BE49-F238E27FC236}">
                <a16:creationId xmlns:a16="http://schemas.microsoft.com/office/drawing/2014/main" id="{78139BC0-40A0-4DB5-8595-9D406E25D280}"/>
              </a:ext>
            </a:extLst>
          </p:cNvPr>
          <p:cNvSpPr/>
          <p:nvPr/>
        </p:nvSpPr>
        <p:spPr>
          <a:xfrm>
            <a:off x="7863627" y="2024820"/>
            <a:ext cx="3372485" cy="58477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a:solidFill>
                  <a:schemeClr val="accent1"/>
                </a:solidFill>
                <a:latin typeface="Calibri Light" panose="020F0302020204030204"/>
              </a:rPr>
              <a:t>122 </a:t>
            </a:r>
            <a:r>
              <a:rPr lang="en-US" b="1">
                <a:solidFill>
                  <a:srgbClr val="00AB8E"/>
                </a:solidFill>
                <a:latin typeface="Calibri Light" panose="020F0302020204030204"/>
              </a:rPr>
              <a:t>Webinar Archive Views</a:t>
            </a:r>
            <a:endParaRPr kumimoji="0" lang="en-US" b="0" i="0" u="none" strike="noStrike" kern="1200" cap="none" spc="0" normalizeH="0" baseline="0" noProof="0">
              <a:ln>
                <a:noFill/>
              </a:ln>
              <a:solidFill>
                <a:srgbClr val="00AB8E"/>
              </a:solidFill>
              <a:effectLst/>
              <a:uLnTx/>
              <a:uFillTx/>
              <a:latin typeface="Calibri Light" panose="020F0302020204030204"/>
            </a:endParaRPr>
          </a:p>
        </p:txBody>
      </p:sp>
      <p:sp>
        <p:nvSpPr>
          <p:cNvPr id="27" name="Slide Number Placeholder 5">
            <a:extLst>
              <a:ext uri="{FF2B5EF4-FFF2-40B4-BE49-F238E27FC236}">
                <a16:creationId xmlns:a16="http://schemas.microsoft.com/office/drawing/2014/main" id="{7268BA9A-9515-4778-97F8-3ADF69D01313}"/>
              </a:ext>
            </a:extLst>
          </p:cNvPr>
          <p:cNvSpPr>
            <a:spLocks noGrp="1"/>
          </p:cNvSpPr>
          <p:nvPr>
            <p:ph type="sldNum" sz="quarter" idx="4"/>
          </p:nvPr>
        </p:nvSpPr>
        <p:spPr>
          <a:xfrm>
            <a:off x="9753600" y="6356350"/>
            <a:ext cx="1600200" cy="365125"/>
          </a:xfrm>
          <a:prstGeom prst="rect">
            <a:avLst/>
          </a:prstGeom>
        </p:spPr>
        <p:txBody>
          <a:bodyPr vert="horz" lIns="0" tIns="0" rIns="0" bIns="0" rtlCol="0" anchor="ctr"/>
          <a:lstStyle>
            <a:lvl1pPr algn="r">
              <a:defRPr sz="1200">
                <a:solidFill>
                  <a:srgbClr val="EA2839"/>
                </a:solidFill>
                <a:latin typeface="Brandon Text Bold" panose="020B0803020203060203" pitchFamily="34" charset="0"/>
              </a:defRPr>
            </a:lvl1pPr>
          </a:lstStyle>
          <a:p>
            <a:fld id="{5D42FBCF-AC71-49E1-9070-FAF9A23C5D72}" type="slidenum">
              <a:rPr lang="en-US" sz="1100" smtClean="0">
                <a:latin typeface="+mn-lt"/>
              </a:rPr>
              <a:pPr/>
              <a:t>9</a:t>
            </a:fld>
            <a:endParaRPr lang="en-US" sz="1100">
              <a:latin typeface="+mn-lt"/>
            </a:endParaRPr>
          </a:p>
        </p:txBody>
      </p:sp>
      <p:sp>
        <p:nvSpPr>
          <p:cNvPr id="28" name="Footer Placeholder 8">
            <a:extLst>
              <a:ext uri="{FF2B5EF4-FFF2-40B4-BE49-F238E27FC236}">
                <a16:creationId xmlns:a16="http://schemas.microsoft.com/office/drawing/2014/main" id="{FBFDE3C8-6979-4FDA-9485-1217AEAEB513}"/>
              </a:ext>
            </a:extLst>
          </p:cNvPr>
          <p:cNvSpPr>
            <a:spLocks noGrp="1"/>
          </p:cNvSpPr>
          <p:nvPr>
            <p:ph type="ftr" sz="quarter" idx="3"/>
          </p:nvPr>
        </p:nvSpPr>
        <p:spPr>
          <a:xfrm>
            <a:off x="838200" y="6356350"/>
            <a:ext cx="3432244" cy="365125"/>
          </a:xfrm>
        </p:spPr>
        <p:txBody>
          <a:bodyPr/>
          <a:lstStyle/>
          <a:p>
            <a:r>
              <a:rPr lang="en-US" sz="1100">
                <a:cs typeface="Calibri" panose="020F0502020204030204" pitchFamily="34" charset="0"/>
              </a:rPr>
              <a:t>Proprietary and Confidential | Altarum</a:t>
            </a:r>
          </a:p>
        </p:txBody>
      </p:sp>
    </p:spTree>
    <p:extLst>
      <p:ext uri="{BB962C8B-B14F-4D97-AF65-F5344CB8AC3E}">
        <p14:creationId xmlns:p14="http://schemas.microsoft.com/office/powerpoint/2010/main" val="1944197769"/>
      </p:ext>
    </p:extLst>
  </p:cSld>
  <p:clrMapOvr>
    <a:masterClrMapping/>
  </p:clrMapOvr>
</p:sld>
</file>

<file path=ppt/theme/theme1.xml><?xml version="1.0" encoding="utf-8"?>
<a:theme xmlns:a="http://schemas.openxmlformats.org/drawingml/2006/main" name="Altarum Theme">
  <a:themeElements>
    <a:clrScheme name="Custom 1">
      <a:dk1>
        <a:sysClr val="windowText" lastClr="000000"/>
      </a:dk1>
      <a:lt1>
        <a:sysClr val="window" lastClr="FFFFFF"/>
      </a:lt1>
      <a:dk2>
        <a:srgbClr val="44546A"/>
      </a:dk2>
      <a:lt2>
        <a:srgbClr val="E7E6E6"/>
      </a:lt2>
      <a:accent1>
        <a:srgbClr val="0076A8"/>
      </a:accent1>
      <a:accent2>
        <a:srgbClr val="00AB8E"/>
      </a:accent2>
      <a:accent3>
        <a:srgbClr val="8CB8C6"/>
      </a:accent3>
      <a:accent4>
        <a:srgbClr val="EA2839"/>
      </a:accent4>
      <a:accent5>
        <a:srgbClr val="88DBDF"/>
      </a:accent5>
      <a:accent6>
        <a:srgbClr val="A4AEB5"/>
      </a:accent6>
      <a:hlink>
        <a:srgbClr val="0563C1"/>
      </a:hlink>
      <a:folHlink>
        <a:srgbClr val="7030A0"/>
      </a:folHlink>
    </a:clrScheme>
    <a:fontScheme name="Altarum Branded Typefamily">
      <a:majorFont>
        <a:latin typeface="Brandon Text Regular"/>
        <a:ea typeface=""/>
        <a:cs typeface=""/>
      </a:majorFont>
      <a:minorFont>
        <a:latin typeface="Brandon Text Regular"/>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EF BH Consent Project Kick Off Meeting December 2018" id="{10B74EA2-7B4E-4E47-9094-C7D9C756AD43}" vid="{89F6542A-8CCA-45F9-9A79-0B2B5EA263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6d92c38-2a7f-4187-8d5a-dfc6ebd90a2d">
      <UserInfo>
        <DisplayName>Christy Avery</DisplayName>
        <AccountId>6</AccountId>
        <AccountType/>
      </UserInfo>
      <UserInfo>
        <DisplayName>Nicholas Prys</DisplayName>
        <AccountId>12</AccountId>
        <AccountType/>
      </UserInfo>
      <UserInfo>
        <DisplayName>Haley McCrary</DisplayName>
        <AccountId>16</AccountId>
        <AccountType/>
      </UserInfo>
      <UserInfo>
        <DisplayName>Emily Ehrlich</DisplayName>
        <AccountId>15</AccountId>
        <AccountType/>
      </UserInfo>
      <UserInfo>
        <DisplayName>Liz Jones</DisplayName>
        <AccountId>13</AccountId>
        <AccountType/>
      </UserInfo>
      <UserInfo>
        <DisplayName>Mariah Black-Watson</DisplayName>
        <AccountId>43</AccountId>
        <AccountType/>
      </UserInfo>
      <UserInfo>
        <DisplayName>Christine Stanik</DisplayName>
        <AccountId>49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9D2D70B44CBF44B29FFFE360A396CC" ma:contentTypeVersion="9" ma:contentTypeDescription="Create a new document." ma:contentTypeScope="" ma:versionID="bc837bcbda682c48daf990122e0e4ef3">
  <xsd:schema xmlns:xsd="http://www.w3.org/2001/XMLSchema" xmlns:xs="http://www.w3.org/2001/XMLSchema" xmlns:p="http://schemas.microsoft.com/office/2006/metadata/properties" xmlns:ns2="9852109e-3504-457a-b453-5c57498f2637" xmlns:ns3="36d92c38-2a7f-4187-8d5a-dfc6ebd90a2d" targetNamespace="http://schemas.microsoft.com/office/2006/metadata/properties" ma:root="true" ma:fieldsID="7613f7671481e206cfae72625cb60aad" ns2:_="" ns3:_="">
    <xsd:import namespace="9852109e-3504-457a-b453-5c57498f2637"/>
    <xsd:import namespace="36d92c38-2a7f-4187-8d5a-dfc6ebd90a2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2109e-3504-457a-b453-5c57498f2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d92c38-2a7f-4187-8d5a-dfc6ebd90a2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3DBDD5-0553-4F3A-B661-F88186B55D18}">
  <ds:schemaRefs>
    <ds:schemaRef ds:uri="http://purl.org/dc/terms/"/>
    <ds:schemaRef ds:uri="9852109e-3504-457a-b453-5c57498f2637"/>
    <ds:schemaRef ds:uri="http://schemas.microsoft.com/office/2006/documentManagement/types"/>
    <ds:schemaRef ds:uri="36d92c38-2a7f-4187-8d5a-dfc6ebd90a2d"/>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C612CBE-F629-4ABE-96A6-6BFA5927CD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52109e-3504-457a-b453-5c57498f2637"/>
    <ds:schemaRef ds:uri="36d92c38-2a7f-4187-8d5a-dfc6ebd90a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F2151D-A302-405B-A630-8BB3AAC255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284</TotalTime>
  <Words>4628</Words>
  <Application>Microsoft Office PowerPoint</Application>
  <PresentationFormat>Widescreen</PresentationFormat>
  <Paragraphs>804</Paragraphs>
  <Slides>63</Slides>
  <Notes>46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63</vt:i4>
      </vt:variant>
    </vt:vector>
  </HeadingPairs>
  <TitlesOfParts>
    <vt:vector size="75" baseType="lpstr">
      <vt:lpstr>Arial</vt:lpstr>
      <vt:lpstr>Brandon Text Light</vt:lpstr>
      <vt:lpstr>Brandon Text Medium</vt:lpstr>
      <vt:lpstr>Brandon Text Regular</vt:lpstr>
      <vt:lpstr>Britannic Bold</vt:lpstr>
      <vt:lpstr>Calibri</vt:lpstr>
      <vt:lpstr>Calibri Light</vt:lpstr>
      <vt:lpstr>Courier New</vt:lpstr>
      <vt:lpstr>Karla</vt:lpstr>
      <vt:lpstr>Wingdings</vt:lpstr>
      <vt:lpstr>Wingdings 3</vt:lpstr>
      <vt:lpstr>Altarum Theme</vt:lpstr>
      <vt:lpstr>‘Breaking Down Barriers to the Sharing of Behavioral Health Information’ </vt:lpstr>
      <vt:lpstr>Project Overview: Goals</vt:lpstr>
      <vt:lpstr>Project Overview: Deliverables</vt:lpstr>
      <vt:lpstr>Project Timeline</vt:lpstr>
      <vt:lpstr>Deliverable 1: Create Policy Crosswalk Grid   </vt:lpstr>
      <vt:lpstr>Metrics: MDHHS Webpage and PHI Consent Tool</vt:lpstr>
      <vt:lpstr>MDHHS Pageviews Over Time</vt:lpstr>
      <vt:lpstr>Key Takeaways: Deliverable 1</vt:lpstr>
      <vt:lpstr>Deliverable 2: Deliver Training Webinar and Videos </vt:lpstr>
      <vt:lpstr>Webinar Demographics: Organization Type</vt:lpstr>
      <vt:lpstr>Webinar Demographics: Use of 5515, HIE, and Consent</vt:lpstr>
      <vt:lpstr>Training Webinar Metrics</vt:lpstr>
      <vt:lpstr>Metrics: Knowledge of Rules and Regulations</vt:lpstr>
      <vt:lpstr>Usefulness and Plans to Use Resources after the Webinar</vt:lpstr>
      <vt:lpstr>Training Webinar Metrics</vt:lpstr>
      <vt:lpstr>Differences in Knowledge, Confidence, and Satisfaction</vt:lpstr>
      <vt:lpstr>Training Videos</vt:lpstr>
      <vt:lpstr>Key Takeaways: Deliverable 2</vt:lpstr>
      <vt:lpstr>Deliverable 3: Deliver Subject Matter Expertise </vt:lpstr>
      <vt:lpstr>Metrics: Email Campaigns</vt:lpstr>
      <vt:lpstr>Key Takeaways: Deliverable 3</vt:lpstr>
      <vt:lpstr>Deliverable 4: Shed Light on Electronic BH Information Exchange</vt:lpstr>
      <vt:lpstr>Survey Demographics: Organization Type and Size</vt:lpstr>
      <vt:lpstr>Survey Demographics: Job Role and Services Provided</vt:lpstr>
      <vt:lpstr>Survey Demographics: Current Sharing Practices</vt:lpstr>
      <vt:lpstr>What Electronic Systems are People Using?</vt:lpstr>
      <vt:lpstr>Survey Results: Electronic System Use</vt:lpstr>
      <vt:lpstr>Survey Results: Electronic System Use</vt:lpstr>
      <vt:lpstr>What Motivates Electronic Sharing?</vt:lpstr>
      <vt:lpstr>Survey Results: Top Motivators</vt:lpstr>
      <vt:lpstr>What Motivates Electronic Sharing?</vt:lpstr>
      <vt:lpstr>How Do Motivations Differ by: Sharing Practices?</vt:lpstr>
      <vt:lpstr>How Do Motivations Differ by: Organization Type?</vt:lpstr>
      <vt:lpstr>How Do Motivations Differ by: Organization Size?</vt:lpstr>
      <vt:lpstr>How Do Motivations Differ by: Job Role?</vt:lpstr>
      <vt:lpstr>Survey Results: What Stops Electronic Sharing? </vt:lpstr>
      <vt:lpstr>Survey Results: Top Barriers</vt:lpstr>
      <vt:lpstr>How Do Barriers Differ by: Sharing Practices? </vt:lpstr>
      <vt:lpstr>How Do Barriers Differ by: Organization Type? </vt:lpstr>
      <vt:lpstr>How Do Barriers Differ by: Organization Size? </vt:lpstr>
      <vt:lpstr>How Do Barriers Differ by: Job Role?</vt:lpstr>
      <vt:lpstr>Survey Results: What Resources Would Increase Sharing?</vt:lpstr>
      <vt:lpstr>Survey Results: Top Resource Needs</vt:lpstr>
      <vt:lpstr>How Do Resource Needs Differ by: Sharing Practices? </vt:lpstr>
      <vt:lpstr>How Do Resource Needs Differ by: Organization Type? </vt:lpstr>
      <vt:lpstr>How Do Resource Needs Differ by: Organization Size? </vt:lpstr>
      <vt:lpstr>How Do Resource Needs Differ by: Job Role? </vt:lpstr>
      <vt:lpstr>Deliverable 4: Dialogue Sessions</vt:lpstr>
      <vt:lpstr>Major Themes: Motivators</vt:lpstr>
      <vt:lpstr>Major Themes: Barriers</vt:lpstr>
      <vt:lpstr>Major Themes: Barriers</vt:lpstr>
      <vt:lpstr>Major Themes: Barriers</vt:lpstr>
      <vt:lpstr>Major Themes: Resource Needs</vt:lpstr>
      <vt:lpstr>Dialogue Session Action Planning Results</vt:lpstr>
      <vt:lpstr>Key Takeaways: Deliverable 4</vt:lpstr>
      <vt:lpstr>PowerPoint Presentation</vt:lpstr>
      <vt:lpstr>Key Program Takeaways </vt:lpstr>
      <vt:lpstr>Key Program Takeaways </vt:lpstr>
      <vt:lpstr>#1: Prioritize the Exchange of PHI  </vt:lpstr>
      <vt:lpstr>#2: Use Data to Drive Investments</vt:lpstr>
      <vt:lpstr>#3: Address Legislative Changes, Conflicts, and Confusion</vt:lpstr>
      <vt:lpstr>#4: Leverage Partnerships and Champions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Altarum</dc:title>
  <dc:creator>Audrey Hughes</dc:creator>
  <cp:lastModifiedBy>Haley McCrary</cp:lastModifiedBy>
  <cp:revision>1</cp:revision>
  <cp:lastPrinted>2019-01-14T20:19:04Z</cp:lastPrinted>
  <dcterms:modified xsi:type="dcterms:W3CDTF">2021-03-10T18:01:20Z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0x010100689D2D70B44CBF44B29FFFE360A396CC</vt:lpwstr>
  </property>
  <property fmtid="{D5CDD505-2E9C-101B-9397-08002B2CF9AE}" pid="3" name="AuthorIds_UIVersion_1536">
    <vt:lpwstr>16</vt:lpwstr>
  </property>
</Properties>
</file>